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26"/>
  </p:notesMasterIdLst>
  <p:sldIdLst>
    <p:sldId id="256" r:id="rId3"/>
    <p:sldId id="296" r:id="rId4"/>
    <p:sldId id="257" r:id="rId5"/>
    <p:sldId id="278" r:id="rId6"/>
    <p:sldId id="258" r:id="rId7"/>
    <p:sldId id="259" r:id="rId8"/>
    <p:sldId id="294" r:id="rId9"/>
    <p:sldId id="280" r:id="rId10"/>
    <p:sldId id="295" r:id="rId11"/>
    <p:sldId id="292" r:id="rId12"/>
    <p:sldId id="282" r:id="rId13"/>
    <p:sldId id="283" r:id="rId14"/>
    <p:sldId id="285" r:id="rId15"/>
    <p:sldId id="286" r:id="rId16"/>
    <p:sldId id="284" r:id="rId17"/>
    <p:sldId id="293" r:id="rId18"/>
    <p:sldId id="287" r:id="rId19"/>
    <p:sldId id="297" r:id="rId20"/>
    <p:sldId id="298" r:id="rId21"/>
    <p:sldId id="288" r:id="rId22"/>
    <p:sldId id="289" r:id="rId23"/>
    <p:sldId id="290" r:id="rId24"/>
    <p:sldId id="29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63701" autoAdjust="0"/>
  </p:normalViewPr>
  <p:slideViewPr>
    <p:cSldViewPr>
      <p:cViewPr varScale="1">
        <p:scale>
          <a:sx n="74" d="100"/>
          <a:sy n="74" d="100"/>
        </p:scale>
        <p:origin x="2586" y="66"/>
      </p:cViewPr>
      <p:guideLst>
        <p:guide orient="horz" pos="2160"/>
        <p:guide pos="2880"/>
      </p:guideLst>
    </p:cSldViewPr>
  </p:slideViewPr>
  <p:outlineViewPr>
    <p:cViewPr>
      <p:scale>
        <a:sx n="33" d="100"/>
        <a:sy n="33" d="100"/>
      </p:scale>
      <p:origin x="0" y="-6922"/>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3.gif"/></Relationships>
</file>

<file path=ppt/diagrams/_rels/drawing1.xml.rels><?xml version="1.0" encoding="UTF-8" standalone="yes"?>
<Relationships xmlns="http://schemas.openxmlformats.org/package/2006/relationships"><Relationship Id="rId1" Type="http://schemas.openxmlformats.org/officeDocument/2006/relationships/image" Target="../media/image13.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FCBD7-C8FA-4AE8-B558-3BDEF6079364}"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AA5B83B4-8E2E-4DCF-97CB-AFC2FE118862}">
      <dgm:prSet phldrT="[Text]"/>
      <dgm:spPr/>
      <dgm:t>
        <a:bodyPr/>
        <a:lstStyle/>
        <a:p>
          <a:r>
            <a:rPr lang="en-US" dirty="0" smtClean="0"/>
            <a:t>   </a:t>
          </a:r>
          <a:endParaRPr lang="en-US" dirty="0"/>
        </a:p>
      </dgm:t>
    </dgm:pt>
    <dgm:pt modelId="{E13E3BEA-CF90-48DE-9FCC-3366EA897356}" type="parTrans" cxnId="{6FC97397-2F92-48EB-A698-C297092131E3}">
      <dgm:prSet/>
      <dgm:spPr/>
      <dgm:t>
        <a:bodyPr/>
        <a:lstStyle/>
        <a:p>
          <a:endParaRPr lang="en-US"/>
        </a:p>
      </dgm:t>
    </dgm:pt>
    <dgm:pt modelId="{9D7777B9-C717-4FFF-913A-BF0FAA2207F9}" type="sibTrans" cxnId="{6FC97397-2F92-48EB-A698-C297092131E3}">
      <dgm:prSet/>
      <dgm:spPr/>
      <dgm:t>
        <a:bodyPr/>
        <a:lstStyle/>
        <a:p>
          <a:endParaRPr lang="en-US"/>
        </a:p>
      </dgm:t>
    </dgm:pt>
    <dgm:pt modelId="{B861BF42-F946-4FA9-B586-3F62B4CC19D9}">
      <dgm:prSet phldrT="[Text]"/>
      <dgm:spPr/>
      <dgm:t>
        <a:bodyPr/>
        <a:lstStyle/>
        <a:p>
          <a:r>
            <a:rPr lang="en-US" dirty="0" smtClean="0"/>
            <a:t>   </a:t>
          </a:r>
          <a:endParaRPr lang="en-US" dirty="0"/>
        </a:p>
      </dgm:t>
    </dgm:pt>
    <dgm:pt modelId="{B767496C-919F-45CF-B2E6-D0CF0BB547D0}" type="parTrans" cxnId="{E37784D2-CA58-4DB3-84AD-5F2DD554EF2A}">
      <dgm:prSet/>
      <dgm:spPr/>
      <dgm:t>
        <a:bodyPr/>
        <a:lstStyle/>
        <a:p>
          <a:endParaRPr lang="en-US"/>
        </a:p>
      </dgm:t>
    </dgm:pt>
    <dgm:pt modelId="{5B136D30-C613-494D-8807-309850803FB5}" type="sibTrans" cxnId="{E37784D2-CA58-4DB3-84AD-5F2DD554EF2A}">
      <dgm:prSet/>
      <dgm:spPr/>
      <dgm:t>
        <a:bodyPr/>
        <a:lstStyle/>
        <a:p>
          <a:endParaRPr lang="en-US"/>
        </a:p>
      </dgm:t>
    </dgm:pt>
    <dgm:pt modelId="{43E4DC93-3AE4-4A4D-8AC5-8C2F44CA506B}">
      <dgm:prSet phldrT="[Text]"/>
      <dgm:spPr/>
      <dgm:t>
        <a:bodyPr/>
        <a:lstStyle/>
        <a:p>
          <a:r>
            <a:rPr lang="en-US" dirty="0" smtClean="0"/>
            <a:t>   </a:t>
          </a:r>
          <a:endParaRPr lang="en-US" dirty="0"/>
        </a:p>
      </dgm:t>
    </dgm:pt>
    <dgm:pt modelId="{88742424-6173-4B79-A4CF-35B1732224DA}" type="parTrans" cxnId="{C063332A-2C6D-462F-8340-A3ADE6CCCDE3}">
      <dgm:prSet/>
      <dgm:spPr/>
      <dgm:t>
        <a:bodyPr/>
        <a:lstStyle/>
        <a:p>
          <a:endParaRPr lang="en-US"/>
        </a:p>
      </dgm:t>
    </dgm:pt>
    <dgm:pt modelId="{ABFB9F27-6C06-426F-8953-95C8368E68D2}" type="sibTrans" cxnId="{C063332A-2C6D-462F-8340-A3ADE6CCCDE3}">
      <dgm:prSet/>
      <dgm:spPr/>
      <dgm:t>
        <a:bodyPr/>
        <a:lstStyle/>
        <a:p>
          <a:endParaRPr lang="en-US"/>
        </a:p>
      </dgm:t>
    </dgm:pt>
    <dgm:pt modelId="{58F4C6C1-D2FB-4BBC-A935-52F505DFF05F}" type="pres">
      <dgm:prSet presAssocID="{90BFCBD7-C8FA-4AE8-B558-3BDEF6079364}" presName="composite" presStyleCnt="0">
        <dgm:presLayoutVars>
          <dgm:chMax val="5"/>
          <dgm:dir/>
          <dgm:animLvl val="ctr"/>
          <dgm:resizeHandles val="exact"/>
        </dgm:presLayoutVars>
      </dgm:prSet>
      <dgm:spPr/>
      <dgm:t>
        <a:bodyPr/>
        <a:lstStyle/>
        <a:p>
          <a:endParaRPr lang="en-US"/>
        </a:p>
      </dgm:t>
    </dgm:pt>
    <dgm:pt modelId="{EA2923C7-A9FF-4F9E-ACA8-F7048AA86E76}" type="pres">
      <dgm:prSet presAssocID="{90BFCBD7-C8FA-4AE8-B558-3BDEF6079364}" presName="cycle" presStyleCnt="0"/>
      <dgm:spPr/>
    </dgm:pt>
    <dgm:pt modelId="{0C04EC33-5460-4572-8406-6A063B725AE5}" type="pres">
      <dgm:prSet presAssocID="{90BFCBD7-C8FA-4AE8-B558-3BDEF6079364}" presName="centerShape" presStyleCnt="0"/>
      <dgm:spPr/>
    </dgm:pt>
    <dgm:pt modelId="{99F419D7-8DA2-4989-953D-B75753870DD0}" type="pres">
      <dgm:prSet presAssocID="{90BFCBD7-C8FA-4AE8-B558-3BDEF6079364}" presName="connSite" presStyleLbl="node1" presStyleIdx="0" presStyleCnt="4"/>
      <dgm:spPr/>
    </dgm:pt>
    <dgm:pt modelId="{99B1F52E-85D9-40F8-87AB-3B061E0C6378}" type="pres">
      <dgm:prSet presAssocID="{90BFCBD7-C8FA-4AE8-B558-3BDEF6079364}" presName="visible" presStyleLbl="node1" presStyleIdx="0" presStyleCnt="4" custScaleX="63878" custScaleY="65211" custLinFactNeighborX="17036" custLinFactNeighborY="-4135"/>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CC3C4F48-E0FB-4301-850F-04E4413B363F}" type="pres">
      <dgm:prSet presAssocID="{E13E3BEA-CF90-48DE-9FCC-3366EA897356}" presName="Name25" presStyleLbl="parChTrans1D1" presStyleIdx="0" presStyleCnt="3"/>
      <dgm:spPr/>
      <dgm:t>
        <a:bodyPr/>
        <a:lstStyle/>
        <a:p>
          <a:endParaRPr lang="en-US"/>
        </a:p>
      </dgm:t>
    </dgm:pt>
    <dgm:pt modelId="{7DBB27C2-6F99-47C2-BF09-9C8E818060D1}" type="pres">
      <dgm:prSet presAssocID="{AA5B83B4-8E2E-4DCF-97CB-AFC2FE118862}" presName="node" presStyleCnt="0"/>
      <dgm:spPr/>
    </dgm:pt>
    <dgm:pt modelId="{96E6F2E5-35BE-4251-B2FC-88C1E36C19DB}" type="pres">
      <dgm:prSet presAssocID="{AA5B83B4-8E2E-4DCF-97CB-AFC2FE118862}" presName="parentNode" presStyleLbl="node1" presStyleIdx="1" presStyleCnt="4">
        <dgm:presLayoutVars>
          <dgm:chMax val="1"/>
          <dgm:bulletEnabled val="1"/>
        </dgm:presLayoutVars>
      </dgm:prSet>
      <dgm:spPr/>
      <dgm:t>
        <a:bodyPr/>
        <a:lstStyle/>
        <a:p>
          <a:endParaRPr lang="en-US"/>
        </a:p>
      </dgm:t>
    </dgm:pt>
    <dgm:pt modelId="{0DBB5A3C-0E25-4F1F-8DD8-BA2319ED6384}" type="pres">
      <dgm:prSet presAssocID="{AA5B83B4-8E2E-4DCF-97CB-AFC2FE118862}" presName="childNode" presStyleLbl="revTx" presStyleIdx="0" presStyleCnt="0">
        <dgm:presLayoutVars>
          <dgm:bulletEnabled val="1"/>
        </dgm:presLayoutVars>
      </dgm:prSet>
      <dgm:spPr/>
      <dgm:t>
        <a:bodyPr/>
        <a:lstStyle/>
        <a:p>
          <a:endParaRPr lang="en-US"/>
        </a:p>
      </dgm:t>
    </dgm:pt>
    <dgm:pt modelId="{919C92F8-0E6A-48CE-B35F-58B5441B8529}" type="pres">
      <dgm:prSet presAssocID="{B767496C-919F-45CF-B2E6-D0CF0BB547D0}" presName="Name25" presStyleLbl="parChTrans1D1" presStyleIdx="1" presStyleCnt="3"/>
      <dgm:spPr/>
      <dgm:t>
        <a:bodyPr/>
        <a:lstStyle/>
        <a:p>
          <a:endParaRPr lang="en-US"/>
        </a:p>
      </dgm:t>
    </dgm:pt>
    <dgm:pt modelId="{CE9A6F37-8060-4401-B785-EF81EE4E411E}" type="pres">
      <dgm:prSet presAssocID="{B861BF42-F946-4FA9-B586-3F62B4CC19D9}" presName="node" presStyleCnt="0"/>
      <dgm:spPr/>
    </dgm:pt>
    <dgm:pt modelId="{FA423817-4398-40D8-A592-1EB36F077F76}" type="pres">
      <dgm:prSet presAssocID="{B861BF42-F946-4FA9-B586-3F62B4CC19D9}" presName="parentNode" presStyleLbl="node1" presStyleIdx="2" presStyleCnt="4">
        <dgm:presLayoutVars>
          <dgm:chMax val="1"/>
          <dgm:bulletEnabled val="1"/>
        </dgm:presLayoutVars>
      </dgm:prSet>
      <dgm:spPr/>
      <dgm:t>
        <a:bodyPr/>
        <a:lstStyle/>
        <a:p>
          <a:endParaRPr lang="en-US"/>
        </a:p>
      </dgm:t>
    </dgm:pt>
    <dgm:pt modelId="{FF2ED8A2-07C7-4334-BC79-3ACD4C530B2F}" type="pres">
      <dgm:prSet presAssocID="{B861BF42-F946-4FA9-B586-3F62B4CC19D9}" presName="childNode" presStyleLbl="revTx" presStyleIdx="0" presStyleCnt="0">
        <dgm:presLayoutVars>
          <dgm:bulletEnabled val="1"/>
        </dgm:presLayoutVars>
      </dgm:prSet>
      <dgm:spPr/>
      <dgm:t>
        <a:bodyPr/>
        <a:lstStyle/>
        <a:p>
          <a:endParaRPr lang="en-US"/>
        </a:p>
      </dgm:t>
    </dgm:pt>
    <dgm:pt modelId="{ADD8D210-B9CA-470B-A0BC-7C6B26CA9AC5}" type="pres">
      <dgm:prSet presAssocID="{88742424-6173-4B79-A4CF-35B1732224DA}" presName="Name25" presStyleLbl="parChTrans1D1" presStyleIdx="2" presStyleCnt="3"/>
      <dgm:spPr/>
      <dgm:t>
        <a:bodyPr/>
        <a:lstStyle/>
        <a:p>
          <a:endParaRPr lang="en-US"/>
        </a:p>
      </dgm:t>
    </dgm:pt>
    <dgm:pt modelId="{FBB63C31-FEA9-46F2-ACA4-E89D22F8971C}" type="pres">
      <dgm:prSet presAssocID="{43E4DC93-3AE4-4A4D-8AC5-8C2F44CA506B}" presName="node" presStyleCnt="0"/>
      <dgm:spPr/>
    </dgm:pt>
    <dgm:pt modelId="{79F17B8E-7DD9-449A-BFB7-57939CAB1895}" type="pres">
      <dgm:prSet presAssocID="{43E4DC93-3AE4-4A4D-8AC5-8C2F44CA506B}" presName="parentNode" presStyleLbl="node1" presStyleIdx="3" presStyleCnt="4">
        <dgm:presLayoutVars>
          <dgm:chMax val="1"/>
          <dgm:bulletEnabled val="1"/>
        </dgm:presLayoutVars>
      </dgm:prSet>
      <dgm:spPr/>
      <dgm:t>
        <a:bodyPr/>
        <a:lstStyle/>
        <a:p>
          <a:endParaRPr lang="en-US"/>
        </a:p>
      </dgm:t>
    </dgm:pt>
    <dgm:pt modelId="{AE8135BD-F369-4936-BE83-B3B14B39CE60}" type="pres">
      <dgm:prSet presAssocID="{43E4DC93-3AE4-4A4D-8AC5-8C2F44CA506B}" presName="childNode" presStyleLbl="revTx" presStyleIdx="0" presStyleCnt="0">
        <dgm:presLayoutVars>
          <dgm:bulletEnabled val="1"/>
        </dgm:presLayoutVars>
      </dgm:prSet>
      <dgm:spPr/>
    </dgm:pt>
  </dgm:ptLst>
  <dgm:cxnLst>
    <dgm:cxn modelId="{C063332A-2C6D-462F-8340-A3ADE6CCCDE3}" srcId="{90BFCBD7-C8FA-4AE8-B558-3BDEF6079364}" destId="{43E4DC93-3AE4-4A4D-8AC5-8C2F44CA506B}" srcOrd="2" destOrd="0" parTransId="{88742424-6173-4B79-A4CF-35B1732224DA}" sibTransId="{ABFB9F27-6C06-426F-8953-95C8368E68D2}"/>
    <dgm:cxn modelId="{6FC97397-2F92-48EB-A698-C297092131E3}" srcId="{90BFCBD7-C8FA-4AE8-B558-3BDEF6079364}" destId="{AA5B83B4-8E2E-4DCF-97CB-AFC2FE118862}" srcOrd="0" destOrd="0" parTransId="{E13E3BEA-CF90-48DE-9FCC-3366EA897356}" sibTransId="{9D7777B9-C717-4FFF-913A-BF0FAA2207F9}"/>
    <dgm:cxn modelId="{86F71660-D7BB-4444-8537-36CDAD6C2CA2}" type="presOf" srcId="{88742424-6173-4B79-A4CF-35B1732224DA}" destId="{ADD8D210-B9CA-470B-A0BC-7C6B26CA9AC5}" srcOrd="0" destOrd="0" presId="urn:microsoft.com/office/officeart/2005/8/layout/radial2"/>
    <dgm:cxn modelId="{FC08C9A5-DCA5-4627-B624-9A8777B03FF0}" type="presOf" srcId="{E13E3BEA-CF90-48DE-9FCC-3366EA897356}" destId="{CC3C4F48-E0FB-4301-850F-04E4413B363F}" srcOrd="0" destOrd="0" presId="urn:microsoft.com/office/officeart/2005/8/layout/radial2"/>
    <dgm:cxn modelId="{5F5EB21C-4178-45A4-B6C9-2C8F3DFC4D74}" type="presOf" srcId="{B861BF42-F946-4FA9-B586-3F62B4CC19D9}" destId="{FA423817-4398-40D8-A592-1EB36F077F76}" srcOrd="0" destOrd="0" presId="urn:microsoft.com/office/officeart/2005/8/layout/radial2"/>
    <dgm:cxn modelId="{E37784D2-CA58-4DB3-84AD-5F2DD554EF2A}" srcId="{90BFCBD7-C8FA-4AE8-B558-3BDEF6079364}" destId="{B861BF42-F946-4FA9-B586-3F62B4CC19D9}" srcOrd="1" destOrd="0" parTransId="{B767496C-919F-45CF-B2E6-D0CF0BB547D0}" sibTransId="{5B136D30-C613-494D-8807-309850803FB5}"/>
    <dgm:cxn modelId="{5F472BC9-8867-4D4E-BC17-9D06A5F861CA}" type="presOf" srcId="{B767496C-919F-45CF-B2E6-D0CF0BB547D0}" destId="{919C92F8-0E6A-48CE-B35F-58B5441B8529}" srcOrd="0" destOrd="0" presId="urn:microsoft.com/office/officeart/2005/8/layout/radial2"/>
    <dgm:cxn modelId="{E38F5926-5247-451D-A21E-EF6FE2B20675}" type="presOf" srcId="{43E4DC93-3AE4-4A4D-8AC5-8C2F44CA506B}" destId="{79F17B8E-7DD9-449A-BFB7-57939CAB1895}" srcOrd="0" destOrd="0" presId="urn:microsoft.com/office/officeart/2005/8/layout/radial2"/>
    <dgm:cxn modelId="{B3BE5846-870C-49DC-A89C-1D40FEC48E7C}" type="presOf" srcId="{90BFCBD7-C8FA-4AE8-B558-3BDEF6079364}" destId="{58F4C6C1-D2FB-4BBC-A935-52F505DFF05F}" srcOrd="0" destOrd="0" presId="urn:microsoft.com/office/officeart/2005/8/layout/radial2"/>
    <dgm:cxn modelId="{7A65D4B0-DAB7-40FA-ACC9-DDBC74265001}" type="presOf" srcId="{AA5B83B4-8E2E-4DCF-97CB-AFC2FE118862}" destId="{96E6F2E5-35BE-4251-B2FC-88C1E36C19DB}" srcOrd="0" destOrd="0" presId="urn:microsoft.com/office/officeart/2005/8/layout/radial2"/>
    <dgm:cxn modelId="{F2618BF8-BED5-4150-9781-F97CDA529FDB}" type="presParOf" srcId="{58F4C6C1-D2FB-4BBC-A935-52F505DFF05F}" destId="{EA2923C7-A9FF-4F9E-ACA8-F7048AA86E76}" srcOrd="0" destOrd="0" presId="urn:microsoft.com/office/officeart/2005/8/layout/radial2"/>
    <dgm:cxn modelId="{B1376235-66B7-4F23-9D58-B7F3CA6F9CE8}" type="presParOf" srcId="{EA2923C7-A9FF-4F9E-ACA8-F7048AA86E76}" destId="{0C04EC33-5460-4572-8406-6A063B725AE5}" srcOrd="0" destOrd="0" presId="urn:microsoft.com/office/officeart/2005/8/layout/radial2"/>
    <dgm:cxn modelId="{0ADF2A2A-4AD6-4E68-A069-0F408C52B818}" type="presParOf" srcId="{0C04EC33-5460-4572-8406-6A063B725AE5}" destId="{99F419D7-8DA2-4989-953D-B75753870DD0}" srcOrd="0" destOrd="0" presId="urn:microsoft.com/office/officeart/2005/8/layout/radial2"/>
    <dgm:cxn modelId="{0F5C2016-AB4F-42EE-8962-1E10679AE9C6}" type="presParOf" srcId="{0C04EC33-5460-4572-8406-6A063B725AE5}" destId="{99B1F52E-85D9-40F8-87AB-3B061E0C6378}" srcOrd="1" destOrd="0" presId="urn:microsoft.com/office/officeart/2005/8/layout/radial2"/>
    <dgm:cxn modelId="{F2413F5A-1C6D-40F6-A0F6-716AA081F341}" type="presParOf" srcId="{EA2923C7-A9FF-4F9E-ACA8-F7048AA86E76}" destId="{CC3C4F48-E0FB-4301-850F-04E4413B363F}" srcOrd="1" destOrd="0" presId="urn:microsoft.com/office/officeart/2005/8/layout/radial2"/>
    <dgm:cxn modelId="{46C906DD-680C-4138-98EE-F9259FAFEAB7}" type="presParOf" srcId="{EA2923C7-A9FF-4F9E-ACA8-F7048AA86E76}" destId="{7DBB27C2-6F99-47C2-BF09-9C8E818060D1}" srcOrd="2" destOrd="0" presId="urn:microsoft.com/office/officeart/2005/8/layout/radial2"/>
    <dgm:cxn modelId="{D412F50C-A609-4F25-A72A-AF68EF4E0217}" type="presParOf" srcId="{7DBB27C2-6F99-47C2-BF09-9C8E818060D1}" destId="{96E6F2E5-35BE-4251-B2FC-88C1E36C19DB}" srcOrd="0" destOrd="0" presId="urn:microsoft.com/office/officeart/2005/8/layout/radial2"/>
    <dgm:cxn modelId="{E9AE0DA3-AEBD-4E1D-B579-17AB4E6F8B97}" type="presParOf" srcId="{7DBB27C2-6F99-47C2-BF09-9C8E818060D1}" destId="{0DBB5A3C-0E25-4F1F-8DD8-BA2319ED6384}" srcOrd="1" destOrd="0" presId="urn:microsoft.com/office/officeart/2005/8/layout/radial2"/>
    <dgm:cxn modelId="{42EB094C-B357-4E8A-8F5B-FAB5C7E99F8D}" type="presParOf" srcId="{EA2923C7-A9FF-4F9E-ACA8-F7048AA86E76}" destId="{919C92F8-0E6A-48CE-B35F-58B5441B8529}" srcOrd="3" destOrd="0" presId="urn:microsoft.com/office/officeart/2005/8/layout/radial2"/>
    <dgm:cxn modelId="{25D597E7-24FA-4A40-B80E-2829E32187B5}" type="presParOf" srcId="{EA2923C7-A9FF-4F9E-ACA8-F7048AA86E76}" destId="{CE9A6F37-8060-4401-B785-EF81EE4E411E}" srcOrd="4" destOrd="0" presId="urn:microsoft.com/office/officeart/2005/8/layout/radial2"/>
    <dgm:cxn modelId="{06D83F2A-7DF8-4D36-AEE4-CEF1CBD1670D}" type="presParOf" srcId="{CE9A6F37-8060-4401-B785-EF81EE4E411E}" destId="{FA423817-4398-40D8-A592-1EB36F077F76}" srcOrd="0" destOrd="0" presId="urn:microsoft.com/office/officeart/2005/8/layout/radial2"/>
    <dgm:cxn modelId="{843F499A-2708-4C82-A23A-95566234DE2B}" type="presParOf" srcId="{CE9A6F37-8060-4401-B785-EF81EE4E411E}" destId="{FF2ED8A2-07C7-4334-BC79-3ACD4C530B2F}" srcOrd="1" destOrd="0" presId="urn:microsoft.com/office/officeart/2005/8/layout/radial2"/>
    <dgm:cxn modelId="{CC48228E-023D-4CC3-993C-F7EAA23D76D3}" type="presParOf" srcId="{EA2923C7-A9FF-4F9E-ACA8-F7048AA86E76}" destId="{ADD8D210-B9CA-470B-A0BC-7C6B26CA9AC5}" srcOrd="5" destOrd="0" presId="urn:microsoft.com/office/officeart/2005/8/layout/radial2"/>
    <dgm:cxn modelId="{18279809-99F4-4537-A82C-75DF002F0F26}" type="presParOf" srcId="{EA2923C7-A9FF-4F9E-ACA8-F7048AA86E76}" destId="{FBB63C31-FEA9-46F2-ACA4-E89D22F8971C}" srcOrd="6" destOrd="0" presId="urn:microsoft.com/office/officeart/2005/8/layout/radial2"/>
    <dgm:cxn modelId="{AF07AD90-AC97-45C9-AFB5-2025E3AAFC00}" type="presParOf" srcId="{FBB63C31-FEA9-46F2-ACA4-E89D22F8971C}" destId="{79F17B8E-7DD9-449A-BFB7-57939CAB1895}" srcOrd="0" destOrd="0" presId="urn:microsoft.com/office/officeart/2005/8/layout/radial2"/>
    <dgm:cxn modelId="{327BCFB7-B7C4-4312-B2CB-2E238FF14B50}" type="presParOf" srcId="{FBB63C31-FEA9-46F2-ACA4-E89D22F8971C}" destId="{AE8135BD-F369-4936-BE83-B3B14B39CE60}"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8D210-B9CA-470B-A0BC-7C6B26CA9AC5}">
      <dsp:nvSpPr>
        <dsp:cNvPr id="0" name=""/>
        <dsp:cNvSpPr/>
      </dsp:nvSpPr>
      <dsp:spPr>
        <a:xfrm rot="2562725">
          <a:off x="2607929" y="2884149"/>
          <a:ext cx="621476" cy="45791"/>
        </a:xfrm>
        <a:custGeom>
          <a:avLst/>
          <a:gdLst/>
          <a:ahLst/>
          <a:cxnLst/>
          <a:rect l="0" t="0" r="0" b="0"/>
          <a:pathLst>
            <a:path>
              <a:moveTo>
                <a:pt x="0" y="22895"/>
              </a:moveTo>
              <a:lnTo>
                <a:pt x="621476" y="228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9C92F8-0E6A-48CE-B35F-58B5441B8529}">
      <dsp:nvSpPr>
        <dsp:cNvPr id="0" name=""/>
        <dsp:cNvSpPr/>
      </dsp:nvSpPr>
      <dsp:spPr>
        <a:xfrm>
          <a:off x="2690346" y="2034504"/>
          <a:ext cx="691267" cy="45791"/>
        </a:xfrm>
        <a:custGeom>
          <a:avLst/>
          <a:gdLst/>
          <a:ahLst/>
          <a:cxnLst/>
          <a:rect l="0" t="0" r="0" b="0"/>
          <a:pathLst>
            <a:path>
              <a:moveTo>
                <a:pt x="0" y="22895"/>
              </a:moveTo>
              <a:lnTo>
                <a:pt x="691267" y="228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3C4F48-E0FB-4301-850F-04E4413B363F}">
      <dsp:nvSpPr>
        <dsp:cNvPr id="0" name=""/>
        <dsp:cNvSpPr/>
      </dsp:nvSpPr>
      <dsp:spPr>
        <a:xfrm rot="19037275">
          <a:off x="2607929" y="1184860"/>
          <a:ext cx="621476" cy="45791"/>
        </a:xfrm>
        <a:custGeom>
          <a:avLst/>
          <a:gdLst/>
          <a:ahLst/>
          <a:cxnLst/>
          <a:rect l="0" t="0" r="0" b="0"/>
          <a:pathLst>
            <a:path>
              <a:moveTo>
                <a:pt x="0" y="22895"/>
              </a:moveTo>
              <a:lnTo>
                <a:pt x="621476" y="228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B1F52E-85D9-40F8-87AB-3B061E0C6378}">
      <dsp:nvSpPr>
        <dsp:cNvPr id="0" name=""/>
        <dsp:cNvSpPr/>
      </dsp:nvSpPr>
      <dsp:spPr>
        <a:xfrm>
          <a:off x="1703636" y="1330946"/>
          <a:ext cx="1263031" cy="12893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E6F2E5-35BE-4251-B2FC-88C1E36C19DB}">
      <dsp:nvSpPr>
        <dsp:cNvPr id="0" name=""/>
        <dsp:cNvSpPr/>
      </dsp:nvSpPr>
      <dsp:spPr>
        <a:xfrm>
          <a:off x="2989662" y="1440"/>
          <a:ext cx="1186353" cy="1186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r>
            <a:rPr lang="en-US" sz="5800" kern="1200" dirty="0" smtClean="0"/>
            <a:t>   </a:t>
          </a:r>
          <a:endParaRPr lang="en-US" sz="5800" kern="1200" dirty="0"/>
        </a:p>
      </dsp:txBody>
      <dsp:txXfrm>
        <a:off x="3163399" y="175177"/>
        <a:ext cx="838879" cy="838879"/>
      </dsp:txXfrm>
    </dsp:sp>
    <dsp:sp modelId="{FA423817-4398-40D8-A592-1EB36F077F76}">
      <dsp:nvSpPr>
        <dsp:cNvPr id="0" name=""/>
        <dsp:cNvSpPr/>
      </dsp:nvSpPr>
      <dsp:spPr>
        <a:xfrm>
          <a:off x="3381613" y="1464223"/>
          <a:ext cx="1186353" cy="1186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r>
            <a:rPr lang="en-US" sz="5800" kern="1200" dirty="0" smtClean="0"/>
            <a:t>   </a:t>
          </a:r>
          <a:endParaRPr lang="en-US" sz="5800" kern="1200" dirty="0"/>
        </a:p>
      </dsp:txBody>
      <dsp:txXfrm>
        <a:off x="3555350" y="1637960"/>
        <a:ext cx="838879" cy="838879"/>
      </dsp:txXfrm>
    </dsp:sp>
    <dsp:sp modelId="{79F17B8E-7DD9-449A-BFB7-57939CAB1895}">
      <dsp:nvSpPr>
        <dsp:cNvPr id="0" name=""/>
        <dsp:cNvSpPr/>
      </dsp:nvSpPr>
      <dsp:spPr>
        <a:xfrm>
          <a:off x="2989662" y="2927007"/>
          <a:ext cx="1186353" cy="1186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r>
            <a:rPr lang="en-US" sz="5800" kern="1200" dirty="0" smtClean="0"/>
            <a:t>   </a:t>
          </a:r>
          <a:endParaRPr lang="en-US" sz="5800" kern="1200" dirty="0"/>
        </a:p>
      </dsp:txBody>
      <dsp:txXfrm>
        <a:off x="3163399" y="3100744"/>
        <a:ext cx="838879" cy="838879"/>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A7A704-9F1C-4FD3-85D1-57AF2D7FD0E8}" type="datetimeFigureOut">
              <a:rPr lang="en-US" smtClean="0"/>
              <a:pPr/>
              <a:t>9/30/2015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EBFB8C-BBFF-4397-A51C-1E92596422A9}" type="slidenum">
              <a:rPr lang="en-US" smtClean="0"/>
              <a:pPr/>
              <a:t>‹#›</a:t>
            </a:fld>
            <a:endParaRPr lang="en-US" dirty="0"/>
          </a:p>
        </p:txBody>
      </p:sp>
    </p:spTree>
    <p:extLst>
      <p:ext uri="{BB962C8B-B14F-4D97-AF65-F5344CB8AC3E}">
        <p14:creationId xmlns:p14="http://schemas.microsoft.com/office/powerpoint/2010/main" val="867462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Instructions</a:t>
            </a:r>
            <a:r>
              <a:rPr lang="en-US" dirty="0" smtClean="0"/>
              <a:t>:  Insert the details into the slides including the addition of local sponsor logos as you see fit.</a:t>
            </a:r>
          </a:p>
          <a:p>
            <a:endParaRPr lang="en-US" dirty="0" smtClean="0"/>
          </a:p>
          <a:p>
            <a:r>
              <a:rPr lang="en-US" dirty="0" smtClean="0"/>
              <a:t>Have this slide up when participants enter the room.</a:t>
            </a:r>
            <a:r>
              <a:rPr lang="en-US" baseline="0" dirty="0" smtClean="0"/>
              <a:t>    As you begin the session, acknowledge the sponsors/partners.</a:t>
            </a:r>
          </a:p>
          <a:p>
            <a:endParaRPr lang="en-US" baseline="0" dirty="0" smtClean="0"/>
          </a:p>
          <a:p>
            <a:r>
              <a:rPr lang="en-US" b="1" baseline="0" dirty="0" smtClean="0"/>
              <a:t>Time</a:t>
            </a:r>
            <a:r>
              <a:rPr lang="en-US" baseline="0" dirty="0" smtClean="0"/>
              <a:t>:  1 minute</a:t>
            </a:r>
          </a:p>
          <a:p>
            <a:endParaRPr lang="en-US" baseline="0" dirty="0" smtClean="0"/>
          </a:p>
          <a:p>
            <a:r>
              <a:rPr lang="en-US" b="1" baseline="0" dirty="0" smtClean="0"/>
              <a:t>Materials</a:t>
            </a:r>
            <a:r>
              <a:rPr lang="en-US" baseline="0" dirty="0" smtClean="0"/>
              <a:t>:  none</a:t>
            </a:r>
          </a:p>
        </p:txBody>
      </p:sp>
      <p:sp>
        <p:nvSpPr>
          <p:cNvPr id="4" name="Slide Number Placeholder 3"/>
          <p:cNvSpPr>
            <a:spLocks noGrp="1"/>
          </p:cNvSpPr>
          <p:nvPr>
            <p:ph type="sldNum" sz="quarter" idx="10"/>
          </p:nvPr>
        </p:nvSpPr>
        <p:spPr/>
        <p:txBody>
          <a:bodyPr/>
          <a:lstStyle/>
          <a:p>
            <a:fld id="{F7EBFB8C-BBFF-4397-A51C-1E92596422A9}" type="slidenum">
              <a:rPr lang="en-US" smtClean="0"/>
              <a:pPr/>
              <a:t>1</a:t>
            </a:fld>
            <a:endParaRPr lang="en-US"/>
          </a:p>
        </p:txBody>
      </p:sp>
    </p:spTree>
    <p:extLst>
      <p:ext uri="{BB962C8B-B14F-4D97-AF65-F5344CB8AC3E}">
        <p14:creationId xmlns:p14="http://schemas.microsoft.com/office/powerpoint/2010/main" val="1346927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Instructions</a:t>
            </a:r>
            <a:r>
              <a:rPr lang="en-US" dirty="0" smtClean="0"/>
              <a:t>:  Prior to the</a:t>
            </a:r>
            <a:r>
              <a:rPr lang="en-US" baseline="0" dirty="0" smtClean="0"/>
              <a:t> break, assemble all of the “Strengths” charts along with the summary in one part of the room and all the “Challenges” charts along with the summary just created in another part of the room.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Invite participants to take a 15 minute walking break and read the charts posted around the room. Consider what opportunities might exist in the region for enhancing strengths and/or addressing challenges. (15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Time</a:t>
            </a:r>
            <a:r>
              <a:rPr lang="en-US" dirty="0" smtClean="0"/>
              <a:t>:  1 minute instruction; 15 minute break; 4 minutes to regroup</a:t>
            </a:r>
            <a:r>
              <a:rPr lang="en-US" baseline="0" dirty="0" smtClean="0"/>
              <a:t> tables for Round 3</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Materials</a:t>
            </a:r>
            <a:r>
              <a:rPr lang="en-US" baseline="0" dirty="0" smtClean="0"/>
              <a:t>:  flip charts and summaries from Rounds 1 and 2, tape</a:t>
            </a:r>
            <a:endParaRPr lang="en-US" dirty="0" smtClean="0"/>
          </a:p>
          <a:p>
            <a:endParaRPr lang="en-US" dirty="0"/>
          </a:p>
        </p:txBody>
      </p:sp>
      <p:sp>
        <p:nvSpPr>
          <p:cNvPr id="4" name="Slide Number Placeholder 3"/>
          <p:cNvSpPr>
            <a:spLocks noGrp="1"/>
          </p:cNvSpPr>
          <p:nvPr>
            <p:ph type="sldNum" sz="quarter" idx="10"/>
          </p:nvPr>
        </p:nvSpPr>
        <p:spPr/>
        <p:txBody>
          <a:bodyPr/>
          <a:lstStyle/>
          <a:p>
            <a:fld id="{3CD78F42-2EF1-4A17-AF8B-16FE3E941546}" type="slidenum">
              <a:rPr lang="en-US" smtClean="0"/>
              <a:t>10</a:t>
            </a:fld>
            <a:endParaRPr lang="en-US"/>
          </a:p>
        </p:txBody>
      </p:sp>
    </p:spTree>
    <p:extLst>
      <p:ext uri="{BB962C8B-B14F-4D97-AF65-F5344CB8AC3E}">
        <p14:creationId xmlns:p14="http://schemas.microsoft.com/office/powerpoint/2010/main" val="182469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  As people settle into their new tables, quickly</a:t>
            </a:r>
            <a:r>
              <a:rPr lang="en-US" baseline="0" dirty="0" smtClean="0"/>
              <a:t> review the summary of strengths and challenges from Rounds One and Two.</a:t>
            </a:r>
          </a:p>
          <a:p>
            <a:endParaRPr lang="en-US" baseline="0" dirty="0" smtClean="0"/>
          </a:p>
          <a:p>
            <a:r>
              <a:rPr lang="en-US" baseline="0" dirty="0" smtClean="0"/>
              <a:t>Then draw attention to the Round Three question on the screen.  Note that the questions specifically draws from the responses of Round One and Two.</a:t>
            </a:r>
          </a:p>
          <a:p>
            <a:endParaRPr lang="en-US" baseline="0" dirty="0" smtClean="0"/>
          </a:p>
          <a:p>
            <a:r>
              <a:rPr lang="en-US" baseline="0" dirty="0" smtClean="0"/>
              <a:t>Allow about 20 minutes for brainstorming.</a:t>
            </a:r>
          </a:p>
          <a:p>
            <a:endParaRPr lang="en-US" baseline="0" dirty="0" smtClean="0"/>
          </a:p>
          <a:p>
            <a:endParaRPr lang="en-US" baseline="0" dirty="0" smtClean="0"/>
          </a:p>
          <a:p>
            <a:r>
              <a:rPr lang="en-US" b="1" baseline="0" dirty="0" smtClean="0"/>
              <a:t>Time</a:t>
            </a:r>
            <a:r>
              <a:rPr lang="en-US" baseline="0" dirty="0" smtClean="0"/>
              <a:t>:  20 minutes</a:t>
            </a:r>
          </a:p>
          <a:p>
            <a:endParaRPr lang="en-US" baseline="0" dirty="0" smtClean="0"/>
          </a:p>
          <a:p>
            <a:r>
              <a:rPr lang="en-US" b="1" baseline="0" dirty="0" smtClean="0"/>
              <a:t>Materials</a:t>
            </a:r>
            <a:r>
              <a:rPr lang="en-US" baseline="0" dirty="0" smtClean="0"/>
              <a:t>:  Summary charts from Rounds One and Two</a:t>
            </a:r>
            <a:endParaRPr lang="en-US"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11</a:t>
            </a:fld>
            <a:endParaRPr lang="en-US" dirty="0"/>
          </a:p>
        </p:txBody>
      </p:sp>
    </p:spTree>
    <p:extLst>
      <p:ext uri="{BB962C8B-B14F-4D97-AF65-F5344CB8AC3E}">
        <p14:creationId xmlns:p14="http://schemas.microsoft.com/office/powerpoint/2010/main" val="2500243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a:t>
            </a:r>
            <a:r>
              <a:rPr lang="en-US" baseline="0" dirty="0"/>
              <a:t> </a:t>
            </a:r>
            <a:r>
              <a:rPr lang="en-US" baseline="0" dirty="0" smtClean="0"/>
              <a:t> Lead the participants through two levels of prioritizing of their opportunities list.</a:t>
            </a:r>
          </a:p>
          <a:p>
            <a:endParaRPr lang="en-US" baseline="0" dirty="0" smtClean="0"/>
          </a:p>
          <a:p>
            <a:r>
              <a:rPr lang="en-US" baseline="0" dirty="0" smtClean="0"/>
              <a:t>The first question asks, “What </a:t>
            </a:r>
            <a:r>
              <a:rPr lang="en-US" b="1" i="1" baseline="0" dirty="0" smtClean="0"/>
              <a:t>could</a:t>
            </a:r>
            <a:r>
              <a:rPr lang="en-US" baseline="0" dirty="0" smtClean="0"/>
              <a:t> we do” which focuses on what is feasible and may have the greatest support and/or resources.  Table facilitators should simply walk table participants back through the list they generated and place a check mark beside the items that the participants believe could be done.</a:t>
            </a:r>
          </a:p>
          <a:p>
            <a:endParaRPr lang="en-US" baseline="0" dirty="0" smtClean="0"/>
          </a:p>
          <a:p>
            <a:r>
              <a:rPr lang="en-US" baseline="0" dirty="0" smtClean="0"/>
              <a:t>The second question, “What </a:t>
            </a:r>
            <a:r>
              <a:rPr lang="en-US" b="1" i="1" baseline="0" dirty="0" smtClean="0"/>
              <a:t>should</a:t>
            </a:r>
            <a:r>
              <a:rPr lang="en-US" baseline="0" dirty="0" smtClean="0"/>
              <a:t> we do” focuses more on the urgency of the options.  Starting with the items the group checked as “could be done,”  the table facilitators should walk participants back through a discussion of which of those should be done, meaning they are pressing and could lead the community to a positive win.</a:t>
            </a:r>
          </a:p>
          <a:p>
            <a:endParaRPr lang="en-US" baseline="0" dirty="0" smtClean="0"/>
          </a:p>
          <a:p>
            <a:r>
              <a:rPr lang="en-US" baseline="0" dirty="0" smtClean="0"/>
              <a:t>There is not a set number of “coulds” or “shoulds” for this round.  However, participants are encouraged to consider these questions carefully as they will shape the direction of the remainder of the process.</a:t>
            </a:r>
          </a:p>
          <a:p>
            <a:endParaRPr lang="en-US" baseline="0" dirty="0" smtClean="0"/>
          </a:p>
          <a:p>
            <a:endParaRPr lang="en-US" baseline="0" dirty="0" smtClean="0"/>
          </a:p>
          <a:p>
            <a:r>
              <a:rPr lang="en-US" b="1" baseline="0" dirty="0" smtClean="0"/>
              <a:t>Time</a:t>
            </a:r>
            <a:r>
              <a:rPr lang="en-US" baseline="0" dirty="0" smtClean="0"/>
              <a:t>:  10 minutes</a:t>
            </a:r>
          </a:p>
          <a:p>
            <a:endParaRPr lang="en-US" baseline="0" dirty="0" smtClean="0"/>
          </a:p>
          <a:p>
            <a:r>
              <a:rPr lang="en-US" b="1" baseline="0" dirty="0" smtClean="0"/>
              <a:t>Materials</a:t>
            </a:r>
            <a:r>
              <a:rPr lang="en-US" baseline="0" dirty="0" smtClean="0"/>
              <a:t>:  Flip chart list of opportunities and markers</a:t>
            </a:r>
            <a:endParaRPr lang="en-US" dirty="0" smtClean="0"/>
          </a:p>
        </p:txBody>
      </p:sp>
      <p:sp>
        <p:nvSpPr>
          <p:cNvPr id="4" name="Slide Number Placeholder 3"/>
          <p:cNvSpPr>
            <a:spLocks noGrp="1"/>
          </p:cNvSpPr>
          <p:nvPr>
            <p:ph type="sldNum" sz="quarter" idx="10"/>
          </p:nvPr>
        </p:nvSpPr>
        <p:spPr/>
        <p:txBody>
          <a:bodyPr/>
          <a:lstStyle/>
          <a:p>
            <a:fld id="{F7EBFB8C-BBFF-4397-A51C-1E92596422A9}" type="slidenum">
              <a:rPr lang="en-US" smtClean="0"/>
              <a:pPr/>
              <a:t>12</a:t>
            </a:fld>
            <a:endParaRPr lang="en-US" dirty="0"/>
          </a:p>
        </p:txBody>
      </p:sp>
    </p:spTree>
    <p:extLst>
      <p:ext uri="{BB962C8B-B14F-4D97-AF65-F5344CB8AC3E}">
        <p14:creationId xmlns:p14="http://schemas.microsoft.com/office/powerpoint/2010/main" val="2094739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  Ask</a:t>
            </a:r>
            <a:r>
              <a:rPr lang="en-US" baseline="0" dirty="0" smtClean="0"/>
              <a:t> each table facilitator to name </a:t>
            </a:r>
            <a:r>
              <a:rPr lang="en-US" b="1" baseline="0" dirty="0" smtClean="0"/>
              <a:t>one</a:t>
            </a:r>
            <a:r>
              <a:rPr lang="en-US" baseline="0" dirty="0" smtClean="0"/>
              <a:t> opportunity from the table’s </a:t>
            </a:r>
            <a:r>
              <a:rPr lang="en-US" b="1" i="1" baseline="0" dirty="0" smtClean="0"/>
              <a:t>should</a:t>
            </a:r>
            <a:r>
              <a:rPr lang="en-US" baseline="0" dirty="0" smtClean="0"/>
              <a:t> list, being careful not to repeat what has already been said.  The forum leader should record these onto a master list.  Once each table has had the chance to name one item, go around again to see if there are other “</a:t>
            </a:r>
            <a:r>
              <a:rPr lang="en-US" b="1" baseline="0" dirty="0" smtClean="0"/>
              <a:t>should</a:t>
            </a:r>
            <a:r>
              <a:rPr lang="en-US" baseline="0" dirty="0" smtClean="0"/>
              <a:t>” items that have not been named.  If all of a table’s selections have already been named, the facilitator can just pass.  Continue with additional rounds as needed to ensure that all “should” items are listed.  </a:t>
            </a:r>
          </a:p>
          <a:p>
            <a:endParaRPr lang="en-US" baseline="0" dirty="0" smtClean="0"/>
          </a:p>
          <a:p>
            <a:r>
              <a:rPr lang="en-US" baseline="0" dirty="0" smtClean="0"/>
              <a:t>Once the list is complete, ask if there are similar ideas that should be grouped together.  If so, combine those and make one clean list and draw lines between the different options to prepare for the voting process to come.</a:t>
            </a:r>
          </a:p>
          <a:p>
            <a:endParaRPr lang="en-US" baseline="0" dirty="0" smtClean="0"/>
          </a:p>
          <a:p>
            <a:endParaRPr lang="en-US" baseline="0" dirty="0" smtClean="0"/>
          </a:p>
          <a:p>
            <a:r>
              <a:rPr lang="en-US" b="1" baseline="0" dirty="0" smtClean="0"/>
              <a:t>Time</a:t>
            </a:r>
            <a:r>
              <a:rPr lang="en-US" baseline="0" dirty="0" smtClean="0"/>
              <a:t>:  5 minutes</a:t>
            </a:r>
          </a:p>
          <a:p>
            <a:endParaRPr lang="en-US" baseline="0" dirty="0" smtClean="0"/>
          </a:p>
          <a:p>
            <a:r>
              <a:rPr lang="en-US" b="1" baseline="0" dirty="0" smtClean="0"/>
              <a:t>Materials</a:t>
            </a:r>
            <a:r>
              <a:rPr lang="en-US" baseline="0" dirty="0" smtClean="0"/>
              <a:t>:  Flip chart and markers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13</a:t>
            </a:fld>
            <a:endParaRPr lang="en-US" dirty="0"/>
          </a:p>
        </p:txBody>
      </p:sp>
    </p:spTree>
    <p:extLst>
      <p:ext uri="{BB962C8B-B14F-4D97-AF65-F5344CB8AC3E}">
        <p14:creationId xmlns:p14="http://schemas.microsoft.com/office/powerpoint/2010/main" val="4223629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a:t>
            </a:r>
            <a:r>
              <a:rPr lang="en-US" baseline="0" dirty="0" smtClean="0"/>
              <a:t>  Once the list of “should” items is complete, draw lines on the page separating each entry.  Give each participant three sticky dots.  Invite participants to place their dots on three different “</a:t>
            </a:r>
            <a:r>
              <a:rPr lang="en-US" baseline="0" dirty="0" err="1" smtClean="0"/>
              <a:t>shoulds</a:t>
            </a:r>
            <a:r>
              <a:rPr lang="en-US" baseline="0" dirty="0" smtClean="0"/>
              <a:t>” indicating their top three priorities from the list.  Note that the dots should be placed clearly within the dividing lines and on three different items.</a:t>
            </a:r>
          </a:p>
          <a:p>
            <a:endParaRPr lang="en-US" baseline="0" dirty="0" smtClean="0"/>
          </a:p>
          <a:p>
            <a:r>
              <a:rPr lang="en-US" baseline="0" dirty="0" smtClean="0"/>
              <a:t>This time of getting up and moving to the chart is a natural break time that can be used for a meal or just a stretch break.  Note that you will need some time to identify top priorities in order to progress to the next discussion.  The resource panel discussion provides a brief break from the discussions in which this can easily be accomplished.</a:t>
            </a:r>
          </a:p>
          <a:p>
            <a:endParaRPr lang="en-US" baseline="0" dirty="0" smtClean="0"/>
          </a:p>
          <a:p>
            <a:endParaRPr lang="en-US" baseline="0" dirty="0" smtClean="0"/>
          </a:p>
          <a:p>
            <a:r>
              <a:rPr lang="en-US" b="1" baseline="0" dirty="0" smtClean="0"/>
              <a:t>Time</a:t>
            </a:r>
            <a:r>
              <a:rPr lang="en-US" baseline="0" dirty="0" smtClean="0"/>
              <a:t>:  10 minutes</a:t>
            </a:r>
          </a:p>
          <a:p>
            <a:endParaRPr lang="en-US" baseline="0" dirty="0" smtClean="0"/>
          </a:p>
          <a:p>
            <a:r>
              <a:rPr lang="en-US" b="1" baseline="0" dirty="0" smtClean="0"/>
              <a:t>Materials</a:t>
            </a:r>
            <a:r>
              <a:rPr lang="en-US" baseline="0" dirty="0" smtClean="0"/>
              <a:t>:  3 sticky dots per person, flip chart list of summarized opportunities, markers for writing the tally of dots for each opportunity.</a:t>
            </a:r>
            <a:endParaRPr lang="en-US"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14</a:t>
            </a:fld>
            <a:endParaRPr lang="en-US" dirty="0"/>
          </a:p>
        </p:txBody>
      </p:sp>
    </p:spTree>
    <p:extLst>
      <p:ext uri="{BB962C8B-B14F-4D97-AF65-F5344CB8AC3E}">
        <p14:creationId xmlns:p14="http://schemas.microsoft.com/office/powerpoint/2010/main" val="30879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  Be</a:t>
            </a:r>
            <a:r>
              <a:rPr lang="en-US" baseline="0" dirty="0" smtClean="0"/>
              <a:t> sure to update this slide prior to the session with the federal agencies and other funding agencies in the room.</a:t>
            </a:r>
          </a:p>
          <a:p>
            <a:endParaRPr lang="en-US" baseline="0" dirty="0" smtClean="0"/>
          </a:p>
          <a:p>
            <a:r>
              <a:rPr lang="en-US" baseline="0" dirty="0" smtClean="0"/>
              <a:t>Note that t</a:t>
            </a:r>
            <a:r>
              <a:rPr lang="en-US" dirty="0" smtClean="0"/>
              <a:t>he placement of this portion</a:t>
            </a:r>
            <a:r>
              <a:rPr lang="en-US" baseline="0" dirty="0" smtClean="0"/>
              <a:t> of the event is somewhat flexible.  However, at this mid-point it provides some “food for thought” as the second half of the session progresses.</a:t>
            </a:r>
          </a:p>
          <a:p>
            <a:endParaRPr lang="en-US" baseline="0" dirty="0" smtClean="0"/>
          </a:p>
          <a:p>
            <a:r>
              <a:rPr lang="en-US" baseline="0" dirty="0" smtClean="0"/>
              <a:t>During this time, ask the funding partners in the room to share a brief overview (10-15 minutes each) on the kinds of efforts they fund.  </a:t>
            </a:r>
          </a:p>
          <a:p>
            <a:endParaRPr lang="en-US" baseline="0" dirty="0" smtClean="0"/>
          </a:p>
          <a:p>
            <a:r>
              <a:rPr lang="en-US" b="1" baseline="0" dirty="0" smtClean="0"/>
              <a:t>Time</a:t>
            </a:r>
            <a:r>
              <a:rPr lang="en-US" baseline="0" dirty="0" smtClean="0"/>
              <a:t>:  Varies by number of agencies.  However, if the overall number of agencies is more than 4 or 5, you may need to set a shorter time limit.</a:t>
            </a:r>
          </a:p>
          <a:p>
            <a:endParaRPr lang="en-US" baseline="0" dirty="0" smtClean="0"/>
          </a:p>
          <a:p>
            <a:r>
              <a:rPr lang="en-US" b="1" baseline="0" dirty="0" smtClean="0"/>
              <a:t>Materials</a:t>
            </a:r>
            <a:r>
              <a:rPr lang="en-US" baseline="0" dirty="0" smtClean="0"/>
              <a:t>:  Way to keep time, possibly a “one minute” warning sign</a:t>
            </a:r>
          </a:p>
          <a:p>
            <a:endParaRPr lang="en-US" baseline="0" dirty="0" smtClean="0"/>
          </a:p>
          <a:p>
            <a:r>
              <a:rPr lang="en-US" b="1" i="1" baseline="0" dirty="0" smtClean="0"/>
              <a:t>Additional note:  </a:t>
            </a:r>
            <a:r>
              <a:rPr lang="en-US" baseline="0" dirty="0" smtClean="0"/>
              <a:t>Encourage agencies to bring materials to share at a table that participants can browse at their leisure.  Also, encourage them to sit at appropriate tables relevant to their funding priorities once the discussions around specific prioritized opportunities begin.</a:t>
            </a:r>
            <a:endParaRPr lang="en-US"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15</a:t>
            </a:fld>
            <a:endParaRPr lang="en-US" dirty="0"/>
          </a:p>
        </p:txBody>
      </p:sp>
    </p:spTree>
    <p:extLst>
      <p:ext uri="{BB962C8B-B14F-4D97-AF65-F5344CB8AC3E}">
        <p14:creationId xmlns:p14="http://schemas.microsoft.com/office/powerpoint/2010/main" val="3644117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Instructions</a:t>
            </a:r>
            <a:r>
              <a:rPr lang="en-US" dirty="0" smtClean="0"/>
              <a:t>:</a:t>
            </a:r>
            <a:r>
              <a:rPr lang="en-US" baseline="0" dirty="0" smtClean="0"/>
              <a:t>  Once the voting is complete, consider which priorities have surfaced as most important to the community.  The number of priorities selected for the second half of the forum requires some guidance by the coach.  For instance, if the community is very small and resources are scarce, focusing on only one priority may be an appropriate approach to suggest.  Likewise, if one priority soared well to the top of others by numbers of dots, that may indicate the need/desire for a significant focus with other priorities being reconsidered after an initial success.  However, a set of priorities with very close number of votes at the top may point to selection of several opportunities to explore.  Or if the community has successfully brought a broad set of participants and partners into the process, pursuing more than one opportunity simultaneously may be feasible.</a:t>
            </a:r>
          </a:p>
          <a:p>
            <a:endParaRPr lang="en-US" baseline="0" dirty="0" smtClean="0"/>
          </a:p>
          <a:p>
            <a:r>
              <a:rPr lang="en-US" baseline="0" dirty="0" smtClean="0"/>
              <a:t>Ultimately, the community decides.  So, as you prepare to begin the next session, discuss the voting results with the group and suggest a number of topics that seems appropriate, given these considerations.  But ask the group if they agree with that suggestion, keeping in mind that local desires and interests will ultimately drive progress.</a:t>
            </a:r>
          </a:p>
          <a:p>
            <a:endParaRPr lang="en-US" baseline="0" dirty="0" smtClean="0"/>
          </a:p>
          <a:p>
            <a:r>
              <a:rPr lang="en-US" baseline="0" dirty="0" smtClean="0"/>
              <a:t>Once the group has agreed on the topics to be explored during the afternoon, assign topics to the various tables around the room.  Then ask participants to select a topic on which they wish to work for the remainder of the forum.</a:t>
            </a:r>
          </a:p>
          <a:p>
            <a:endParaRPr lang="en-US" baseline="0" dirty="0" smtClean="0"/>
          </a:p>
          <a:p>
            <a:r>
              <a:rPr lang="en-US" baseline="0" dirty="0" smtClean="0"/>
              <a:t>Chances are these will be larger groups so may require some shifting of chairs or space to provide adequate seating for all participants.</a:t>
            </a:r>
          </a:p>
          <a:p>
            <a:endParaRPr lang="en-US" baseline="0" dirty="0" smtClean="0"/>
          </a:p>
          <a:p>
            <a:r>
              <a:rPr lang="en-US" b="1" baseline="0" dirty="0" smtClean="0"/>
              <a:t>Time</a:t>
            </a:r>
            <a:r>
              <a:rPr lang="en-US" baseline="0" dirty="0" smtClean="0"/>
              <a:t>:  10 minutes</a:t>
            </a:r>
          </a:p>
          <a:p>
            <a:endParaRPr lang="en-US" baseline="0" dirty="0" smtClean="0"/>
          </a:p>
          <a:p>
            <a:r>
              <a:rPr lang="en-US" b="1" baseline="0" dirty="0" smtClean="0"/>
              <a:t>Materials</a:t>
            </a:r>
            <a:r>
              <a:rPr lang="en-US" baseline="0" dirty="0" smtClean="0"/>
              <a:t>:  Prioritized list</a:t>
            </a:r>
          </a:p>
          <a:p>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16</a:t>
            </a:fld>
            <a:endParaRPr lang="en-US" dirty="0"/>
          </a:p>
        </p:txBody>
      </p:sp>
    </p:spTree>
    <p:extLst>
      <p:ext uri="{BB962C8B-B14F-4D97-AF65-F5344CB8AC3E}">
        <p14:creationId xmlns:p14="http://schemas.microsoft.com/office/powerpoint/2010/main" val="558139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  This slide contains the first of three discussions</a:t>
            </a:r>
            <a:r>
              <a:rPr lang="en-US" baseline="0" dirty="0" smtClean="0"/>
              <a:t> around the identified priorities.  For this first discussion, invite participants to dream a little.  Ask them to imagine they had been wildly successful in pursuing the opportunity they selected.  In 3-5 years [or another appropriate time period if opportunities are very short in nature], how will this community be different?  What changes would the work you had accomplished made in the community?</a:t>
            </a:r>
          </a:p>
          <a:p>
            <a:endParaRPr lang="en-US" baseline="0" dirty="0" smtClean="0"/>
          </a:p>
          <a:p>
            <a:r>
              <a:rPr lang="en-US" baseline="0" dirty="0" smtClean="0"/>
              <a:t>The point of this question is to imagine the future they hope to create through the work.</a:t>
            </a:r>
          </a:p>
          <a:p>
            <a:endParaRPr lang="en-US" baseline="0" dirty="0" smtClean="0"/>
          </a:p>
          <a:p>
            <a:r>
              <a:rPr lang="en-US" baseline="0" dirty="0" smtClean="0"/>
              <a:t>Allow 15 minutes for the discussion.</a:t>
            </a:r>
          </a:p>
          <a:p>
            <a:endParaRPr lang="en-US" baseline="0" dirty="0" smtClean="0"/>
          </a:p>
          <a:p>
            <a:r>
              <a:rPr lang="en-US" baseline="0" dirty="0" smtClean="0"/>
              <a:t>Table facilitators should jot down key points.</a:t>
            </a:r>
          </a:p>
          <a:p>
            <a:endParaRPr lang="en-US" baseline="0" dirty="0" smtClean="0"/>
          </a:p>
          <a:p>
            <a:r>
              <a:rPr lang="en-US" b="1" baseline="0" dirty="0" smtClean="0"/>
              <a:t>Time</a:t>
            </a:r>
            <a:r>
              <a:rPr lang="en-US" baseline="0" dirty="0" smtClean="0"/>
              <a:t>:  20 minutes</a:t>
            </a:r>
          </a:p>
          <a:p>
            <a:endParaRPr lang="en-US" baseline="0" dirty="0" smtClean="0"/>
          </a:p>
          <a:p>
            <a:r>
              <a:rPr lang="en-US" b="1" baseline="0" dirty="0" smtClean="0"/>
              <a:t>Materials</a:t>
            </a:r>
            <a:r>
              <a:rPr lang="en-US" baseline="0" dirty="0" smtClean="0"/>
              <a:t>:  Flip charts and markers for each topic facilitator</a:t>
            </a:r>
          </a:p>
        </p:txBody>
      </p:sp>
      <p:sp>
        <p:nvSpPr>
          <p:cNvPr id="4" name="Slide Number Placeholder 3"/>
          <p:cNvSpPr>
            <a:spLocks noGrp="1"/>
          </p:cNvSpPr>
          <p:nvPr>
            <p:ph type="sldNum" sz="quarter" idx="10"/>
          </p:nvPr>
        </p:nvSpPr>
        <p:spPr/>
        <p:txBody>
          <a:bodyPr/>
          <a:lstStyle/>
          <a:p>
            <a:fld id="{F7EBFB8C-BBFF-4397-A51C-1E92596422A9}" type="slidenum">
              <a:rPr lang="en-US" smtClean="0"/>
              <a:pPr/>
              <a:t>17</a:t>
            </a:fld>
            <a:endParaRPr lang="en-US" dirty="0"/>
          </a:p>
        </p:txBody>
      </p:sp>
    </p:spTree>
    <p:extLst>
      <p:ext uri="{BB962C8B-B14F-4D97-AF65-F5344CB8AC3E}">
        <p14:creationId xmlns:p14="http://schemas.microsoft.com/office/powerpoint/2010/main" val="1363319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  The second discussion builds on the previous</a:t>
            </a:r>
            <a:r>
              <a:rPr lang="en-US" baseline="0" dirty="0" smtClean="0"/>
              <a:t> dream of success.  Considering where we are now, what would the community need to do to reach its vision of success?  While these do not necessarily need to be every little step along the way, the group should at least point to major tasks that would need to be accomplished.</a:t>
            </a:r>
          </a:p>
          <a:p>
            <a:endParaRPr lang="en-US" baseline="0" dirty="0" smtClean="0"/>
          </a:p>
          <a:p>
            <a:r>
              <a:rPr lang="en-US" baseline="0" dirty="0" smtClean="0"/>
              <a:t>The point of this question is to visualize the pathway from the present to the envisioned success.</a:t>
            </a:r>
          </a:p>
          <a:p>
            <a:endParaRPr lang="en-US" baseline="0" dirty="0" smtClean="0"/>
          </a:p>
          <a:p>
            <a:r>
              <a:rPr lang="en-US" baseline="0" dirty="0" smtClean="0"/>
              <a:t>Allow 25 minutes for the discussion.</a:t>
            </a:r>
          </a:p>
          <a:p>
            <a:endParaRPr lang="en-US" baseline="0" dirty="0" smtClean="0"/>
          </a:p>
          <a:p>
            <a:r>
              <a:rPr lang="en-US" baseline="0" dirty="0" smtClean="0"/>
              <a:t>Table facilitators should jot down key points.</a:t>
            </a:r>
          </a:p>
          <a:p>
            <a:endParaRPr lang="en-US" baseline="0" dirty="0" smtClean="0"/>
          </a:p>
          <a:p>
            <a:r>
              <a:rPr lang="en-US" b="1" baseline="0" dirty="0" smtClean="0"/>
              <a:t>Time</a:t>
            </a:r>
            <a:r>
              <a:rPr lang="en-US" baseline="0" dirty="0" smtClean="0"/>
              <a:t>:  30 minutes</a:t>
            </a:r>
          </a:p>
          <a:p>
            <a:endParaRPr lang="en-US" baseline="0" dirty="0" smtClean="0"/>
          </a:p>
          <a:p>
            <a:r>
              <a:rPr lang="en-US" b="1" baseline="0" dirty="0" smtClean="0"/>
              <a:t>Materials</a:t>
            </a:r>
            <a:r>
              <a:rPr lang="en-US" baseline="0" dirty="0" smtClean="0"/>
              <a:t>:  Flip charts and markers for each topic facilitator</a:t>
            </a:r>
          </a:p>
          <a:p>
            <a:endParaRPr lang="en-US"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18</a:t>
            </a:fld>
            <a:endParaRPr lang="en-US" dirty="0"/>
          </a:p>
        </p:txBody>
      </p:sp>
    </p:spTree>
    <p:extLst>
      <p:ext uri="{BB962C8B-B14F-4D97-AF65-F5344CB8AC3E}">
        <p14:creationId xmlns:p14="http://schemas.microsoft.com/office/powerpoint/2010/main" val="182682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Instructions</a:t>
            </a:r>
            <a:r>
              <a:rPr lang="en-US" dirty="0" smtClean="0"/>
              <a:t>:  The third and final discussion builds on the previous</a:t>
            </a:r>
            <a:r>
              <a:rPr lang="en-US" baseline="0" dirty="0" smtClean="0"/>
              <a:t> pathway discussion.  Considering the pathway the community would need to take, what resources would help them reach success?  Encourage the groups to consider all relevant resources including:</a:t>
            </a:r>
          </a:p>
          <a:p>
            <a:pPr marL="171450" indent="-171450">
              <a:buFont typeface="Arial" panose="020B0604020202020204" pitchFamily="34" charset="0"/>
              <a:buChar char="•"/>
            </a:pPr>
            <a:r>
              <a:rPr lang="en-US" baseline="0" dirty="0" smtClean="0"/>
              <a:t>Ones already available and ready to use</a:t>
            </a:r>
          </a:p>
          <a:p>
            <a:pPr marL="171450" indent="-171450">
              <a:buFont typeface="Arial" panose="020B0604020202020204" pitchFamily="34" charset="0"/>
              <a:buChar char="•"/>
            </a:pPr>
            <a:r>
              <a:rPr lang="en-US" baseline="0" dirty="0" smtClean="0"/>
              <a:t>Those that exist in the community but may need to be adapted or developed</a:t>
            </a:r>
          </a:p>
          <a:p>
            <a:pPr marL="171450" indent="-171450">
              <a:buFont typeface="Arial" panose="020B0604020202020204" pitchFamily="34" charset="0"/>
              <a:buChar char="•"/>
            </a:pPr>
            <a:r>
              <a:rPr lang="en-US" baseline="0" dirty="0" smtClean="0"/>
              <a:t>Those that would need to be brought in or created (i.e. don’t exist in the community right now)</a:t>
            </a:r>
          </a:p>
          <a:p>
            <a:pPr marL="171450" indent="-171450">
              <a:buFont typeface="Arial" panose="020B0604020202020204" pitchFamily="34" charset="0"/>
              <a:buChar char="•"/>
            </a:pPr>
            <a:endParaRPr lang="en-US" baseline="0" dirty="0" smtClean="0"/>
          </a:p>
          <a:p>
            <a:r>
              <a:rPr lang="en-US" baseline="0" dirty="0" smtClean="0"/>
              <a:t>The point of this question is to develop a resource list that acknowledges the important resources available internally, but is also realistic about what may be missing.</a:t>
            </a:r>
          </a:p>
          <a:p>
            <a:endParaRPr lang="en-US" baseline="0" dirty="0" smtClean="0"/>
          </a:p>
          <a:p>
            <a:r>
              <a:rPr lang="en-US" b="1" baseline="0" dirty="0" smtClean="0"/>
              <a:t>One rule:  </a:t>
            </a:r>
            <a:r>
              <a:rPr lang="en-US" baseline="0" dirty="0" smtClean="0"/>
              <a:t>They cannot write down “grants,” “funding” or any other type generic word for money.  Rather they must dig down to why they need the money.  Money is just a tool to get resources you need.  What are the resources the community believes it would “buy” with funding?  For instance, suppose a community decided it needed an after school program, but felt it was not possible with out grants.  Ask, “what would you use the grant funding for?”  Perhaps the answers would be to pay teachers, to buy art supplies, to purchase snacks.  Then the resources needed actually are:  teachers, art supplies, and snacks.  By moving people past the barrier of “got to get grants,” they may be able to envision different paths to their resources.  Continuing on this example, perhaps retired teachers would volunteer hours, local artists would bring materials and teach classes, and local faith based organizations would donate packaged snacks.  It may not be necessary to go into this explanation prior to the discussion; however it is provided here for the sake of the coach’s understanding of the rule in case of questions.</a:t>
            </a:r>
          </a:p>
          <a:p>
            <a:endParaRPr lang="en-US" baseline="0" dirty="0" smtClean="0"/>
          </a:p>
          <a:p>
            <a:r>
              <a:rPr lang="en-US" baseline="0" dirty="0" smtClean="0"/>
              <a:t>Allow 25 minutes for the discussion.</a:t>
            </a:r>
          </a:p>
          <a:p>
            <a:endParaRPr lang="en-US" baseline="0" dirty="0" smtClean="0"/>
          </a:p>
          <a:p>
            <a:r>
              <a:rPr lang="en-US" baseline="0" dirty="0" smtClean="0"/>
              <a:t>Table facilitators should jot down the resources identified and note whether or not the resource is already in the community.</a:t>
            </a:r>
          </a:p>
          <a:p>
            <a:endParaRPr lang="en-US" baseline="0" dirty="0" smtClean="0"/>
          </a:p>
          <a:p>
            <a:r>
              <a:rPr lang="en-US" b="1" baseline="0" dirty="0" smtClean="0"/>
              <a:t>Time</a:t>
            </a:r>
            <a:r>
              <a:rPr lang="en-US" baseline="0" dirty="0" smtClean="0"/>
              <a:t>:  30 minutes</a:t>
            </a:r>
          </a:p>
          <a:p>
            <a:endParaRPr lang="en-US" baseline="0" dirty="0" smtClean="0"/>
          </a:p>
          <a:p>
            <a:r>
              <a:rPr lang="en-US" b="1" baseline="0" dirty="0" smtClean="0"/>
              <a:t>Materials</a:t>
            </a:r>
            <a:r>
              <a:rPr lang="en-US" baseline="0" dirty="0" smtClean="0"/>
              <a:t>:  Flip charts and markers for each topic facilitator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19</a:t>
            </a:fld>
            <a:endParaRPr lang="en-US" dirty="0"/>
          </a:p>
        </p:txBody>
      </p:sp>
    </p:spTree>
    <p:extLst>
      <p:ext uri="{BB962C8B-B14F-4D97-AF65-F5344CB8AC3E}">
        <p14:creationId xmlns:p14="http://schemas.microsoft.com/office/powerpoint/2010/main" val="110701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Instructions</a:t>
            </a:r>
            <a:r>
              <a:rPr lang="en-US" dirty="0" smtClean="0"/>
              <a:t>:</a:t>
            </a:r>
          </a:p>
          <a:p>
            <a:endParaRPr lang="en-US" dirty="0" smtClean="0"/>
          </a:p>
          <a:p>
            <a:r>
              <a:rPr lang="en-US" dirty="0" smtClean="0"/>
              <a:t>Briefly</a:t>
            </a:r>
            <a:r>
              <a:rPr lang="en-US" baseline="0" dirty="0" smtClean="0"/>
              <a:t> explain the purpose of LEAD</a:t>
            </a:r>
          </a:p>
          <a:p>
            <a:endParaRPr lang="en-US" baseline="0" dirty="0" smtClean="0"/>
          </a:p>
          <a:p>
            <a:r>
              <a:rPr lang="en-US" baseline="0" dirty="0" smtClean="0"/>
              <a:t>Ultimately, LEAD is an opportunity for the community to bring together a larger set of partners to focus on 1-3 opportunities for action that can serve to strengthen the community/region for future economic growth.  </a:t>
            </a:r>
          </a:p>
          <a:p>
            <a:endParaRPr lang="en-US" baseline="0" dirty="0" smtClean="0"/>
          </a:p>
          <a:p>
            <a:r>
              <a:rPr lang="en-US" baseline="0" dirty="0" smtClean="0"/>
              <a:t>Explain to participants that their role today will be key in helping to identify the opportunities that will be carried forward by the LEAD initiative, and that they will have the opportunity to join the work as it moves forward.</a:t>
            </a:r>
          </a:p>
          <a:p>
            <a:endParaRPr lang="en-US" baseline="0" dirty="0" smtClean="0"/>
          </a:p>
          <a:p>
            <a:endParaRPr lang="en-US" baseline="0" dirty="0" smtClean="0"/>
          </a:p>
          <a:p>
            <a:r>
              <a:rPr lang="en-US" b="1" baseline="0" dirty="0" smtClean="0"/>
              <a:t>Time</a:t>
            </a:r>
            <a:r>
              <a:rPr lang="en-US" baseline="0" dirty="0" smtClean="0"/>
              <a:t>:  5 minutes</a:t>
            </a:r>
          </a:p>
          <a:p>
            <a:endParaRPr lang="en-US" baseline="0" dirty="0" smtClean="0"/>
          </a:p>
          <a:p>
            <a:r>
              <a:rPr lang="en-US" b="1" baseline="0" dirty="0" smtClean="0"/>
              <a:t>Materials</a:t>
            </a:r>
            <a:r>
              <a:rPr lang="en-US" baseline="0" dirty="0" smtClean="0"/>
              <a:t>:  None</a:t>
            </a:r>
            <a:endParaRPr lang="en-US" dirty="0"/>
          </a:p>
        </p:txBody>
      </p:sp>
      <p:sp>
        <p:nvSpPr>
          <p:cNvPr id="4" name="Slide Number Placeholder 3"/>
          <p:cNvSpPr>
            <a:spLocks noGrp="1"/>
          </p:cNvSpPr>
          <p:nvPr>
            <p:ph type="sldNum" sz="quarter" idx="10"/>
          </p:nvPr>
        </p:nvSpPr>
        <p:spPr/>
        <p:txBody>
          <a:bodyPr/>
          <a:lstStyle/>
          <a:p>
            <a:pPr>
              <a:defRPr/>
            </a:pPr>
            <a:fld id="{A0805641-A2A9-4008-8801-DE9A8981C8B3}" type="slidenum">
              <a:rPr lang="en-US" smtClean="0"/>
              <a:pPr>
                <a:defRPr/>
              </a:pPr>
              <a:t>2</a:t>
            </a:fld>
            <a:endParaRPr lang="en-US" dirty="0"/>
          </a:p>
        </p:txBody>
      </p:sp>
    </p:spTree>
    <p:extLst>
      <p:ext uri="{BB962C8B-B14F-4D97-AF65-F5344CB8AC3E}">
        <p14:creationId xmlns:p14="http://schemas.microsoft.com/office/powerpoint/2010/main" val="2135050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  Provide each group with a five minute time limit to summarize their three part discussion.</a:t>
            </a:r>
            <a:r>
              <a:rPr lang="en-US" baseline="0" dirty="0" smtClean="0"/>
              <a:t>  This can be fun and upbeat by setting the stage.</a:t>
            </a:r>
          </a:p>
          <a:p>
            <a:endParaRPr lang="en-US" baseline="0" dirty="0" smtClean="0"/>
          </a:p>
          <a:p>
            <a:r>
              <a:rPr lang="en-US" baseline="0" dirty="0" smtClean="0"/>
              <a:t>Before beginning, set a timer for a couple of seconds so that the participants can hear the sound of the ending signal.  Tell them that when they hear that sound, everyone starts clapping, whether the speaker is finished or not.  </a:t>
            </a:r>
          </a:p>
          <a:p>
            <a:endParaRPr lang="en-US" baseline="0" dirty="0" smtClean="0"/>
          </a:p>
          <a:p>
            <a:r>
              <a:rPr lang="en-US" baseline="0" dirty="0" smtClean="0"/>
              <a:t>Then ask for a volunteer reporter that thinks they can beat the clock (5 minutes).  Once the volunteer begins speaking, start the timer.  If the reporter finishes before the timer, encourage them by starting a round of applause.  If the timer goes off, start applauding and thank them enthusiastically (others will follow your lead and clap).</a:t>
            </a:r>
          </a:p>
          <a:p>
            <a:endParaRPr lang="en-US" baseline="0" dirty="0" smtClean="0"/>
          </a:p>
          <a:p>
            <a:r>
              <a:rPr lang="en-US" baseline="0" dirty="0" smtClean="0"/>
              <a:t>Keep it fun and upbeat, and you’re not likely to have more than one person that goes over.</a:t>
            </a:r>
          </a:p>
          <a:p>
            <a:endParaRPr lang="en-US" baseline="0" dirty="0" smtClean="0"/>
          </a:p>
          <a:p>
            <a:r>
              <a:rPr lang="en-US" b="1" baseline="0" dirty="0" smtClean="0"/>
              <a:t>Time</a:t>
            </a:r>
            <a:r>
              <a:rPr lang="en-US" baseline="0" dirty="0" smtClean="0"/>
              <a:t>:  Varies by number of groups.</a:t>
            </a:r>
          </a:p>
          <a:p>
            <a:endParaRPr lang="en-US" baseline="0" dirty="0" smtClean="0"/>
          </a:p>
          <a:p>
            <a:r>
              <a:rPr lang="en-US" b="1" baseline="0" dirty="0" smtClean="0"/>
              <a:t>Materials</a:t>
            </a:r>
            <a:r>
              <a:rPr lang="en-US" baseline="0" dirty="0" smtClean="0"/>
              <a:t>:  Timer with a ending signal that can be easily heard</a:t>
            </a:r>
            <a:endParaRPr lang="en-US"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20</a:t>
            </a:fld>
            <a:endParaRPr lang="en-US" dirty="0"/>
          </a:p>
        </p:txBody>
      </p:sp>
    </p:spTree>
    <p:extLst>
      <p:ext uri="{BB962C8B-B14F-4D97-AF65-F5344CB8AC3E}">
        <p14:creationId xmlns:p14="http://schemas.microsoft.com/office/powerpoint/2010/main" val="438076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t>Instructions</a:t>
            </a:r>
            <a:r>
              <a:rPr lang="en-US" dirty="0" smtClean="0"/>
              <a:t>:  This is a wrap up slide that helps participants</a:t>
            </a:r>
            <a:r>
              <a:rPr lang="en-US" baseline="0" dirty="0" smtClean="0"/>
              <a:t> understand what will happen next.  </a:t>
            </a:r>
          </a:p>
          <a:p>
            <a:endParaRPr lang="en-US" baseline="0" dirty="0" smtClean="0"/>
          </a:p>
          <a:p>
            <a:r>
              <a:rPr lang="en-US" baseline="0" dirty="0" smtClean="0"/>
              <a:t>While the LEAD coach (you) have taken a central role in the forum, helping the community understand their ownership is vital.</a:t>
            </a:r>
          </a:p>
          <a:p>
            <a:endParaRPr lang="en-US" baseline="0" dirty="0" smtClean="0"/>
          </a:p>
          <a:p>
            <a:r>
              <a:rPr lang="en-US" baseline="0" dirty="0" smtClean="0"/>
              <a:t>One approach:   Ask the LEAD team to stand and briefly explain that these individuals have been responsible for organizing the forum and are committed to pursuing action over the coming months.  (Have them continue to stand) Ask anyone that lives in the community (county/region) to stand.  Speaking to them, note that they are the ones that have the most at stake in the success of the LEAD initiative.  While others (like yourself) are here because they care, the ones standing have the most to gain from success.  Allow people to be seated.</a:t>
            </a:r>
          </a:p>
          <a:p>
            <a:endParaRPr lang="en-US" baseline="0" dirty="0" smtClean="0"/>
          </a:p>
          <a:p>
            <a:r>
              <a:rPr lang="en-US" baseline="0" dirty="0" smtClean="0"/>
              <a:t>Then ask for a show of hands of those willing to continue to work on the priorities identified today.  Thank them and tell them about the process going forward.   Be sure to include the next meeting date and be sure a sign-up process is available.  </a:t>
            </a:r>
          </a:p>
          <a:p>
            <a:endParaRPr lang="en-US" baseline="0" dirty="0" smtClean="0"/>
          </a:p>
          <a:p>
            <a:r>
              <a:rPr lang="en-US" baseline="0" dirty="0" smtClean="0"/>
              <a:t>If someone from the LEAD team is not already identified to gather and type the notes, you may want to solicit a volunteer from this group.  HOWEVER, be sure to take pictures of all notes before they leave as a back-up.  Because…life happens.</a:t>
            </a:r>
          </a:p>
          <a:p>
            <a:endParaRPr lang="en-US" baseline="0" dirty="0" smtClean="0"/>
          </a:p>
          <a:p>
            <a:r>
              <a:rPr lang="en-US" b="1" baseline="0" dirty="0" smtClean="0"/>
              <a:t>Time</a:t>
            </a:r>
            <a:r>
              <a:rPr lang="en-US" baseline="0" dirty="0" smtClean="0"/>
              <a:t>:  10 minutes</a:t>
            </a:r>
          </a:p>
          <a:p>
            <a:endParaRPr lang="en-US" baseline="0" dirty="0" smtClean="0"/>
          </a:p>
          <a:p>
            <a:r>
              <a:rPr lang="en-US" b="1" baseline="0" dirty="0" smtClean="0"/>
              <a:t>Materials</a:t>
            </a:r>
            <a:r>
              <a:rPr lang="en-US" baseline="0" dirty="0" smtClean="0"/>
              <a:t>:  None</a:t>
            </a:r>
          </a:p>
          <a:p>
            <a:endParaRPr lang="en-US" baseline="0" dirty="0" smtClean="0"/>
          </a:p>
        </p:txBody>
      </p:sp>
      <p:sp>
        <p:nvSpPr>
          <p:cNvPr id="4" name="Slide Number Placeholder 3"/>
          <p:cNvSpPr>
            <a:spLocks noGrp="1"/>
          </p:cNvSpPr>
          <p:nvPr>
            <p:ph type="sldNum" sz="quarter" idx="10"/>
          </p:nvPr>
        </p:nvSpPr>
        <p:spPr/>
        <p:txBody>
          <a:bodyPr/>
          <a:lstStyle/>
          <a:p>
            <a:fld id="{F7EBFB8C-BBFF-4397-A51C-1E92596422A9}" type="slidenum">
              <a:rPr lang="en-US" smtClean="0"/>
              <a:pPr/>
              <a:t>21</a:t>
            </a:fld>
            <a:endParaRPr lang="en-US" dirty="0"/>
          </a:p>
        </p:txBody>
      </p:sp>
    </p:spTree>
    <p:extLst>
      <p:ext uri="{BB962C8B-B14F-4D97-AF65-F5344CB8AC3E}">
        <p14:creationId xmlns:p14="http://schemas.microsoft.com/office/powerpoint/2010/main" val="3859549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  Thank participants for coming and thank</a:t>
            </a:r>
            <a:r>
              <a:rPr lang="en-US" baseline="0" dirty="0" smtClean="0"/>
              <a:t> any invited guests and sponsors</a:t>
            </a:r>
            <a:endParaRPr lang="en-US" dirty="0" smtClean="0"/>
          </a:p>
          <a:p>
            <a:endParaRPr lang="en-US" dirty="0" smtClean="0"/>
          </a:p>
          <a:p>
            <a:r>
              <a:rPr lang="en-US" b="1" dirty="0" smtClean="0"/>
              <a:t>Time</a:t>
            </a:r>
            <a:r>
              <a:rPr lang="en-US" dirty="0" smtClean="0"/>
              <a:t>:  1 minute</a:t>
            </a:r>
          </a:p>
          <a:p>
            <a:endParaRPr lang="en-US" dirty="0" smtClean="0"/>
          </a:p>
          <a:p>
            <a:r>
              <a:rPr lang="en-US" b="1" dirty="0" smtClean="0"/>
              <a:t>Materials</a:t>
            </a:r>
            <a:r>
              <a:rPr lang="en-US" dirty="0" smtClean="0"/>
              <a:t>:  None</a:t>
            </a:r>
            <a:endParaRPr lang="en-US"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22</a:t>
            </a:fld>
            <a:endParaRPr lang="en-US" dirty="0"/>
          </a:p>
        </p:txBody>
      </p:sp>
    </p:spTree>
    <p:extLst>
      <p:ext uri="{BB962C8B-B14F-4D97-AF65-F5344CB8AC3E}">
        <p14:creationId xmlns:p14="http://schemas.microsoft.com/office/powerpoint/2010/main" val="2171202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a:t>
            </a:r>
            <a:r>
              <a:rPr lang="en-US" baseline="0" dirty="0" smtClean="0"/>
              <a:t> to include your contact information and logos.</a:t>
            </a:r>
          </a:p>
          <a:p>
            <a:endParaRPr lang="en-US" baseline="0" dirty="0" smtClean="0"/>
          </a:p>
          <a:p>
            <a:endParaRPr lang="en-US" baseline="0" dirty="0" smtClean="0"/>
          </a:p>
          <a:p>
            <a:endParaRPr lang="en-US" baseline="0" dirty="0" smtClean="0"/>
          </a:p>
          <a:p>
            <a:r>
              <a:rPr lang="en-US" b="1" i="1" baseline="0" dirty="0" smtClean="0"/>
              <a:t>Be sure to take pictures of all note pages as a back-up.</a:t>
            </a:r>
            <a:endParaRPr lang="en-US" b="1" i="1"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23</a:t>
            </a:fld>
            <a:endParaRPr lang="en-US" dirty="0"/>
          </a:p>
        </p:txBody>
      </p:sp>
    </p:spTree>
    <p:extLst>
      <p:ext uri="{BB962C8B-B14F-4D97-AF65-F5344CB8AC3E}">
        <p14:creationId xmlns:p14="http://schemas.microsoft.com/office/powerpoint/2010/main" val="254690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  The agenda on this slide</a:t>
            </a:r>
            <a:r>
              <a:rPr lang="en-US" baseline="0" dirty="0" smtClean="0"/>
              <a:t> and the next are samples only.  Be sure to adjust the times to fit your community’s forum.</a:t>
            </a:r>
          </a:p>
          <a:p>
            <a:endParaRPr lang="en-US" baseline="0" dirty="0" smtClean="0"/>
          </a:p>
          <a:p>
            <a:r>
              <a:rPr lang="en-US" baseline="0" dirty="0" smtClean="0"/>
              <a:t>Briefly go over the agenda so that participants get a sense of what to expect from the forum.  Explain that the process is interactive and encourage each person to share their thoughts as the day progresses.  You may also wish to explain that the times are tentative as every group works at a different rate.  You may even wish to take times off and just list the topics.  Either way, having a printed agenda is not recommended as people may feel too tied to the clock.</a:t>
            </a:r>
          </a:p>
          <a:p>
            <a:endParaRPr lang="en-US" baseline="0" dirty="0" smtClean="0"/>
          </a:p>
          <a:p>
            <a:r>
              <a:rPr lang="en-US" b="1" baseline="0" dirty="0" smtClean="0"/>
              <a:t>Time</a:t>
            </a:r>
            <a:r>
              <a:rPr lang="en-US" baseline="0" dirty="0" smtClean="0"/>
              <a:t>:  5 minutes</a:t>
            </a:r>
          </a:p>
          <a:p>
            <a:endParaRPr lang="en-US" baseline="0" dirty="0" smtClean="0"/>
          </a:p>
          <a:p>
            <a:r>
              <a:rPr lang="en-US" b="1" baseline="0" dirty="0" smtClean="0"/>
              <a:t>Materials</a:t>
            </a:r>
            <a:r>
              <a:rPr lang="en-US" baseline="0" dirty="0" smtClean="0"/>
              <a:t>:  None.</a:t>
            </a:r>
            <a:endParaRPr lang="en-US"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3</a:t>
            </a:fld>
            <a:endParaRPr lang="en-US" dirty="0"/>
          </a:p>
        </p:txBody>
      </p:sp>
    </p:spTree>
    <p:extLst>
      <p:ext uri="{BB962C8B-B14F-4D97-AF65-F5344CB8AC3E}">
        <p14:creationId xmlns:p14="http://schemas.microsoft.com/office/powerpoint/2010/main" val="2662262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  Again,</a:t>
            </a:r>
            <a:r>
              <a:rPr lang="en-US" baseline="0" dirty="0" smtClean="0"/>
              <a:t> feel free to adjust this to your own community’s schedule.  This text just provides a template for your use.</a:t>
            </a:r>
          </a:p>
          <a:p>
            <a:endParaRPr lang="en-US" baseline="0" dirty="0" smtClean="0"/>
          </a:p>
          <a:p>
            <a:r>
              <a:rPr lang="en-US" b="1" baseline="0" dirty="0" smtClean="0"/>
              <a:t>Time</a:t>
            </a:r>
            <a:r>
              <a:rPr lang="en-US" baseline="0" dirty="0" smtClean="0"/>
              <a:t>:  1 minutes</a:t>
            </a:r>
          </a:p>
          <a:p>
            <a:endParaRPr lang="en-US" baseline="0" dirty="0" smtClean="0"/>
          </a:p>
          <a:p>
            <a:r>
              <a:rPr lang="en-US" b="1" baseline="0" dirty="0" smtClean="0"/>
              <a:t>Materials</a:t>
            </a:r>
            <a:r>
              <a:rPr lang="en-US" baseline="0" dirty="0" smtClean="0"/>
              <a:t>:  None</a:t>
            </a:r>
            <a:endParaRPr lang="en-US"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4</a:t>
            </a:fld>
            <a:endParaRPr lang="en-US" dirty="0"/>
          </a:p>
        </p:txBody>
      </p:sp>
    </p:spTree>
    <p:extLst>
      <p:ext uri="{BB962C8B-B14F-4D97-AF65-F5344CB8AC3E}">
        <p14:creationId xmlns:p14="http://schemas.microsoft.com/office/powerpoint/2010/main" val="3666379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  Use these guidelines</a:t>
            </a:r>
            <a:r>
              <a:rPr lang="en-US" baseline="0" dirty="0" smtClean="0"/>
              <a:t> to set the tone for the sessions.  This may be a good time to ask table facilitators to raise their hands so each table knows who will be guiding that table’s conversation.  Ask each person to help the facilitator maintain these guidelines.</a:t>
            </a:r>
          </a:p>
          <a:p>
            <a:endParaRPr lang="en-US" baseline="0" dirty="0" smtClean="0"/>
          </a:p>
          <a:p>
            <a:r>
              <a:rPr lang="en-US" b="1" baseline="0" dirty="0" smtClean="0"/>
              <a:t>Time</a:t>
            </a:r>
            <a:r>
              <a:rPr lang="en-US" baseline="0" dirty="0" smtClean="0"/>
              <a:t>:  2 minutes</a:t>
            </a:r>
          </a:p>
          <a:p>
            <a:endParaRPr lang="en-US" baseline="0" dirty="0" smtClean="0"/>
          </a:p>
          <a:p>
            <a:r>
              <a:rPr lang="en-US" b="1" baseline="0" dirty="0" smtClean="0"/>
              <a:t>Materials</a:t>
            </a:r>
            <a:r>
              <a:rPr lang="en-US" baseline="0" dirty="0" smtClean="0"/>
              <a:t>:  Successful Forum guidelines cards for tables.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5</a:t>
            </a:fld>
            <a:endParaRPr lang="en-US" dirty="0"/>
          </a:p>
        </p:txBody>
      </p:sp>
    </p:spTree>
    <p:extLst>
      <p:ext uri="{BB962C8B-B14F-4D97-AF65-F5344CB8AC3E}">
        <p14:creationId xmlns:p14="http://schemas.microsoft.com/office/powerpoint/2010/main" val="554031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spcBef>
                <a:spcPct val="0"/>
              </a:spcBef>
              <a:buFont typeface="Calibri Light" panose="020F0302020204030204" pitchFamily="34" charset="0"/>
              <a:buNone/>
            </a:pPr>
            <a:r>
              <a:rPr lang="en-US" altLang="en-US" b="1" dirty="0" smtClean="0"/>
              <a:t>Instructions</a:t>
            </a:r>
            <a:r>
              <a:rPr lang="en-US" altLang="en-US" dirty="0" smtClean="0"/>
              <a:t>:  </a:t>
            </a:r>
          </a:p>
          <a:p>
            <a:pPr marL="0" indent="0">
              <a:spcBef>
                <a:spcPct val="0"/>
              </a:spcBef>
              <a:buFont typeface="Calibri Light" panose="020F0302020204030204" pitchFamily="34" charset="0"/>
              <a:buNone/>
            </a:pPr>
            <a:endParaRPr lang="en-US" altLang="en-US" dirty="0" smtClean="0"/>
          </a:p>
          <a:p>
            <a:pPr marL="0" indent="0">
              <a:spcBef>
                <a:spcPct val="0"/>
              </a:spcBef>
              <a:buFont typeface="Calibri Light" panose="020F0302020204030204" pitchFamily="34" charset="0"/>
              <a:buNone/>
            </a:pPr>
            <a:r>
              <a:rPr lang="en-US" altLang="en-US" dirty="0" smtClean="0"/>
              <a:t>Thinking</a:t>
            </a:r>
            <a:r>
              <a:rPr lang="en-US" altLang="en-US" baseline="0" dirty="0" smtClean="0"/>
              <a:t> about the community, ask participants to brainstorm a list of the community’s greatest strengths.  </a:t>
            </a:r>
          </a:p>
          <a:p>
            <a:pPr marL="0" indent="0">
              <a:spcBef>
                <a:spcPct val="0"/>
              </a:spcBef>
              <a:buFont typeface="Calibri Light" panose="020F0302020204030204" pitchFamily="34" charset="0"/>
              <a:buNone/>
            </a:pPr>
            <a:endParaRPr lang="en-US" altLang="en-US" baseline="0" dirty="0" smtClean="0"/>
          </a:p>
          <a:p>
            <a:pPr marL="0" indent="0">
              <a:spcBef>
                <a:spcPct val="0"/>
              </a:spcBef>
              <a:buFont typeface="Calibri Light" panose="020F0302020204030204" pitchFamily="34" charset="0"/>
              <a:buNone/>
            </a:pPr>
            <a:r>
              <a:rPr lang="en-US" altLang="en-US" baseline="0" dirty="0" smtClean="0"/>
              <a:t>Facilitators will list the items on a flip chart at each table.  Allow about 10-15 minutes for the brainstorming.</a:t>
            </a:r>
          </a:p>
          <a:p>
            <a:pPr marL="0" indent="0">
              <a:spcBef>
                <a:spcPct val="0"/>
              </a:spcBef>
              <a:buFont typeface="Calibri Light" panose="020F0302020204030204" pitchFamily="34" charset="0"/>
              <a:buNone/>
            </a:pPr>
            <a:endParaRPr lang="en-US" altLang="en-US" baseline="0" dirty="0" smtClean="0"/>
          </a:p>
          <a:p>
            <a:pPr marL="0" indent="0">
              <a:spcBef>
                <a:spcPct val="0"/>
              </a:spcBef>
              <a:buFont typeface="Calibri Light" panose="020F0302020204030204" pitchFamily="34" charset="0"/>
              <a:buNone/>
            </a:pPr>
            <a:r>
              <a:rPr lang="en-US" altLang="en-US" baseline="0" dirty="0" smtClean="0"/>
              <a:t>Next, ask each table to identify their top three features and place a star beside each one.   Allow 5-10 minutes for identification of these items.</a:t>
            </a:r>
          </a:p>
          <a:p>
            <a:pPr marL="0" indent="0">
              <a:spcBef>
                <a:spcPct val="0"/>
              </a:spcBef>
              <a:buFont typeface="Calibri Light" panose="020F0302020204030204" pitchFamily="34" charset="0"/>
              <a:buNone/>
            </a:pPr>
            <a:endParaRPr lang="en-US" altLang="en-US" baseline="0" dirty="0" smtClean="0"/>
          </a:p>
          <a:p>
            <a:pPr marL="0" indent="0">
              <a:spcBef>
                <a:spcPct val="0"/>
              </a:spcBef>
              <a:buFont typeface="Calibri Light" panose="020F0302020204030204" pitchFamily="34" charset="0"/>
              <a:buNone/>
            </a:pPr>
            <a:r>
              <a:rPr lang="en-US" altLang="en-US" baseline="0" dirty="0" smtClean="0"/>
              <a:t>Remind facilitators to put their table number on the chart page.</a:t>
            </a:r>
          </a:p>
          <a:p>
            <a:pPr marL="0" indent="0">
              <a:spcBef>
                <a:spcPct val="0"/>
              </a:spcBef>
              <a:buFont typeface="Calibri Light" panose="020F0302020204030204" pitchFamily="34" charset="0"/>
              <a:buNone/>
            </a:pPr>
            <a:endParaRPr lang="en-US" altLang="en-US" baseline="0" dirty="0" smtClean="0"/>
          </a:p>
          <a:p>
            <a:pPr marL="0" indent="0">
              <a:spcBef>
                <a:spcPct val="0"/>
              </a:spcBef>
              <a:buFont typeface="Calibri Light" panose="020F0302020204030204" pitchFamily="34" charset="0"/>
              <a:buNone/>
            </a:pPr>
            <a:r>
              <a:rPr lang="en-US" altLang="en-US" baseline="0" dirty="0" smtClean="0"/>
              <a:t>Do not do a report out at this time.  Rather you will take these up and have a small team synthesize them while the participants continue with the next round.  This should be done quietly in the background while tables continue to work on Round Two.  The summary should include a listing of the top 3 features ranked in order by the number of tables that identified it as a top 3 feature.</a:t>
            </a:r>
          </a:p>
          <a:p>
            <a:pPr marL="0" indent="0">
              <a:spcBef>
                <a:spcPct val="0"/>
              </a:spcBef>
              <a:buFont typeface="Calibri Light" panose="020F0302020204030204" pitchFamily="34" charset="0"/>
              <a:buNone/>
            </a:pPr>
            <a:endParaRPr lang="en-US" altLang="en-US" baseline="0" dirty="0" smtClean="0"/>
          </a:p>
          <a:p>
            <a:pPr marL="0" indent="0">
              <a:spcBef>
                <a:spcPct val="0"/>
              </a:spcBef>
              <a:buFont typeface="Calibri Light" panose="020F0302020204030204" pitchFamily="34" charset="0"/>
              <a:buNone/>
            </a:pPr>
            <a:r>
              <a:rPr lang="en-US" altLang="en-US" b="1" baseline="0" dirty="0" smtClean="0"/>
              <a:t>Time</a:t>
            </a:r>
            <a:r>
              <a:rPr lang="en-US" altLang="en-US" baseline="0" dirty="0" smtClean="0"/>
              <a:t>:  30 minutes</a:t>
            </a:r>
          </a:p>
          <a:p>
            <a:pPr marL="0" indent="0">
              <a:spcBef>
                <a:spcPct val="0"/>
              </a:spcBef>
              <a:buFont typeface="Calibri Light" panose="020F0302020204030204" pitchFamily="34" charset="0"/>
              <a:buNone/>
            </a:pPr>
            <a:endParaRPr lang="en-US" altLang="en-US" baseline="0" dirty="0" smtClean="0"/>
          </a:p>
          <a:p>
            <a:pPr marL="0" indent="0">
              <a:spcBef>
                <a:spcPct val="0"/>
              </a:spcBef>
              <a:buFont typeface="Calibri Light" panose="020F0302020204030204" pitchFamily="34" charset="0"/>
              <a:buNone/>
            </a:pPr>
            <a:r>
              <a:rPr lang="en-US" altLang="en-US" b="1" baseline="0" dirty="0" smtClean="0"/>
              <a:t>Materials</a:t>
            </a:r>
            <a:r>
              <a:rPr lang="en-US" altLang="en-US" baseline="0" dirty="0" smtClean="0"/>
              <a:t>:  Flipchart and markers for each table.</a:t>
            </a:r>
          </a:p>
          <a:p>
            <a:pPr marL="0" indent="0">
              <a:spcBef>
                <a:spcPct val="0"/>
              </a:spcBef>
              <a:buFont typeface="Calibri Light" panose="020F0302020204030204" pitchFamily="34" charset="0"/>
              <a:buNone/>
            </a:pPr>
            <a:endParaRPr lang="en-US" altLang="en-US" baseline="0" dirty="0" smtClean="0"/>
          </a:p>
          <a:p>
            <a:pPr marL="0" indent="0">
              <a:spcBef>
                <a:spcPct val="0"/>
              </a:spcBef>
              <a:buFont typeface="Calibri Light" panose="020F0302020204030204" pitchFamily="34" charset="0"/>
              <a:buNone/>
            </a:pPr>
            <a:endParaRPr lang="en-US" altLang="en-US" baseline="0"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3B61D4-85A9-4ABA-A7A7-3831567BAEB9}" type="slidenum">
              <a:rPr lang="en-US" altLang="en-US"/>
              <a:pPr fontAlgn="base">
                <a:spcBef>
                  <a:spcPct val="0"/>
                </a:spcBef>
                <a:spcAft>
                  <a:spcPct val="0"/>
                </a:spcAft>
              </a:pPr>
              <a:t>6</a:t>
            </a:fld>
            <a:endParaRPr lang="en-US" altLang="en-US"/>
          </a:p>
        </p:txBody>
      </p:sp>
    </p:spTree>
    <p:extLst>
      <p:ext uri="{BB962C8B-B14F-4D97-AF65-F5344CB8AC3E}">
        <p14:creationId xmlns:p14="http://schemas.microsoft.com/office/powerpoint/2010/main" val="1427198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 typeface="Calibri Light" panose="020F0302020204030204" pitchFamily="34" charset="0"/>
              <a:buNone/>
            </a:pPr>
            <a:r>
              <a:rPr lang="en-US" altLang="en-US" b="1" dirty="0" smtClean="0"/>
              <a:t>Instructions</a:t>
            </a:r>
            <a:r>
              <a:rPr lang="en-US" altLang="en-US" dirty="0" smtClean="0"/>
              <a:t>:  </a:t>
            </a:r>
          </a:p>
          <a:p>
            <a:pPr marL="0" indent="0">
              <a:spcBef>
                <a:spcPct val="0"/>
              </a:spcBef>
              <a:buFont typeface="Calibri Light" panose="020F0302020204030204" pitchFamily="34" charset="0"/>
              <a:buNone/>
            </a:pPr>
            <a:endParaRPr lang="en-US" altLang="en-US" dirty="0" smtClean="0"/>
          </a:p>
          <a:p>
            <a:pPr marL="0" indent="0">
              <a:spcBef>
                <a:spcPct val="0"/>
              </a:spcBef>
              <a:buFont typeface="Calibri Light" panose="020F0302020204030204" pitchFamily="34" charset="0"/>
              <a:buNone/>
            </a:pPr>
            <a:r>
              <a:rPr lang="en-US" altLang="en-US" dirty="0" smtClean="0"/>
              <a:t>Thinking</a:t>
            </a:r>
            <a:r>
              <a:rPr lang="en-US" altLang="en-US" baseline="0" dirty="0" smtClean="0"/>
              <a:t> about the community, ask participants to brainstorm a list of the community’s challenges or barriers.  </a:t>
            </a:r>
          </a:p>
          <a:p>
            <a:pPr marL="0" indent="0">
              <a:spcBef>
                <a:spcPct val="0"/>
              </a:spcBef>
              <a:buFont typeface="Calibri Light" panose="020F0302020204030204" pitchFamily="34" charset="0"/>
              <a:buNone/>
            </a:pPr>
            <a:endParaRPr lang="en-US" altLang="en-US" baseline="0" dirty="0" smtClean="0"/>
          </a:p>
          <a:p>
            <a:pPr marL="0" indent="0">
              <a:spcBef>
                <a:spcPct val="0"/>
              </a:spcBef>
              <a:buFont typeface="Calibri Light" panose="020F0302020204030204" pitchFamily="34" charset="0"/>
              <a:buNone/>
            </a:pPr>
            <a:r>
              <a:rPr lang="en-US" altLang="en-US" baseline="0" dirty="0" smtClean="0"/>
              <a:t>Facilitators will list the items on a flip chart at each table.  Allow about 10-15 minutes for the brainstorming.</a:t>
            </a:r>
          </a:p>
          <a:p>
            <a:pPr marL="0" indent="0">
              <a:spcBef>
                <a:spcPct val="0"/>
              </a:spcBef>
              <a:buFont typeface="Calibri Light" panose="020F0302020204030204" pitchFamily="34" charset="0"/>
              <a:buNone/>
            </a:pPr>
            <a:endParaRPr lang="en-US" altLang="en-US" baseline="0" dirty="0" smtClean="0"/>
          </a:p>
          <a:p>
            <a:pPr marL="0" indent="0">
              <a:spcBef>
                <a:spcPct val="0"/>
              </a:spcBef>
              <a:buFont typeface="Calibri Light" panose="020F0302020204030204" pitchFamily="34" charset="0"/>
              <a:buNone/>
            </a:pPr>
            <a:r>
              <a:rPr lang="en-US" altLang="en-US" baseline="0" dirty="0" smtClean="0"/>
              <a:t>Next, ask each table to identify their top three biggest challenges and place a star beside each one.   Allow 5-10 minutes for identification of these items.</a:t>
            </a:r>
          </a:p>
          <a:p>
            <a:pPr marL="0" indent="0">
              <a:spcBef>
                <a:spcPct val="0"/>
              </a:spcBef>
              <a:buFont typeface="Calibri Light" panose="020F0302020204030204" pitchFamily="34" charset="0"/>
              <a:buNone/>
            </a:pPr>
            <a:endParaRPr lang="en-US" altLang="en-US" baseline="0" dirty="0" smtClean="0"/>
          </a:p>
          <a:p>
            <a:pPr marL="0" indent="0">
              <a:spcBef>
                <a:spcPct val="0"/>
              </a:spcBef>
              <a:buFont typeface="Calibri Light" panose="020F0302020204030204" pitchFamily="34" charset="0"/>
              <a:buNone/>
            </a:pPr>
            <a:r>
              <a:rPr lang="en-US" altLang="en-US" baseline="0" dirty="0" smtClean="0"/>
              <a:t>Remind facilitators to put their table number on the chart page.</a:t>
            </a:r>
          </a:p>
          <a:p>
            <a:pPr marL="0" indent="0">
              <a:spcBef>
                <a:spcPct val="0"/>
              </a:spcBef>
              <a:buFont typeface="Calibri Light" panose="020F0302020204030204" pitchFamily="34" charset="0"/>
              <a:buNone/>
            </a:pPr>
            <a:endParaRPr lang="en-US" altLang="en-US" baseline="0" dirty="0" smtClean="0"/>
          </a:p>
          <a:p>
            <a:pPr marL="0" indent="0">
              <a:spcBef>
                <a:spcPct val="0"/>
              </a:spcBef>
              <a:buFont typeface="Calibri Light" panose="020F0302020204030204" pitchFamily="34" charset="0"/>
              <a:buNone/>
            </a:pPr>
            <a:endParaRPr lang="en-US" altLang="en-US" baseline="0" dirty="0" smtClean="0"/>
          </a:p>
          <a:p>
            <a:pPr marL="0" indent="0">
              <a:spcBef>
                <a:spcPct val="0"/>
              </a:spcBef>
              <a:buFont typeface="Calibri Light" panose="020F0302020204030204" pitchFamily="34" charset="0"/>
              <a:buNone/>
            </a:pPr>
            <a:r>
              <a:rPr lang="en-US" altLang="en-US" b="1" baseline="0" dirty="0" smtClean="0"/>
              <a:t>Time</a:t>
            </a:r>
            <a:r>
              <a:rPr lang="en-US" altLang="en-US" baseline="0" dirty="0" smtClean="0"/>
              <a:t>:  25 minutes</a:t>
            </a:r>
          </a:p>
          <a:p>
            <a:pPr marL="0" indent="0">
              <a:spcBef>
                <a:spcPct val="0"/>
              </a:spcBef>
              <a:buFont typeface="Calibri Light" panose="020F0302020204030204" pitchFamily="34" charset="0"/>
              <a:buNone/>
            </a:pPr>
            <a:endParaRPr lang="en-US" altLang="en-US" baseline="0" dirty="0" smtClean="0"/>
          </a:p>
          <a:p>
            <a:pPr marL="0" indent="0">
              <a:spcBef>
                <a:spcPct val="0"/>
              </a:spcBef>
              <a:buFont typeface="Calibri Light" panose="020F0302020204030204" pitchFamily="34" charset="0"/>
              <a:buNone/>
            </a:pPr>
            <a:r>
              <a:rPr lang="en-US" altLang="en-US" b="1" baseline="0" dirty="0" smtClean="0"/>
              <a:t>Materials</a:t>
            </a:r>
            <a:r>
              <a:rPr lang="en-US" altLang="en-US" baseline="0" dirty="0" smtClean="0"/>
              <a:t>:  Flipchart and markers for each table.</a:t>
            </a:r>
          </a:p>
          <a:p>
            <a:pPr marL="0" indent="0">
              <a:spcBef>
                <a:spcPct val="0"/>
              </a:spcBef>
              <a:buFont typeface="Calibri Light" panose="020F0302020204030204" pitchFamily="34" charset="0"/>
              <a:buNone/>
            </a:pPr>
            <a:endParaRPr lang="en-US" altLang="en-US" baseline="0" dirty="0" smtClean="0"/>
          </a:p>
          <a:p>
            <a:pPr marL="0" indent="0">
              <a:spcBef>
                <a:spcPct val="0"/>
              </a:spcBef>
              <a:buFont typeface="Calibri Light" panose="020F0302020204030204" pitchFamily="34" charset="0"/>
              <a:buNone/>
            </a:pPr>
            <a:endParaRPr lang="en-US" altLang="en-US" baseline="0"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3B61D4-85A9-4ABA-A7A7-3831567BAEB9}" type="slidenum">
              <a:rPr lang="en-US" altLang="en-US"/>
              <a:pPr fontAlgn="base">
                <a:spcBef>
                  <a:spcPct val="0"/>
                </a:spcBef>
                <a:spcAft>
                  <a:spcPct val="0"/>
                </a:spcAft>
              </a:pPr>
              <a:t>7</a:t>
            </a:fld>
            <a:endParaRPr lang="en-US" altLang="en-US"/>
          </a:p>
        </p:txBody>
      </p:sp>
    </p:spTree>
    <p:extLst>
      <p:ext uri="{BB962C8B-B14F-4D97-AF65-F5344CB8AC3E}">
        <p14:creationId xmlns:p14="http://schemas.microsoft.com/office/powerpoint/2010/main" val="1988548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  Ask</a:t>
            </a:r>
            <a:r>
              <a:rPr lang="en-US" baseline="0" dirty="0" smtClean="0"/>
              <a:t> each table facilitator to name </a:t>
            </a:r>
            <a:r>
              <a:rPr lang="en-US" b="1" baseline="0" dirty="0" smtClean="0"/>
              <a:t>one</a:t>
            </a:r>
            <a:r>
              <a:rPr lang="en-US" baseline="0" dirty="0" smtClean="0"/>
              <a:t> challenge from the table’s top three list, being careful not to repeat what has already been said.  The forum leader should record these onto a master list.  Once each table has had the chance to name one challenge, go around again to see if there are other “top 3” challenges that have not been named.  If all three of a table’s selections have already been named, the facilitator can just pass.  Continue with a third round if needed to get all tables’ top 3 challenges identified.  </a:t>
            </a:r>
          </a:p>
          <a:p>
            <a:endParaRPr lang="en-US" baseline="0" dirty="0" smtClean="0"/>
          </a:p>
          <a:p>
            <a:r>
              <a:rPr lang="en-US" baseline="0" dirty="0" smtClean="0"/>
              <a:t>Then quickly go down the list calling out each item as you go and asking each facilitator to raise their hand if the topic was among their table’s top three.  This provides a quick sense of how many tables identified the concern as a top challenge.</a:t>
            </a:r>
          </a:p>
          <a:p>
            <a:endParaRPr lang="en-US" baseline="0" dirty="0" smtClean="0"/>
          </a:p>
          <a:p>
            <a:r>
              <a:rPr lang="en-US" b="1" baseline="0" dirty="0" smtClean="0"/>
              <a:t>Time</a:t>
            </a:r>
            <a:r>
              <a:rPr lang="en-US" baseline="0" dirty="0" smtClean="0"/>
              <a:t>:  5 minutes</a:t>
            </a:r>
          </a:p>
          <a:p>
            <a:endParaRPr lang="en-US" baseline="0" dirty="0" smtClean="0"/>
          </a:p>
          <a:p>
            <a:r>
              <a:rPr lang="en-US" b="1" baseline="0" dirty="0" smtClean="0"/>
              <a:t>Materials</a:t>
            </a:r>
            <a:r>
              <a:rPr lang="en-US" baseline="0" dirty="0" smtClean="0"/>
              <a:t>:  Flip chart and markers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8</a:t>
            </a:fld>
            <a:endParaRPr lang="en-US" dirty="0"/>
          </a:p>
        </p:txBody>
      </p:sp>
    </p:spTree>
    <p:extLst>
      <p:ext uri="{BB962C8B-B14F-4D97-AF65-F5344CB8AC3E}">
        <p14:creationId xmlns:p14="http://schemas.microsoft.com/office/powerpoint/2010/main" val="3794966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  Explain</a:t>
            </a:r>
            <a:r>
              <a:rPr lang="en-US" baseline="0" dirty="0" smtClean="0"/>
              <a:t> that for the next round, participants will join a different table.  Briefly explain how this process will work in your setting.  You may choose to do this in whatever way works best for your setting.  Some options include simply counting off around each table or drawing numbers from a cup to determine the next table.  Keep in mind that the table facilitator stays at his/her table.</a:t>
            </a:r>
          </a:p>
          <a:p>
            <a:endParaRPr lang="en-US" baseline="0" dirty="0" smtClean="0"/>
          </a:p>
          <a:p>
            <a:r>
              <a:rPr lang="en-US" b="1" baseline="0" dirty="0" smtClean="0"/>
              <a:t>Time</a:t>
            </a:r>
            <a:r>
              <a:rPr lang="en-US" baseline="0" dirty="0" smtClean="0"/>
              <a:t>:  5 minutes</a:t>
            </a:r>
          </a:p>
          <a:p>
            <a:endParaRPr lang="en-US" baseline="0" dirty="0" smtClean="0"/>
          </a:p>
          <a:p>
            <a:r>
              <a:rPr lang="en-US" b="1" baseline="0" dirty="0" smtClean="0"/>
              <a:t>Materials</a:t>
            </a:r>
            <a:r>
              <a:rPr lang="en-US" baseline="0" dirty="0" smtClean="0"/>
              <a:t>:  Depending on your method.</a:t>
            </a:r>
          </a:p>
        </p:txBody>
      </p:sp>
      <p:sp>
        <p:nvSpPr>
          <p:cNvPr id="4" name="Slide Number Placeholder 3"/>
          <p:cNvSpPr>
            <a:spLocks noGrp="1"/>
          </p:cNvSpPr>
          <p:nvPr>
            <p:ph type="sldNum" sz="quarter" idx="10"/>
          </p:nvPr>
        </p:nvSpPr>
        <p:spPr/>
        <p:txBody>
          <a:bodyPr/>
          <a:lstStyle/>
          <a:p>
            <a:fld id="{F7EBFB8C-BBFF-4397-A51C-1E92596422A9}" type="slidenum">
              <a:rPr lang="en-US" smtClean="0"/>
              <a:pPr/>
              <a:t>9</a:t>
            </a:fld>
            <a:endParaRPr lang="en-US" dirty="0"/>
          </a:p>
        </p:txBody>
      </p:sp>
    </p:spTree>
    <p:extLst>
      <p:ext uri="{BB962C8B-B14F-4D97-AF65-F5344CB8AC3E}">
        <p14:creationId xmlns:p14="http://schemas.microsoft.com/office/powerpoint/2010/main" val="144129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a:solidFill>
            <a:srgbClr val="046738"/>
          </a:solidFill>
        </p:spPr>
        <p:style>
          <a:lnRef idx="1">
            <a:schemeClr val="accent1"/>
          </a:lnRef>
          <a:fillRef idx="3">
            <a:schemeClr val="accent1"/>
          </a:fillRef>
          <a:effectRef idx="2">
            <a:schemeClr val="accent1"/>
          </a:effectRef>
          <a:fontRef idx="none"/>
        </p:style>
        <p:txBody>
          <a:bodyPr/>
          <a:lstStyle>
            <a:lvl1pPr>
              <a:defRPr b="1" cap="none" spc="0">
                <a:ln w="10160">
                  <a:noFill/>
                  <a:prstDash val="solid"/>
                </a:ln>
                <a:solidFill>
                  <a:srgbClr val="FFFFFF"/>
                </a:solidFill>
                <a:effectLst>
                  <a:outerShdw blurRad="38100" dist="22860" dir="5400000" algn="tl" rotWithShape="0">
                    <a:srgbClr val="000000">
                      <a:alpha val="3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0A4771-C6EF-4B99-81F4-D30BE4E017A0}"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88547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0A4771-C6EF-4B99-81F4-D30BE4E017A0}"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75362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0A4771-C6EF-4B99-81F4-D30BE4E017A0}"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2521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0A4771-C6EF-4B99-81F4-D30BE4E017A0}"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00056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0A4771-C6EF-4B99-81F4-D30BE4E017A0}"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28195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0A4771-C6EF-4B99-81F4-D30BE4E017A0}" type="datetimeFigureOut">
              <a:rPr lang="en-US" smtClean="0"/>
              <a:pPr/>
              <a:t>9/30/2015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62445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0A4771-C6EF-4B99-81F4-D30BE4E017A0}" type="datetimeFigureOut">
              <a:rPr lang="en-US" smtClean="0"/>
              <a:pPr/>
              <a:t>9/30/2015</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16088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0A4771-C6EF-4B99-81F4-D30BE4E017A0}" type="datetimeFigureOut">
              <a:rPr lang="en-US" smtClean="0"/>
              <a:pPr/>
              <a:t>9/30/2015</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12151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Rectangle 3"/>
          <p:cNvSpPr/>
          <p:nvPr/>
        </p:nvSpPr>
        <p:spPr>
          <a:xfrm>
            <a:off x="4610100" y="381000"/>
            <a:ext cx="4343400" cy="5257800"/>
          </a:xfrm>
          <a:prstGeom prst="rect">
            <a:avLst/>
          </a:prstGeom>
          <a:solidFill>
            <a:srgbClr val="046738"/>
          </a:solidFill>
          <a:ln>
            <a:solidFill>
              <a:srgbClr val="046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38700" y="655008"/>
            <a:ext cx="3886200" cy="400110"/>
          </a:xfrm>
          <a:prstGeom prst="rect">
            <a:avLst/>
          </a:prstGeom>
          <a:noFill/>
        </p:spPr>
        <p:txBody>
          <a:bodyPr wrap="square" rtlCol="0">
            <a:spAutoFit/>
          </a:bodyPr>
          <a:lstStyle/>
          <a:p>
            <a:r>
              <a:rPr lang="en-US" sz="2000" dirty="0" smtClean="0">
                <a:solidFill>
                  <a:schemeClr val="bg1"/>
                </a:solidFill>
              </a:rPr>
              <a:t>Contact Information:</a:t>
            </a:r>
            <a:endParaRPr lang="en-US" sz="2000" dirty="0">
              <a:solidFill>
                <a:schemeClr val="bg1"/>
              </a:solidFill>
            </a:endParaRPr>
          </a:p>
        </p:txBody>
      </p:sp>
      <p:sp>
        <p:nvSpPr>
          <p:cNvPr id="8" name="Text Placeholder 7"/>
          <p:cNvSpPr>
            <a:spLocks noGrp="1"/>
          </p:cNvSpPr>
          <p:nvPr>
            <p:ph type="body" sz="quarter" idx="12" hasCustomPrompt="1"/>
          </p:nvPr>
        </p:nvSpPr>
        <p:spPr>
          <a:xfrm>
            <a:off x="4953000" y="1143000"/>
            <a:ext cx="3657600" cy="4267200"/>
          </a:xfrm>
        </p:spPr>
        <p:txBody>
          <a:bodyPr>
            <a:normAutofit/>
          </a:bodyPr>
          <a:lstStyle>
            <a:lvl1pPr marL="0" indent="0">
              <a:buNone/>
              <a:defRPr sz="1600" baseline="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smtClean="0"/>
              <a:t>Replace with coaches’ information</a:t>
            </a:r>
            <a:endParaRPr lang="en-US" dirty="0"/>
          </a:p>
        </p:txBody>
      </p:sp>
      <p:sp>
        <p:nvSpPr>
          <p:cNvPr id="10" name="Picture Placeholder 9"/>
          <p:cNvSpPr>
            <a:spLocks noGrp="1"/>
          </p:cNvSpPr>
          <p:nvPr>
            <p:ph type="pic" sz="quarter" idx="13" hasCustomPrompt="1"/>
          </p:nvPr>
        </p:nvSpPr>
        <p:spPr>
          <a:xfrm>
            <a:off x="533400" y="1143000"/>
            <a:ext cx="3733800" cy="3810000"/>
          </a:xfrm>
        </p:spPr>
        <p:txBody>
          <a:bodyPr/>
          <a:lstStyle>
            <a:lvl1pPr>
              <a:defRPr/>
            </a:lvl1pPr>
          </a:lstStyle>
          <a:p>
            <a:r>
              <a:rPr lang="en-US" dirty="0" smtClean="0"/>
              <a:t>Place state logos here</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5832647"/>
            <a:ext cx="825048" cy="56515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5715000"/>
            <a:ext cx="900528" cy="900528"/>
          </a:xfrm>
          <a:prstGeom prst="rect">
            <a:avLst/>
          </a:prstGeom>
        </p:spPr>
      </p:pic>
      <p:sp>
        <p:nvSpPr>
          <p:cNvPr id="15" name="TextBox 14"/>
          <p:cNvSpPr txBox="1"/>
          <p:nvPr/>
        </p:nvSpPr>
        <p:spPr>
          <a:xfrm>
            <a:off x="3124200" y="5825807"/>
            <a:ext cx="990600" cy="553998"/>
          </a:xfrm>
          <a:prstGeom prst="rect">
            <a:avLst/>
          </a:prstGeom>
          <a:noFill/>
        </p:spPr>
        <p:txBody>
          <a:bodyPr wrap="square" rtlCol="0">
            <a:spAutoFit/>
          </a:bodyPr>
          <a:lstStyle/>
          <a:p>
            <a:r>
              <a:rPr lang="en-US" sz="1000" dirty="0" smtClean="0"/>
              <a:t>Rural</a:t>
            </a:r>
            <a:r>
              <a:rPr lang="en-US" sz="1000" baseline="0" dirty="0" smtClean="0"/>
              <a:t> Development &amp; NIFA</a:t>
            </a:r>
          </a:p>
        </p:txBody>
      </p:sp>
      <p:sp>
        <p:nvSpPr>
          <p:cNvPr id="16" name="TextBox 15"/>
          <p:cNvSpPr txBox="1"/>
          <p:nvPr/>
        </p:nvSpPr>
        <p:spPr>
          <a:xfrm>
            <a:off x="205650" y="5470276"/>
            <a:ext cx="2286000" cy="338554"/>
          </a:xfrm>
          <a:prstGeom prst="rect">
            <a:avLst/>
          </a:prstGeom>
          <a:noFill/>
        </p:spPr>
        <p:txBody>
          <a:bodyPr wrap="square" rtlCol="0">
            <a:spAutoFit/>
          </a:bodyPr>
          <a:lstStyle/>
          <a:p>
            <a:r>
              <a:rPr lang="en-US" sz="1600" dirty="0" smtClean="0"/>
              <a:t>National Partners:</a:t>
            </a:r>
            <a:endParaRPr lang="en-US" sz="1600" dirty="0"/>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19697"/>
          <a:stretch/>
        </p:blipFill>
        <p:spPr>
          <a:xfrm>
            <a:off x="852745" y="5805488"/>
            <a:ext cx="1357055" cy="595312"/>
          </a:xfrm>
          <a:prstGeom prst="rect">
            <a:avLst/>
          </a:prstGeom>
        </p:spPr>
      </p:pic>
    </p:spTree>
    <p:extLst>
      <p:ext uri="{BB962C8B-B14F-4D97-AF65-F5344CB8AC3E}">
        <p14:creationId xmlns:p14="http://schemas.microsoft.com/office/powerpoint/2010/main" val="42488126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0A4771-C6EF-4B99-81F4-D30BE4E017A0}" type="datetimeFigureOut">
              <a:rPr lang="en-US" smtClean="0"/>
              <a:pPr/>
              <a:t>9/30/2015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79619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0A4771-C6EF-4B99-81F4-D30BE4E017A0}" type="datetimeFigureOut">
              <a:rPr lang="en-US" smtClean="0"/>
              <a:pPr/>
              <a:t>9/30/2015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71279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13" cstate="print">
            <a:extLst>
              <a:ext uri="{28A0092B-C50C-407E-A947-70E740481C1C}">
                <a14:useLocalDpi xmlns:a14="http://schemas.microsoft.com/office/drawing/2010/main" val="0"/>
              </a:ext>
            </a:extLst>
          </a:blip>
          <a:srcRect l="6878" t="81664"/>
          <a:stretch/>
        </p:blipFill>
        <p:spPr>
          <a:xfrm>
            <a:off x="0" y="6043550"/>
            <a:ext cx="7213146" cy="795856"/>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60065" y="5337510"/>
            <a:ext cx="1957796" cy="1501896"/>
          </a:xfrm>
          <a:prstGeom prst="rect">
            <a:avLst/>
          </a:prstGeom>
        </p:spPr>
      </p:pic>
      <p:pic>
        <p:nvPicPr>
          <p:cNvPr id="10" name="Picture 9"/>
          <p:cNvPicPr>
            <a:picLocks noChangeAspect="1"/>
          </p:cNvPicPr>
          <p:nvPr/>
        </p:nvPicPr>
        <p:blipFill rotWithShape="1">
          <a:blip r:embed="rId15" cstate="print">
            <a:extLst>
              <a:ext uri="{28A0092B-C50C-407E-A947-70E740481C1C}">
                <a14:useLocalDpi xmlns:a14="http://schemas.microsoft.com/office/drawing/2010/main" val="0"/>
              </a:ext>
            </a:extLst>
          </a:blip>
          <a:srcRect l="25562" r="24836" b="48307"/>
          <a:stretch/>
        </p:blipFill>
        <p:spPr>
          <a:xfrm>
            <a:off x="-24938" y="0"/>
            <a:ext cx="1548938" cy="2243654"/>
          </a:xfrm>
          <a:prstGeom prst="rect">
            <a:avLst/>
          </a:prstGeom>
        </p:spPr>
      </p:pic>
      <p:sp>
        <p:nvSpPr>
          <p:cNvPr id="2" name="Title Placeholder 1"/>
          <p:cNvSpPr>
            <a:spLocks noGrp="1"/>
          </p:cNvSpPr>
          <p:nvPr>
            <p:ph type="title"/>
          </p:nvPr>
        </p:nvSpPr>
        <p:spPr>
          <a:xfrm>
            <a:off x="457200" y="274638"/>
            <a:ext cx="8229600" cy="1143000"/>
          </a:xfrm>
          <a:prstGeom prst="rect">
            <a:avLst/>
          </a:prstGeom>
          <a:noFill/>
          <a:ln>
            <a:noFill/>
          </a:ln>
        </p:spPr>
        <p:style>
          <a:lnRef idx="1">
            <a:schemeClr val="accent1"/>
          </a:lnRef>
          <a:fillRef idx="3">
            <a:schemeClr val="accent1"/>
          </a:fillRef>
          <a:effectRef idx="2">
            <a:schemeClr val="accent1"/>
          </a:effectRef>
          <a:fontRef idx="none"/>
        </p:style>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D80A4771-C6EF-4B99-81F4-D30BE4E017A0}" type="datetimeFigureOut">
              <a:rPr lang="en-US" smtClean="0"/>
              <a:pPr algn="r"/>
              <a:t>9/30/2015</a:t>
            </a:fld>
            <a:endParaRPr lang="en-US" sz="1200">
              <a:solidFill>
                <a:schemeClr val="bg2">
                  <a:shade val="50000"/>
                </a:scheme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200">
              <a:solidFill>
                <a:schemeClr val="bg2">
                  <a:shade val="50000"/>
                </a:schemeClr>
              </a:solidFill>
              <a:effectLst/>
            </a:endParaRPr>
          </a:p>
        </p:txBody>
      </p:sp>
    </p:spTree>
    <p:extLst>
      <p:ext uri="{BB962C8B-B14F-4D97-AF65-F5344CB8AC3E}">
        <p14:creationId xmlns:p14="http://schemas.microsoft.com/office/powerpoint/2010/main" val="284909864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txStyles>
    <p:titleStyle>
      <a:lvl1pPr algn="ctr" defTabSz="914354" rtl="0" eaLnBrk="1" latinLnBrk="0" hangingPunct="1">
        <a:spcBef>
          <a:spcPct val="0"/>
        </a:spcBef>
        <a:buNone/>
        <a:defRPr sz="4400" b="0" kern="1200" cap="none" spc="0">
          <a:ln w="0"/>
          <a:solidFill>
            <a:schemeClr val="tx1"/>
          </a:solidFill>
          <a:effectLst>
            <a:outerShdw blurRad="38100" dist="19050" dir="2700000" algn="tl" rotWithShape="0">
              <a:schemeClr val="dk1">
                <a:alpha val="40000"/>
              </a:schemeClr>
            </a:outerShdw>
          </a:effectLst>
          <a:latin typeface="+mj-lt"/>
          <a:ea typeface="+mj-ea"/>
          <a:cs typeface="+mj-cs"/>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lstStyle/>
          <a:p>
            <a:pPr algn="ctr"/>
            <a:r>
              <a:rPr lang="en-US" dirty="0" smtClean="0"/>
              <a:t>LEAD Civic Forum</a:t>
            </a:r>
            <a:endParaRPr lang="en-US" dirty="0"/>
          </a:p>
        </p:txBody>
      </p:sp>
      <p:sp>
        <p:nvSpPr>
          <p:cNvPr id="3" name="Subtitle 2"/>
          <p:cNvSpPr>
            <a:spLocks noGrp="1"/>
          </p:cNvSpPr>
          <p:nvPr>
            <p:ph type="subTitle" idx="1"/>
          </p:nvPr>
        </p:nvSpPr>
        <p:spPr>
          <a:xfrm>
            <a:off x="762000" y="3048000"/>
            <a:ext cx="7406640" cy="622001"/>
          </a:xfrm>
        </p:spPr>
        <p:txBody>
          <a:bodyPr>
            <a:normAutofit/>
          </a:bodyPr>
          <a:lstStyle/>
          <a:p>
            <a:r>
              <a:rPr lang="en-US" dirty="0" err="1" smtClean="0"/>
              <a:t>City</a:t>
            </a:r>
            <a:r>
              <a:rPr lang="en-US" dirty="0" err="1" smtClean="0">
                <a:latin typeface="Calibri" panose="020F0502020204030204" pitchFamily="34" charset="0"/>
              </a:rPr>
              <a:t>│Date│</a:t>
            </a:r>
            <a:r>
              <a:rPr lang="en-US" dirty="0" err="1" smtClean="0">
                <a:latin typeface="Calibri" panose="020F0502020204030204" pitchFamily="34" charset="0"/>
              </a:rPr>
              <a:t>Location</a:t>
            </a:r>
            <a:endParaRPr lang="en-US" dirty="0"/>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2100794" y="5578883"/>
            <a:ext cx="1273629" cy="1037311"/>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78234" y="5675904"/>
            <a:ext cx="1946787" cy="685800"/>
          </a:xfrm>
          <a:prstGeom prst="rect">
            <a:avLst/>
          </a:prstGeom>
        </p:spPr>
      </p:pic>
      <p:pic>
        <p:nvPicPr>
          <p:cNvPr id="7" name="Picture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20643" y="5638800"/>
            <a:ext cx="1219200" cy="1219200"/>
          </a:xfrm>
          <a:prstGeom prst="rect">
            <a:avLst/>
          </a:prstGeom>
        </p:spPr>
      </p:pic>
      <p:sp>
        <p:nvSpPr>
          <p:cNvPr id="8" name="TextBox 7"/>
          <p:cNvSpPr txBox="1"/>
          <p:nvPr/>
        </p:nvSpPr>
        <p:spPr>
          <a:xfrm>
            <a:off x="914400" y="3991849"/>
            <a:ext cx="7254240" cy="1477328"/>
          </a:xfrm>
          <a:prstGeom prst="rect">
            <a:avLst/>
          </a:prstGeom>
          <a:noFill/>
        </p:spPr>
        <p:txBody>
          <a:bodyPr wrap="square" rtlCol="0">
            <a:spAutoFit/>
          </a:bodyPr>
          <a:lstStyle/>
          <a:p>
            <a:pPr algn="ctr"/>
            <a:r>
              <a:rPr lang="en-US" b="1" dirty="0" smtClean="0"/>
              <a:t>Add local sponsors/logos here</a:t>
            </a:r>
          </a:p>
          <a:p>
            <a:endParaRPr lang="en-US" dirty="0"/>
          </a:p>
          <a:p>
            <a:endParaRPr lang="en-US" dirty="0" smtClean="0"/>
          </a:p>
          <a:p>
            <a:endParaRPr lang="en-US" dirty="0"/>
          </a:p>
          <a:p>
            <a:endParaRPr lang="en-US" dirty="0"/>
          </a:p>
        </p:txBody>
      </p:sp>
      <p:sp>
        <p:nvSpPr>
          <p:cNvPr id="9" name="TextBox 8"/>
          <p:cNvSpPr txBox="1"/>
          <p:nvPr/>
        </p:nvSpPr>
        <p:spPr>
          <a:xfrm>
            <a:off x="2373012" y="5399414"/>
            <a:ext cx="3810000" cy="369332"/>
          </a:xfrm>
          <a:prstGeom prst="rect">
            <a:avLst/>
          </a:prstGeom>
          <a:noFill/>
        </p:spPr>
        <p:txBody>
          <a:bodyPr wrap="square" rtlCol="0">
            <a:spAutoFit/>
          </a:bodyPr>
          <a:lstStyle/>
          <a:p>
            <a:pPr algn="ctr"/>
            <a:r>
              <a:rPr lang="en-US" dirty="0" smtClean="0"/>
              <a:t>National Partners:</a:t>
            </a:r>
            <a:endParaRPr lang="en-US" dirty="0"/>
          </a:p>
        </p:txBody>
      </p:sp>
      <p:sp>
        <p:nvSpPr>
          <p:cNvPr id="10" name="Subtitle 2"/>
          <p:cNvSpPr txBox="1">
            <a:spLocks/>
          </p:cNvSpPr>
          <p:nvPr/>
        </p:nvSpPr>
        <p:spPr>
          <a:xfrm>
            <a:off x="685800" y="2338593"/>
            <a:ext cx="7772400" cy="1240464"/>
          </a:xfrm>
          <a:prstGeom prst="rect">
            <a:avLst/>
          </a:prstGeom>
        </p:spPr>
        <p:txBody>
          <a:bodyPr vert="horz" lIns="91440" tIns="45720" rIns="91440" bIns="45720" rtlCol="0">
            <a:normAutofit/>
          </a:bodyPr>
          <a:lstStyle>
            <a:lvl1pPr marL="0" indent="0" algn="ctr" defTabSz="91435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178" indent="0" algn="ctr" defTabSz="914354"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354" indent="0" algn="ctr" defTabSz="914354"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532" indent="0" algn="ctr" defTabSz="91435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709" indent="0" algn="ctr" defTabSz="91435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5886" indent="0" algn="ctr" defTabSz="91435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62" indent="0" algn="ctr" defTabSz="91435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40" indent="0" algn="ctr" defTabSz="91435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18" indent="0" algn="ctr" defTabSz="91435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Leaders in Economic Alliance Development</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78124"/>
            <a:ext cx="7284777" cy="830074"/>
          </a:xfrm>
        </p:spPr>
        <p:txBody>
          <a:bodyPr/>
          <a:lstStyle/>
          <a:p>
            <a:r>
              <a:rPr lang="en-US" dirty="0" smtClean="0"/>
              <a:t>Walking Break</a:t>
            </a:r>
            <a:endParaRPr lang="en-US" dirty="0"/>
          </a:p>
        </p:txBody>
      </p:sp>
      <p:sp>
        <p:nvSpPr>
          <p:cNvPr id="3" name="Content Placeholder 2"/>
          <p:cNvSpPr>
            <a:spLocks noGrp="1"/>
          </p:cNvSpPr>
          <p:nvPr>
            <p:ph idx="1"/>
          </p:nvPr>
        </p:nvSpPr>
        <p:spPr>
          <a:xfrm>
            <a:off x="1447800" y="1760304"/>
            <a:ext cx="7208577" cy="1318358"/>
          </a:xfrm>
        </p:spPr>
        <p:txBody>
          <a:bodyPr>
            <a:normAutofit fontScale="92500" lnSpcReduction="20000"/>
          </a:bodyPr>
          <a:lstStyle/>
          <a:p>
            <a:pPr marL="0" indent="0">
              <a:buNone/>
            </a:pPr>
            <a:r>
              <a:rPr lang="en-US" sz="3200" dirty="0" smtClean="0"/>
              <a:t>What </a:t>
            </a:r>
            <a:r>
              <a:rPr lang="en-US" sz="3900" b="1" i="1" dirty="0" smtClean="0">
                <a:solidFill>
                  <a:srgbClr val="002060"/>
                </a:solidFill>
              </a:rPr>
              <a:t>opportunities</a:t>
            </a:r>
            <a:r>
              <a:rPr lang="en-US" sz="3900" dirty="0" smtClean="0">
                <a:solidFill>
                  <a:srgbClr val="002060"/>
                </a:solidFill>
              </a:rPr>
              <a:t> </a:t>
            </a:r>
            <a:r>
              <a:rPr lang="en-US" sz="3200" dirty="0" smtClean="0"/>
              <a:t>might </a:t>
            </a:r>
            <a:r>
              <a:rPr lang="en-US" sz="3200" dirty="0"/>
              <a:t>exist in the region for </a:t>
            </a:r>
            <a:r>
              <a:rPr lang="en-US" sz="3200" dirty="0" smtClean="0"/>
              <a:t>enhancing our strengths or addressing our challenges?</a:t>
            </a:r>
            <a:endParaRPr lang="en-US" sz="32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676" r="29419"/>
          <a:stretch/>
        </p:blipFill>
        <p:spPr>
          <a:xfrm>
            <a:off x="3124200" y="3352800"/>
            <a:ext cx="2699051" cy="27723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67928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3: Opportunities </a:t>
            </a:r>
            <a:endParaRPr lang="en-US" dirty="0"/>
          </a:p>
        </p:txBody>
      </p:sp>
      <p:sp>
        <p:nvSpPr>
          <p:cNvPr id="3" name="Content Placeholder 2"/>
          <p:cNvSpPr>
            <a:spLocks noGrp="1"/>
          </p:cNvSpPr>
          <p:nvPr>
            <p:ph idx="1"/>
          </p:nvPr>
        </p:nvSpPr>
        <p:spPr/>
        <p:txBody>
          <a:bodyPr/>
          <a:lstStyle/>
          <a:p>
            <a:pPr marL="0" indent="0">
              <a:lnSpc>
                <a:spcPct val="100000"/>
              </a:lnSpc>
              <a:buNone/>
            </a:pPr>
            <a:r>
              <a:rPr lang="en-US" dirty="0"/>
              <a:t>What </a:t>
            </a:r>
            <a:r>
              <a:rPr lang="en-US" sz="3900" b="1" i="1" dirty="0" smtClean="0">
                <a:solidFill>
                  <a:srgbClr val="002060"/>
                </a:solidFill>
              </a:rPr>
              <a:t>opportunities</a:t>
            </a:r>
            <a:r>
              <a:rPr lang="en-US" sz="3900" dirty="0" smtClean="0">
                <a:solidFill>
                  <a:srgbClr val="002060"/>
                </a:solidFill>
              </a:rPr>
              <a:t> </a:t>
            </a:r>
            <a:r>
              <a:rPr lang="en-US" dirty="0" smtClean="0"/>
              <a:t>might </a:t>
            </a:r>
            <a:r>
              <a:rPr lang="en-US" dirty="0"/>
              <a:t>exist </a:t>
            </a:r>
            <a:r>
              <a:rPr lang="en-US" dirty="0" smtClean="0"/>
              <a:t>for </a:t>
            </a:r>
            <a:r>
              <a:rPr lang="en-US" dirty="0"/>
              <a:t>enhancing our </a:t>
            </a:r>
            <a:r>
              <a:rPr lang="en-US" u="sng" dirty="0"/>
              <a:t>strengths</a:t>
            </a:r>
            <a:r>
              <a:rPr lang="en-US" dirty="0"/>
              <a:t> or addressing our </a:t>
            </a:r>
            <a:r>
              <a:rPr lang="en-US" u="sng" dirty="0"/>
              <a:t>challenges</a:t>
            </a:r>
            <a:r>
              <a:rPr lang="en-US" dirty="0"/>
              <a:t>?</a:t>
            </a: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657600"/>
            <a:ext cx="3353981" cy="22320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25603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872"/>
            <a:ext cx="8229600" cy="1143000"/>
          </a:xfrm>
        </p:spPr>
        <p:txBody>
          <a:bodyPr/>
          <a:lstStyle/>
          <a:p>
            <a:r>
              <a:rPr lang="en-US" dirty="0" smtClean="0"/>
              <a:t>Round 3: Opportunities (cont.)</a:t>
            </a:r>
            <a:endParaRPr lang="en-US" dirty="0"/>
          </a:p>
        </p:txBody>
      </p:sp>
      <p:sp>
        <p:nvSpPr>
          <p:cNvPr id="3" name="Content Placeholder 2"/>
          <p:cNvSpPr>
            <a:spLocks noGrp="1"/>
          </p:cNvSpPr>
          <p:nvPr>
            <p:ph idx="1"/>
          </p:nvPr>
        </p:nvSpPr>
        <p:spPr>
          <a:xfrm>
            <a:off x="457200" y="1600207"/>
            <a:ext cx="8229600" cy="2065436"/>
          </a:xfrm>
          <a:noFill/>
        </p:spPr>
        <p:txBody>
          <a:bodyPr>
            <a:normAutofit/>
          </a:bodyPr>
          <a:lstStyle/>
          <a:p>
            <a:pPr marL="0" indent="0">
              <a:lnSpc>
                <a:spcPct val="100000"/>
              </a:lnSpc>
              <a:buNone/>
            </a:pPr>
            <a:r>
              <a:rPr lang="en-US" sz="3600" dirty="0" smtClean="0"/>
              <a:t>Given these opportunities, </a:t>
            </a:r>
          </a:p>
          <a:p>
            <a:pPr>
              <a:lnSpc>
                <a:spcPct val="100000"/>
              </a:lnSpc>
            </a:pPr>
            <a:r>
              <a:rPr lang="en-US" sz="3600" dirty="0"/>
              <a:t>W</a:t>
            </a:r>
            <a:r>
              <a:rPr lang="en-US" sz="3600" dirty="0" smtClean="0"/>
              <a:t>hat </a:t>
            </a:r>
            <a:r>
              <a:rPr lang="en-US" sz="3600" b="1" i="1" dirty="0">
                <a:solidFill>
                  <a:schemeClr val="accent1"/>
                </a:solidFill>
              </a:rPr>
              <a:t>could</a:t>
            </a:r>
            <a:r>
              <a:rPr lang="en-US" sz="3600" b="1" dirty="0">
                <a:solidFill>
                  <a:schemeClr val="accent1"/>
                </a:solidFill>
              </a:rPr>
              <a:t> </a:t>
            </a:r>
            <a:r>
              <a:rPr lang="en-US" sz="3600" dirty="0"/>
              <a:t>we do? </a:t>
            </a:r>
            <a:endParaRPr lang="en-US" sz="3600" dirty="0" smtClean="0"/>
          </a:p>
          <a:p>
            <a:pPr lvl="1">
              <a:buFont typeface="Courier New" panose="02070309020205020404" pitchFamily="49" charset="0"/>
              <a:buChar char="o"/>
            </a:pPr>
            <a:r>
              <a:rPr lang="en-US" dirty="0" smtClean="0"/>
              <a:t>Place </a:t>
            </a:r>
            <a:r>
              <a:rPr lang="en-US" dirty="0"/>
              <a:t>a </a:t>
            </a:r>
            <a:r>
              <a:rPr lang="en-US" dirty="0" smtClean="0"/>
              <a:t>       </a:t>
            </a:r>
            <a:r>
              <a:rPr lang="en-US" dirty="0"/>
              <a:t>beside </a:t>
            </a:r>
            <a:r>
              <a:rPr lang="en-US" dirty="0" smtClean="0"/>
              <a:t>these.</a:t>
            </a:r>
          </a:p>
          <a:p>
            <a:pPr>
              <a:lnSpc>
                <a:spcPct val="100000"/>
              </a:lnSpc>
            </a:pPr>
            <a:endParaRPr lang="en-US" sz="3600" dirty="0"/>
          </a:p>
          <a:p>
            <a:pPr>
              <a:lnSpc>
                <a:spcPct val="100000"/>
              </a:lnSpc>
            </a:pPr>
            <a:endParaRPr lang="en-US" sz="3600" dirty="0"/>
          </a:p>
        </p:txBody>
      </p:sp>
      <p:sp>
        <p:nvSpPr>
          <p:cNvPr id="4" name="5-Point Star 3"/>
          <p:cNvSpPr/>
          <p:nvPr/>
        </p:nvSpPr>
        <p:spPr>
          <a:xfrm>
            <a:off x="2567940" y="5334000"/>
            <a:ext cx="304800" cy="3048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90800" y="2895600"/>
            <a:ext cx="442319" cy="418996"/>
          </a:xfrm>
          <a:prstGeom prst="rect">
            <a:avLst/>
          </a:prstGeom>
        </p:spPr>
      </p:pic>
      <p:sp>
        <p:nvSpPr>
          <p:cNvPr id="6" name="TextBox 5"/>
          <p:cNvSpPr txBox="1"/>
          <p:nvPr/>
        </p:nvSpPr>
        <p:spPr>
          <a:xfrm>
            <a:off x="304800" y="4110454"/>
            <a:ext cx="8229600" cy="1631216"/>
          </a:xfrm>
          <a:prstGeom prst="rect">
            <a:avLst/>
          </a:prstGeom>
          <a:noFill/>
        </p:spPr>
        <p:txBody>
          <a:bodyPr wrap="square" rtlCol="0">
            <a:spAutoFit/>
          </a:bodyPr>
          <a:lstStyle/>
          <a:p>
            <a:r>
              <a:rPr lang="en-US" sz="3600" dirty="0"/>
              <a:t>Given the opportunities we </a:t>
            </a:r>
            <a:r>
              <a:rPr lang="en-US" sz="3600" b="1" i="1" dirty="0">
                <a:solidFill>
                  <a:schemeClr val="accent1"/>
                </a:solidFill>
              </a:rPr>
              <a:t>could</a:t>
            </a:r>
            <a:r>
              <a:rPr lang="en-US" sz="3600" dirty="0"/>
              <a:t> do,</a:t>
            </a:r>
          </a:p>
          <a:p>
            <a:pPr marL="571500" indent="-571500">
              <a:buFont typeface="Arial" panose="020B0604020202020204" pitchFamily="34" charset="0"/>
              <a:buChar char="•"/>
            </a:pPr>
            <a:r>
              <a:rPr lang="en-US" sz="3600" dirty="0"/>
              <a:t>What </a:t>
            </a:r>
            <a:r>
              <a:rPr lang="en-US" sz="3600" b="1" i="1" dirty="0">
                <a:solidFill>
                  <a:schemeClr val="accent1"/>
                </a:solidFill>
              </a:rPr>
              <a:t>should</a:t>
            </a:r>
            <a:r>
              <a:rPr lang="en-US" sz="3600" b="1" dirty="0">
                <a:solidFill>
                  <a:schemeClr val="accent1"/>
                </a:solidFill>
              </a:rPr>
              <a:t> </a:t>
            </a:r>
            <a:r>
              <a:rPr lang="en-US" sz="3600" dirty="0"/>
              <a:t>we do? </a:t>
            </a:r>
          </a:p>
          <a:p>
            <a:pPr marL="914400" lvl="1" indent="-457200">
              <a:buFont typeface="Courier New" panose="02070309020205020404" pitchFamily="49" charset="0"/>
              <a:buChar char="o"/>
            </a:pPr>
            <a:r>
              <a:rPr lang="en-US" sz="2800" dirty="0"/>
              <a:t>Place a       beside these.</a:t>
            </a:r>
          </a:p>
        </p:txBody>
      </p:sp>
    </p:spTree>
    <p:extLst>
      <p:ext uri="{BB962C8B-B14F-4D97-AF65-F5344CB8AC3E}">
        <p14:creationId xmlns:p14="http://schemas.microsoft.com/office/powerpoint/2010/main" val="1861839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Report Out</a:t>
            </a:r>
            <a:endParaRPr lang="en-US" dirty="0"/>
          </a:p>
        </p:txBody>
      </p:sp>
      <p:sp>
        <p:nvSpPr>
          <p:cNvPr id="3" name="Content Placeholder 2"/>
          <p:cNvSpPr>
            <a:spLocks noGrp="1"/>
          </p:cNvSpPr>
          <p:nvPr>
            <p:ph idx="1"/>
          </p:nvPr>
        </p:nvSpPr>
        <p:spPr/>
        <p:txBody>
          <a:bodyPr/>
          <a:lstStyle/>
          <a:p>
            <a:pPr marL="82296" indent="0">
              <a:lnSpc>
                <a:spcPct val="100000"/>
              </a:lnSpc>
              <a:buNone/>
            </a:pPr>
            <a:r>
              <a:rPr lang="en-US" dirty="0" smtClean="0"/>
              <a:t>Table facilitator: please share one opportunity per table that </a:t>
            </a:r>
            <a:r>
              <a:rPr lang="en-US" b="1" i="1" dirty="0" smtClean="0">
                <a:solidFill>
                  <a:schemeClr val="accent1"/>
                </a:solidFill>
              </a:rPr>
              <a:t>should</a:t>
            </a:r>
            <a:r>
              <a:rPr lang="en-US" b="1" i="1" dirty="0" smtClean="0">
                <a:solidFill>
                  <a:srgbClr val="C00000"/>
                </a:solidFill>
              </a:rPr>
              <a:t> </a:t>
            </a:r>
            <a:r>
              <a:rPr lang="en-US" dirty="0" smtClean="0"/>
              <a:t>be done being careful not to duplicate items.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3814769"/>
            <a:ext cx="3467100" cy="231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99022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Prioritize Topics </a:t>
            </a:r>
            <a:endParaRPr lang="en-US" dirty="0"/>
          </a:p>
        </p:txBody>
      </p:sp>
      <p:sp>
        <p:nvSpPr>
          <p:cNvPr id="3" name="Content Placeholder 2"/>
          <p:cNvSpPr>
            <a:spLocks noGrp="1"/>
          </p:cNvSpPr>
          <p:nvPr>
            <p:ph idx="1"/>
          </p:nvPr>
        </p:nvSpPr>
        <p:spPr>
          <a:xfrm>
            <a:off x="609600" y="1828800"/>
            <a:ext cx="4876800" cy="3505194"/>
          </a:xfrm>
        </p:spPr>
        <p:txBody>
          <a:bodyPr/>
          <a:lstStyle/>
          <a:p>
            <a:pPr marL="82296" indent="0" algn="ctr">
              <a:lnSpc>
                <a:spcPct val="100000"/>
              </a:lnSpc>
              <a:buNone/>
            </a:pPr>
            <a:r>
              <a:rPr lang="en-US" b="1" dirty="0" smtClean="0">
                <a:solidFill>
                  <a:schemeClr val="accent1"/>
                </a:solidFill>
              </a:rPr>
              <a:t>THREE</a:t>
            </a:r>
            <a:r>
              <a:rPr lang="en-US" dirty="0" smtClean="0">
                <a:solidFill>
                  <a:schemeClr val="accent1"/>
                </a:solidFill>
              </a:rPr>
              <a:t> </a:t>
            </a:r>
            <a:r>
              <a:rPr lang="en-US" dirty="0"/>
              <a:t>D</a:t>
            </a:r>
            <a:r>
              <a:rPr lang="en-US" dirty="0" smtClean="0"/>
              <a:t>ots </a:t>
            </a:r>
          </a:p>
          <a:p>
            <a:pPr marL="82296" indent="0" algn="ctr">
              <a:lnSpc>
                <a:spcPct val="100000"/>
              </a:lnSpc>
              <a:buNone/>
            </a:pPr>
            <a:endParaRPr lang="en-US" dirty="0" smtClean="0"/>
          </a:p>
          <a:p>
            <a:pPr marL="82296" indent="0" algn="ctr">
              <a:lnSpc>
                <a:spcPct val="100000"/>
              </a:lnSpc>
              <a:buNone/>
            </a:pPr>
            <a:r>
              <a:rPr lang="en-US" dirty="0" smtClean="0"/>
              <a:t>Equals</a:t>
            </a:r>
            <a:endParaRPr lang="en-US" dirty="0"/>
          </a:p>
          <a:p>
            <a:pPr marL="82296" indent="0" algn="ctr">
              <a:lnSpc>
                <a:spcPct val="100000"/>
              </a:lnSpc>
              <a:buNone/>
            </a:pPr>
            <a:endParaRPr lang="en-US" dirty="0" smtClean="0"/>
          </a:p>
          <a:p>
            <a:pPr marL="82296" indent="0" algn="ctr">
              <a:lnSpc>
                <a:spcPct val="100000"/>
              </a:lnSpc>
              <a:buNone/>
            </a:pPr>
            <a:r>
              <a:rPr lang="en-US" dirty="0" smtClean="0"/>
              <a:t>Top </a:t>
            </a:r>
            <a:r>
              <a:rPr lang="en-US" b="1" dirty="0" smtClean="0">
                <a:solidFill>
                  <a:schemeClr val="accent1"/>
                </a:solidFill>
              </a:rPr>
              <a:t>THREE</a:t>
            </a:r>
            <a:r>
              <a:rPr lang="en-US" dirty="0" smtClean="0"/>
              <a:t> Priorities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828800"/>
            <a:ext cx="2859024" cy="3048000"/>
          </a:xfrm>
          <a:prstGeom prst="rect">
            <a:avLst/>
          </a:prstGeom>
        </p:spPr>
      </p:pic>
    </p:spTree>
    <p:extLst>
      <p:ext uri="{BB962C8B-B14F-4D97-AF65-F5344CB8AC3E}">
        <p14:creationId xmlns:p14="http://schemas.microsoft.com/office/powerpoint/2010/main" val="2547264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229600" cy="1143000"/>
          </a:xfrm>
        </p:spPr>
        <p:txBody>
          <a:bodyPr/>
          <a:lstStyle/>
          <a:p>
            <a:r>
              <a:rPr lang="en-US" dirty="0" smtClean="0"/>
              <a:t>Overview of Resources</a:t>
            </a:r>
            <a:endParaRPr lang="en-US" dirty="0"/>
          </a:p>
        </p:txBody>
      </p:sp>
      <p:sp>
        <p:nvSpPr>
          <p:cNvPr id="3" name="Content Placeholder 2"/>
          <p:cNvSpPr>
            <a:spLocks noGrp="1"/>
          </p:cNvSpPr>
          <p:nvPr>
            <p:ph idx="1"/>
          </p:nvPr>
        </p:nvSpPr>
        <p:spPr>
          <a:xfrm>
            <a:off x="4038600" y="1371600"/>
            <a:ext cx="4876800" cy="4525963"/>
          </a:xfrm>
        </p:spPr>
        <p:txBody>
          <a:bodyPr/>
          <a:lstStyle/>
          <a:p>
            <a:pPr>
              <a:lnSpc>
                <a:spcPct val="100000"/>
              </a:lnSpc>
            </a:pPr>
            <a:r>
              <a:rPr lang="en-US" dirty="0" smtClean="0"/>
              <a:t>USDA Resources:</a:t>
            </a:r>
          </a:p>
          <a:p>
            <a:pPr lvl="1">
              <a:lnSpc>
                <a:spcPct val="100000"/>
              </a:lnSpc>
            </a:pPr>
            <a:r>
              <a:rPr lang="en-US" sz="2400" dirty="0" smtClean="0"/>
              <a:t>Rural Development (RD)</a:t>
            </a:r>
          </a:p>
          <a:p>
            <a:pPr lvl="1">
              <a:lnSpc>
                <a:spcPct val="100000"/>
              </a:lnSpc>
            </a:pPr>
            <a:r>
              <a:rPr lang="en-US" sz="2400" dirty="0" smtClean="0"/>
              <a:t>Farm Service Agency (FSA)</a:t>
            </a:r>
          </a:p>
          <a:p>
            <a:pPr lvl="1">
              <a:lnSpc>
                <a:spcPct val="100000"/>
              </a:lnSpc>
            </a:pPr>
            <a:r>
              <a:rPr lang="en-US" sz="2400" dirty="0" smtClean="0"/>
              <a:t>Natural Resources Conservation Service (NRCS)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853543">
            <a:off x="795934" y="1956831"/>
            <a:ext cx="3191510" cy="3161115"/>
          </a:xfrm>
          <a:prstGeom prst="rect">
            <a:avLst/>
          </a:prstGeom>
        </p:spPr>
      </p:pic>
    </p:spTree>
    <p:extLst>
      <p:ext uri="{BB962C8B-B14F-4D97-AF65-F5344CB8AC3E}">
        <p14:creationId xmlns:p14="http://schemas.microsoft.com/office/powerpoint/2010/main" val="1971952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Priority Discussions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050" y="1828800"/>
            <a:ext cx="4533900" cy="3672459"/>
          </a:xfrm>
          <a:prstGeom prst="rect">
            <a:avLst/>
          </a:prstGeom>
        </p:spPr>
      </p:pic>
    </p:spTree>
    <p:extLst>
      <p:ext uri="{BB962C8B-B14F-4D97-AF65-F5344CB8AC3E}">
        <p14:creationId xmlns:p14="http://schemas.microsoft.com/office/powerpoint/2010/main" val="4281432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Picturing Success</a:t>
            </a:r>
            <a:endParaRPr lang="en-US" dirty="0"/>
          </a:p>
        </p:txBody>
      </p:sp>
      <p:sp>
        <p:nvSpPr>
          <p:cNvPr id="3" name="Content Placeholder 2"/>
          <p:cNvSpPr>
            <a:spLocks noGrp="1"/>
          </p:cNvSpPr>
          <p:nvPr>
            <p:ph idx="1"/>
          </p:nvPr>
        </p:nvSpPr>
        <p:spPr>
          <a:xfrm>
            <a:off x="605790" y="1752600"/>
            <a:ext cx="3966210" cy="3810000"/>
          </a:xfrm>
        </p:spPr>
        <p:txBody>
          <a:bodyPr>
            <a:noAutofit/>
          </a:bodyPr>
          <a:lstStyle/>
          <a:p>
            <a:pPr marL="0" indent="0" algn="ctr">
              <a:buNone/>
            </a:pPr>
            <a:r>
              <a:rPr lang="en-US" sz="3600" dirty="0" smtClean="0"/>
              <a:t>If we were successful in this opportunity, </a:t>
            </a:r>
          </a:p>
          <a:p>
            <a:pPr marL="0" indent="0" algn="ctr">
              <a:buNone/>
            </a:pPr>
            <a:endParaRPr lang="en-US" sz="3600" dirty="0" smtClean="0"/>
          </a:p>
          <a:p>
            <a:pPr marL="0" indent="0" algn="ctr">
              <a:buNone/>
            </a:pPr>
            <a:r>
              <a:rPr lang="en-US" sz="3600" dirty="0" smtClean="0"/>
              <a:t>what would success look like? </a:t>
            </a:r>
          </a:p>
          <a:p>
            <a:endParaRPr lang="en-US" sz="3600" dirty="0" smtClean="0"/>
          </a:p>
          <a:p>
            <a:endParaRPr lang="en-US" sz="36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752600"/>
            <a:ext cx="3810000" cy="3305175"/>
          </a:xfrm>
          <a:prstGeom prst="rect">
            <a:avLst/>
          </a:prstGeom>
        </p:spPr>
      </p:pic>
    </p:spTree>
    <p:extLst>
      <p:ext uri="{BB962C8B-B14F-4D97-AF65-F5344CB8AC3E}">
        <p14:creationId xmlns:p14="http://schemas.microsoft.com/office/powerpoint/2010/main" val="2917439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Path to Success</a:t>
            </a:r>
            <a:endParaRPr lang="en-US" dirty="0"/>
          </a:p>
        </p:txBody>
      </p:sp>
      <p:sp>
        <p:nvSpPr>
          <p:cNvPr id="3" name="Content Placeholder 2"/>
          <p:cNvSpPr>
            <a:spLocks noGrp="1"/>
          </p:cNvSpPr>
          <p:nvPr>
            <p:ph idx="1"/>
          </p:nvPr>
        </p:nvSpPr>
        <p:spPr>
          <a:xfrm>
            <a:off x="457200" y="1600206"/>
            <a:ext cx="3657600" cy="4525963"/>
          </a:xfrm>
        </p:spPr>
        <p:txBody>
          <a:bodyPr/>
          <a:lstStyle/>
          <a:p>
            <a:pPr marL="0" indent="0" algn="ctr">
              <a:buNone/>
            </a:pPr>
            <a:r>
              <a:rPr lang="en-US" dirty="0" smtClean="0"/>
              <a:t>In order to reach our vision for success,</a:t>
            </a:r>
          </a:p>
          <a:p>
            <a:pPr marL="0" indent="0" algn="ctr">
              <a:buNone/>
            </a:pPr>
            <a:endParaRPr lang="en-US" dirty="0"/>
          </a:p>
          <a:p>
            <a:pPr marL="0" indent="0" algn="ctr">
              <a:buNone/>
            </a:pPr>
            <a:r>
              <a:rPr lang="en-US" dirty="0"/>
              <a:t>w</a:t>
            </a:r>
            <a:r>
              <a:rPr lang="en-US" dirty="0" smtClean="0"/>
              <a:t>hat would we need to do?</a:t>
            </a:r>
            <a:endParaRPr lang="en-US" dirty="0"/>
          </a:p>
          <a:p>
            <a:pPr marL="0" indent="0" algn="ctr">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752600"/>
            <a:ext cx="2577353" cy="350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830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143000"/>
            <a:ext cx="4191000" cy="5334000"/>
          </a:xfrm>
        </p:spPr>
        <p:txBody>
          <a:bodyPr>
            <a:normAutofit/>
          </a:bodyPr>
          <a:lstStyle/>
          <a:p>
            <a:r>
              <a:rPr lang="en-US" dirty="0"/>
              <a:t>What resources will help us reach success</a:t>
            </a:r>
            <a:r>
              <a:rPr lang="en-US" dirty="0" smtClean="0"/>
              <a:t>?</a:t>
            </a:r>
          </a:p>
          <a:p>
            <a:endParaRPr lang="en-US" dirty="0"/>
          </a:p>
          <a:p>
            <a:r>
              <a:rPr lang="en-US" dirty="0"/>
              <a:t>Which do </a:t>
            </a:r>
            <a:r>
              <a:rPr lang="en-US" dirty="0" smtClean="0"/>
              <a:t>we:</a:t>
            </a:r>
          </a:p>
          <a:p>
            <a:pPr lvl="1"/>
            <a:r>
              <a:rPr lang="en-US" dirty="0" smtClean="0"/>
              <a:t>Have ready to use?</a:t>
            </a:r>
          </a:p>
          <a:p>
            <a:pPr lvl="1"/>
            <a:r>
              <a:rPr lang="en-US" dirty="0" smtClean="0"/>
              <a:t>Need to develop more?</a:t>
            </a:r>
          </a:p>
          <a:p>
            <a:pPr lvl="1"/>
            <a:r>
              <a:rPr lang="en-US" dirty="0" smtClean="0"/>
              <a:t>Need to find? </a:t>
            </a:r>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8586" y="1177290"/>
            <a:ext cx="2678196" cy="2039922"/>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586" y="3843174"/>
            <a:ext cx="1629051" cy="2446023"/>
          </a:xfrm>
          <a:prstGeom prst="rect">
            <a:avLst/>
          </a:prstGeom>
          <a:ln>
            <a:noFill/>
          </a:ln>
          <a:effectLst>
            <a:softEdge rad="112500"/>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7684" y="2930049"/>
            <a:ext cx="2266716" cy="1813373"/>
          </a:xfrm>
          <a:prstGeom prst="rect">
            <a:avLst/>
          </a:prstGeom>
          <a:ln>
            <a:noFill/>
          </a:ln>
          <a:effectLst>
            <a:softEdge rad="112500"/>
          </a:effectLst>
        </p:spPr>
      </p:pic>
    </p:spTree>
    <p:extLst>
      <p:ext uri="{BB962C8B-B14F-4D97-AF65-F5344CB8AC3E}">
        <p14:creationId xmlns:p14="http://schemas.microsoft.com/office/powerpoint/2010/main" val="1684243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LEAD?</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6000" b="1" dirty="0" smtClean="0">
                <a:solidFill>
                  <a:schemeClr val="accent1">
                    <a:lumMod val="75000"/>
                  </a:schemeClr>
                </a:solidFill>
              </a:rPr>
              <a:t>L</a:t>
            </a:r>
            <a:r>
              <a:rPr lang="en-US" sz="4000" b="1" dirty="0" smtClean="0">
                <a:solidFill>
                  <a:schemeClr val="accent1">
                    <a:lumMod val="75000"/>
                  </a:schemeClr>
                </a:solidFill>
              </a:rPr>
              <a:t>eaders</a:t>
            </a:r>
            <a:r>
              <a:rPr lang="en-US" dirty="0" smtClean="0">
                <a:solidFill>
                  <a:schemeClr val="accent1">
                    <a:lumMod val="75000"/>
                  </a:schemeClr>
                </a:solidFill>
              </a:rPr>
              <a:t> </a:t>
            </a:r>
            <a:r>
              <a:rPr lang="en-US" dirty="0" smtClean="0"/>
              <a:t>– Focuses on building and strengthening leadership skills in the community</a:t>
            </a:r>
          </a:p>
          <a:p>
            <a:pPr marL="0" indent="0">
              <a:buNone/>
            </a:pPr>
            <a:r>
              <a:rPr lang="en-US" sz="6500" b="1" dirty="0">
                <a:solidFill>
                  <a:schemeClr val="accent1">
                    <a:lumMod val="75000"/>
                  </a:schemeClr>
                </a:solidFill>
              </a:rPr>
              <a:t>E</a:t>
            </a:r>
            <a:r>
              <a:rPr lang="en-US" sz="4000" b="1" dirty="0">
                <a:solidFill>
                  <a:schemeClr val="accent1">
                    <a:lumMod val="75000"/>
                  </a:schemeClr>
                </a:solidFill>
              </a:rPr>
              <a:t>conomic</a:t>
            </a:r>
            <a:r>
              <a:rPr lang="en-US" dirty="0" smtClean="0"/>
              <a:t> – Concentrates on opportunities to enhance the local economy</a:t>
            </a:r>
          </a:p>
          <a:p>
            <a:pPr marL="0" indent="0">
              <a:buNone/>
            </a:pPr>
            <a:r>
              <a:rPr lang="en-US" sz="6500" b="1" dirty="0">
                <a:solidFill>
                  <a:schemeClr val="accent1">
                    <a:lumMod val="75000"/>
                  </a:schemeClr>
                </a:solidFill>
              </a:rPr>
              <a:t>A</a:t>
            </a:r>
            <a:r>
              <a:rPr lang="en-US" sz="4000" b="1" dirty="0">
                <a:solidFill>
                  <a:schemeClr val="accent1">
                    <a:lumMod val="75000"/>
                  </a:schemeClr>
                </a:solidFill>
              </a:rPr>
              <a:t>lliance</a:t>
            </a:r>
            <a:r>
              <a:rPr lang="en-US" dirty="0" smtClean="0"/>
              <a:t> – Fosters the development of new partnerships within the community</a:t>
            </a:r>
          </a:p>
          <a:p>
            <a:pPr marL="0" indent="0">
              <a:buNone/>
            </a:pPr>
            <a:r>
              <a:rPr lang="en-US" sz="7100" b="1" dirty="0">
                <a:solidFill>
                  <a:schemeClr val="accent1">
                    <a:lumMod val="75000"/>
                  </a:schemeClr>
                </a:solidFill>
              </a:rPr>
              <a:t>D</a:t>
            </a:r>
            <a:r>
              <a:rPr lang="en-US" sz="4000" b="1" dirty="0">
                <a:solidFill>
                  <a:schemeClr val="accent1">
                    <a:lumMod val="75000"/>
                  </a:schemeClr>
                </a:solidFill>
              </a:rPr>
              <a:t>evelopment</a:t>
            </a:r>
            <a:r>
              <a:rPr lang="en-US" dirty="0" smtClean="0"/>
              <a:t> – Gets things done!</a:t>
            </a:r>
          </a:p>
          <a:p>
            <a:pPr marL="457176" lvl="1" indent="0">
              <a:buNone/>
            </a:pPr>
            <a:endParaRPr lang="en-US" dirty="0"/>
          </a:p>
        </p:txBody>
      </p:sp>
    </p:spTree>
    <p:extLst>
      <p:ext uri="{BB962C8B-B14F-4D97-AF65-F5344CB8AC3E}">
        <p14:creationId xmlns:p14="http://schemas.microsoft.com/office/powerpoint/2010/main" val="2619214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Report Out</a:t>
            </a:r>
            <a:endParaRPr lang="en-US" dirty="0"/>
          </a:p>
        </p:txBody>
      </p:sp>
      <p:sp>
        <p:nvSpPr>
          <p:cNvPr id="3" name="Content Placeholder 2"/>
          <p:cNvSpPr>
            <a:spLocks noGrp="1"/>
          </p:cNvSpPr>
          <p:nvPr>
            <p:ph idx="1"/>
          </p:nvPr>
        </p:nvSpPr>
        <p:spPr>
          <a:xfrm>
            <a:off x="4953000" y="1828800"/>
            <a:ext cx="3581400" cy="4149091"/>
          </a:xfrm>
        </p:spPr>
        <p:txBody>
          <a:bodyPr/>
          <a:lstStyle/>
          <a:p>
            <a:pPr marL="82296" indent="0">
              <a:lnSpc>
                <a:spcPct val="100000"/>
              </a:lnSpc>
              <a:buNone/>
            </a:pPr>
            <a:r>
              <a:rPr lang="en-US" dirty="0" smtClean="0"/>
              <a:t>Share a brief summary of your table’s discussion centered around the guiding questions.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981200"/>
            <a:ext cx="3987800" cy="2990850"/>
          </a:xfrm>
          <a:prstGeom prst="rect">
            <a:avLst/>
          </a:prstGeom>
        </p:spPr>
      </p:pic>
    </p:spTree>
    <p:extLst>
      <p:ext uri="{BB962C8B-B14F-4D97-AF65-F5344CB8AC3E}">
        <p14:creationId xmlns:p14="http://schemas.microsoft.com/office/powerpoint/2010/main" val="693100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Next Steps &amp; </a:t>
            </a:r>
            <a:br>
              <a:rPr lang="en-US" sz="4000" dirty="0" smtClean="0"/>
            </a:br>
            <a:r>
              <a:rPr lang="en-US" sz="4000" dirty="0" smtClean="0"/>
              <a:t>Concluding Remarks </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2057400"/>
            <a:ext cx="5943781" cy="3922414"/>
          </a:xfrm>
          <a:prstGeom prst="rect">
            <a:avLst/>
          </a:prstGeom>
          <a:ln>
            <a:noFill/>
          </a:ln>
          <a:effectLst>
            <a:softEdge rad="112500"/>
          </a:effectLst>
        </p:spPr>
      </p:pic>
    </p:spTree>
    <p:extLst>
      <p:ext uri="{BB962C8B-B14F-4D97-AF65-F5344CB8AC3E}">
        <p14:creationId xmlns:p14="http://schemas.microsoft.com/office/powerpoint/2010/main" val="118113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990600"/>
            <a:ext cx="4525963" cy="4525963"/>
          </a:xfrm>
        </p:spPr>
      </p:pic>
    </p:spTree>
    <p:extLst>
      <p:ext uri="{BB962C8B-B14F-4D97-AF65-F5344CB8AC3E}">
        <p14:creationId xmlns:p14="http://schemas.microsoft.com/office/powerpoint/2010/main" val="668554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endParaRPr lang="en-US" dirty="0"/>
          </a:p>
        </p:txBody>
      </p:sp>
      <p:sp>
        <p:nvSpPr>
          <p:cNvPr id="5" name="Picture Placeholder 4"/>
          <p:cNvSpPr>
            <a:spLocks noGrp="1"/>
          </p:cNvSpPr>
          <p:nvPr>
            <p:ph type="pic" sz="quarter" idx="13"/>
          </p:nvPr>
        </p:nvSpPr>
        <p:spPr>
          <a:xfrm>
            <a:off x="533400" y="1173051"/>
            <a:ext cx="3733800" cy="4237149"/>
          </a:xfrm>
        </p:spPr>
      </p:sp>
    </p:spTree>
    <p:extLst>
      <p:ext uri="{BB962C8B-B14F-4D97-AF65-F5344CB8AC3E}">
        <p14:creationId xmlns:p14="http://schemas.microsoft.com/office/powerpoint/2010/main" val="273476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Agenda &amp; Lunch</a:t>
            </a:r>
            <a:endParaRPr lang="en-US" dirty="0"/>
          </a:p>
        </p:txBody>
      </p:sp>
      <p:sp>
        <p:nvSpPr>
          <p:cNvPr id="2" name="Content Placeholder 1"/>
          <p:cNvSpPr>
            <a:spLocks noGrp="1"/>
          </p:cNvSpPr>
          <p:nvPr>
            <p:ph idx="1"/>
          </p:nvPr>
        </p:nvSpPr>
        <p:spPr>
          <a:xfrm>
            <a:off x="457200" y="1600206"/>
            <a:ext cx="8229600" cy="4952994"/>
          </a:xfrm>
        </p:spPr>
        <p:txBody>
          <a:bodyPr>
            <a:noAutofit/>
          </a:bodyPr>
          <a:lstStyle/>
          <a:p>
            <a:pPr marL="82296" indent="0">
              <a:lnSpc>
                <a:spcPct val="100000"/>
              </a:lnSpc>
              <a:buNone/>
            </a:pPr>
            <a:r>
              <a:rPr lang="en-US" sz="2800" dirty="0" smtClean="0"/>
              <a:t>  </a:t>
            </a:r>
            <a:r>
              <a:rPr lang="en-US" sz="2400" dirty="0" smtClean="0"/>
              <a:t>9:30 AM	Welcome/Introductions/Logistics</a:t>
            </a:r>
          </a:p>
          <a:p>
            <a:pPr marL="82296" indent="0">
              <a:lnSpc>
                <a:spcPct val="100000"/>
              </a:lnSpc>
              <a:buNone/>
            </a:pPr>
            <a:r>
              <a:rPr lang="en-US" sz="2400" dirty="0" smtClean="0"/>
              <a:t>  9:50 	Round 1: Strengths</a:t>
            </a:r>
          </a:p>
          <a:p>
            <a:pPr marL="82296" indent="0">
              <a:lnSpc>
                <a:spcPct val="100000"/>
              </a:lnSpc>
              <a:buNone/>
            </a:pPr>
            <a:r>
              <a:rPr lang="en-US" sz="2400" dirty="0" smtClean="0"/>
              <a:t>10:10	</a:t>
            </a:r>
            <a:r>
              <a:rPr lang="en-US" sz="2400" dirty="0" smtClean="0"/>
              <a:t>	Round </a:t>
            </a:r>
            <a:r>
              <a:rPr lang="en-US" sz="2400" dirty="0" smtClean="0"/>
              <a:t>2: Challenges &amp; Report Out</a:t>
            </a:r>
          </a:p>
          <a:p>
            <a:pPr marL="82296" indent="0">
              <a:lnSpc>
                <a:spcPct val="100000"/>
              </a:lnSpc>
              <a:buNone/>
            </a:pPr>
            <a:r>
              <a:rPr lang="en-US" sz="2400" dirty="0" smtClean="0"/>
              <a:t>10:40	</a:t>
            </a:r>
            <a:r>
              <a:rPr lang="en-US" sz="2400" dirty="0" smtClean="0"/>
              <a:t>	Walking </a:t>
            </a:r>
            <a:r>
              <a:rPr lang="en-US" sz="2400" dirty="0" smtClean="0"/>
              <a:t>Break &amp; Table Rotation</a:t>
            </a:r>
          </a:p>
          <a:p>
            <a:pPr marL="82296" indent="0">
              <a:lnSpc>
                <a:spcPct val="100000"/>
              </a:lnSpc>
              <a:buNone/>
            </a:pPr>
            <a:r>
              <a:rPr lang="en-US" sz="2400" dirty="0" smtClean="0"/>
              <a:t>11:00	</a:t>
            </a:r>
            <a:r>
              <a:rPr lang="en-US" sz="2400" dirty="0" smtClean="0"/>
              <a:t>	Round </a:t>
            </a:r>
            <a:r>
              <a:rPr lang="en-US" sz="2400" dirty="0"/>
              <a:t>3: Opportunities </a:t>
            </a:r>
            <a:endParaRPr lang="en-US" sz="2400" dirty="0" smtClean="0"/>
          </a:p>
          <a:p>
            <a:pPr marL="82296" indent="0">
              <a:lnSpc>
                <a:spcPct val="100000"/>
              </a:lnSpc>
              <a:buNone/>
            </a:pPr>
            <a:r>
              <a:rPr lang="en-US" sz="2400" dirty="0" smtClean="0"/>
              <a:t>11:30	</a:t>
            </a:r>
            <a:r>
              <a:rPr lang="en-US" sz="2400" dirty="0" smtClean="0"/>
              <a:t>	Groups </a:t>
            </a:r>
            <a:r>
              <a:rPr lang="en-US" sz="2400" dirty="0" smtClean="0"/>
              <a:t>Report Out </a:t>
            </a:r>
          </a:p>
          <a:p>
            <a:pPr marL="82296" indent="0">
              <a:lnSpc>
                <a:spcPct val="100000"/>
              </a:lnSpc>
              <a:buNone/>
            </a:pPr>
            <a:r>
              <a:rPr lang="en-US" sz="2400" dirty="0" smtClean="0"/>
              <a:t>11:45 </a:t>
            </a:r>
            <a:r>
              <a:rPr lang="en-US" sz="2400" dirty="0"/>
              <a:t>	Prioritize Topics &amp; Lunch</a:t>
            </a:r>
          </a:p>
          <a:p>
            <a:pPr marL="82296" indent="0">
              <a:lnSpc>
                <a:spcPts val="2880"/>
              </a:lnSpc>
              <a:buNone/>
            </a:pPr>
            <a:r>
              <a:rPr lang="en-US" sz="2800" dirty="0"/>
              <a:t>		     </a:t>
            </a:r>
            <a:r>
              <a:rPr lang="en-US" sz="2800" dirty="0" smtClean="0"/>
              <a:t> </a:t>
            </a:r>
            <a:r>
              <a:rPr lang="en-US" sz="2400" i="1" dirty="0" smtClean="0"/>
              <a:t>Self </a:t>
            </a:r>
            <a:r>
              <a:rPr lang="en-US" sz="2400" i="1" dirty="0"/>
              <a:t>Select into Opportunity Groups</a:t>
            </a:r>
          </a:p>
          <a:p>
            <a:pPr marL="82296" indent="0">
              <a:lnSpc>
                <a:spcPts val="2880"/>
              </a:lnSpc>
              <a:buNone/>
            </a:pPr>
            <a:r>
              <a:rPr lang="en-US" sz="2400" i="1" dirty="0"/>
              <a:t>		       Overview of Federal Agency Resources:</a:t>
            </a:r>
          </a:p>
          <a:p>
            <a:pPr marL="82296" indent="0">
              <a:lnSpc>
                <a:spcPts val="2880"/>
              </a:lnSpc>
              <a:buNone/>
            </a:pPr>
            <a:r>
              <a:rPr lang="en-US" sz="2400" i="1" dirty="0"/>
              <a:t>		       USDA RD, FSA, NRCS </a:t>
            </a:r>
          </a:p>
          <a:p>
            <a:pPr marL="82296" indent="0">
              <a:lnSpc>
                <a:spcPct val="100000"/>
              </a:lnSpc>
              <a:buNone/>
            </a:pPr>
            <a:endParaRPr lang="en-US" sz="2800" dirty="0" smtClean="0"/>
          </a:p>
          <a:p>
            <a:pPr marL="82296" indent="0">
              <a:lnSpc>
                <a:spcPct val="100000"/>
              </a:lnSpc>
              <a:buNone/>
            </a:pPr>
            <a:endParaRPr lang="en-US" sz="2800" dirty="0" smtClean="0"/>
          </a:p>
          <a:p>
            <a:pPr marL="658368" lvl="2" indent="0">
              <a:lnSpc>
                <a:spcPct val="100000"/>
              </a:lnSpc>
              <a:buNone/>
            </a:pPr>
            <a:endParaRPr lang="en-US" sz="2800" i="1" dirty="0"/>
          </a:p>
          <a:p>
            <a:pPr marL="658368" lvl="2" indent="0">
              <a:lnSpc>
                <a:spcPct val="100000"/>
              </a:lnSpc>
              <a:buNone/>
            </a:pPr>
            <a:r>
              <a:rPr lang="en-US" sz="2800" i="1" dirty="0" smtClean="0"/>
              <a:t> </a:t>
            </a:r>
          </a:p>
          <a:p>
            <a:pPr lvl="6"/>
            <a:endParaRPr lang="en-US" sz="2800" dirty="0" smtClean="0"/>
          </a:p>
          <a:p>
            <a:pPr lvl="7"/>
            <a:endParaRPr lang="en-US" sz="800" dirty="0" smtClean="0"/>
          </a:p>
          <a:p>
            <a:pPr>
              <a:lnSpc>
                <a:spcPct val="100000"/>
              </a:lnSpc>
            </a:pPr>
            <a:endParaRPr lang="en-US" sz="2000" dirty="0" smtClean="0"/>
          </a:p>
          <a:p>
            <a:endParaRPr lang="en-US" sz="2000" dirty="0" smtClean="0"/>
          </a:p>
          <a:p>
            <a:endParaRPr lang="en-US" dirty="0" smtClean="0"/>
          </a:p>
        </p:txBody>
      </p:sp>
    </p:spTree>
    <p:extLst>
      <p:ext uri="{BB962C8B-B14F-4D97-AF65-F5344CB8AC3E}">
        <p14:creationId xmlns:p14="http://schemas.microsoft.com/office/powerpoint/2010/main" val="302436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Agenda, cont.</a:t>
            </a:r>
            <a:endParaRPr lang="en-US" dirty="0"/>
          </a:p>
        </p:txBody>
      </p:sp>
      <p:sp>
        <p:nvSpPr>
          <p:cNvPr id="3" name="Content Placeholder 2"/>
          <p:cNvSpPr>
            <a:spLocks noGrp="1"/>
          </p:cNvSpPr>
          <p:nvPr>
            <p:ph idx="1"/>
          </p:nvPr>
        </p:nvSpPr>
        <p:spPr>
          <a:xfrm>
            <a:off x="457200" y="1295400"/>
            <a:ext cx="8229600" cy="4952994"/>
          </a:xfrm>
        </p:spPr>
        <p:txBody>
          <a:bodyPr>
            <a:noAutofit/>
          </a:bodyPr>
          <a:lstStyle/>
          <a:p>
            <a:pPr marL="82296" indent="0">
              <a:lnSpc>
                <a:spcPct val="100000"/>
              </a:lnSpc>
              <a:buNone/>
            </a:pPr>
            <a:r>
              <a:rPr lang="en-US" sz="2800" dirty="0" smtClean="0"/>
              <a:t> 1:00 PM</a:t>
            </a:r>
            <a:r>
              <a:rPr lang="en-US" sz="2400" dirty="0" smtClean="0"/>
              <a:t>	</a:t>
            </a:r>
            <a:r>
              <a:rPr lang="en-US" sz="2800" dirty="0" smtClean="0"/>
              <a:t>Opportunities to Action</a:t>
            </a:r>
            <a:endParaRPr lang="en-US" sz="2400" dirty="0" smtClean="0"/>
          </a:p>
          <a:p>
            <a:pPr marL="82296" indent="0">
              <a:lnSpc>
                <a:spcPct val="100000"/>
              </a:lnSpc>
              <a:buNone/>
            </a:pPr>
            <a:r>
              <a:rPr lang="en-US" sz="2400" dirty="0" smtClean="0"/>
              <a:t>		     </a:t>
            </a:r>
            <a:r>
              <a:rPr lang="en-US" sz="2000" i="1" dirty="0" smtClean="0"/>
              <a:t>What would success look like?  </a:t>
            </a:r>
          </a:p>
          <a:p>
            <a:pPr marL="82296" indent="0">
              <a:lnSpc>
                <a:spcPct val="100000"/>
              </a:lnSpc>
              <a:buNone/>
            </a:pPr>
            <a:r>
              <a:rPr lang="en-US" sz="2400" dirty="0" smtClean="0"/>
              <a:t> </a:t>
            </a:r>
            <a:r>
              <a:rPr lang="en-US" sz="2800" dirty="0" smtClean="0"/>
              <a:t>1:20</a:t>
            </a:r>
            <a:r>
              <a:rPr lang="en-US" sz="2400" dirty="0" smtClean="0"/>
              <a:t>		</a:t>
            </a:r>
            <a:r>
              <a:rPr lang="en-US" sz="2800" dirty="0" smtClean="0"/>
              <a:t>Opportunities to Action</a:t>
            </a:r>
          </a:p>
          <a:p>
            <a:pPr marL="82296" indent="0">
              <a:lnSpc>
                <a:spcPct val="100000"/>
              </a:lnSpc>
              <a:buNone/>
            </a:pPr>
            <a:r>
              <a:rPr lang="en-US" sz="2400" dirty="0"/>
              <a:t>	</a:t>
            </a:r>
            <a:r>
              <a:rPr lang="en-US" sz="2400" dirty="0" smtClean="0"/>
              <a:t>	     </a:t>
            </a:r>
            <a:r>
              <a:rPr lang="en-US" sz="2000" i="1" dirty="0" smtClean="0"/>
              <a:t>In order to be successful, what do we need to do? </a:t>
            </a:r>
          </a:p>
          <a:p>
            <a:pPr marL="82296" indent="0">
              <a:lnSpc>
                <a:spcPct val="100000"/>
              </a:lnSpc>
              <a:buNone/>
            </a:pPr>
            <a:r>
              <a:rPr lang="en-US" sz="2400" dirty="0"/>
              <a:t> </a:t>
            </a:r>
            <a:r>
              <a:rPr lang="en-US" sz="2800" dirty="0" smtClean="0"/>
              <a:t>1:50	</a:t>
            </a:r>
            <a:r>
              <a:rPr lang="en-US" sz="2400" dirty="0" smtClean="0"/>
              <a:t>	</a:t>
            </a:r>
            <a:r>
              <a:rPr lang="en-US" sz="2800" dirty="0" smtClean="0"/>
              <a:t>Opportunities to Action </a:t>
            </a:r>
            <a:endParaRPr lang="en-US" sz="2400" dirty="0" smtClean="0"/>
          </a:p>
          <a:p>
            <a:pPr marL="82296" indent="0">
              <a:lnSpc>
                <a:spcPct val="100000"/>
              </a:lnSpc>
              <a:buNone/>
            </a:pPr>
            <a:r>
              <a:rPr lang="en-US" sz="2400" dirty="0"/>
              <a:t>	</a:t>
            </a:r>
            <a:r>
              <a:rPr lang="en-US" sz="2400" dirty="0" smtClean="0"/>
              <a:t>	     </a:t>
            </a:r>
            <a:r>
              <a:rPr lang="en-US" sz="2000" i="1" dirty="0" smtClean="0"/>
              <a:t>What resources will help us reach success?</a:t>
            </a:r>
            <a:endParaRPr lang="en-US" sz="2400" i="1" dirty="0" smtClean="0"/>
          </a:p>
          <a:p>
            <a:pPr marL="82296" indent="0">
              <a:lnSpc>
                <a:spcPct val="100000"/>
              </a:lnSpc>
              <a:buNone/>
            </a:pPr>
            <a:r>
              <a:rPr lang="en-US" sz="2400" i="1" dirty="0"/>
              <a:t> </a:t>
            </a:r>
            <a:r>
              <a:rPr lang="en-US" sz="2800" dirty="0" smtClean="0"/>
              <a:t>2:10	</a:t>
            </a:r>
            <a:r>
              <a:rPr lang="en-US" sz="2400" dirty="0" smtClean="0"/>
              <a:t>	</a:t>
            </a:r>
            <a:r>
              <a:rPr lang="en-US" sz="2800" dirty="0" smtClean="0"/>
              <a:t>Groups Report Out  </a:t>
            </a:r>
          </a:p>
          <a:p>
            <a:pPr marL="82296" indent="0">
              <a:lnSpc>
                <a:spcPct val="100000"/>
              </a:lnSpc>
              <a:buNone/>
            </a:pPr>
            <a:r>
              <a:rPr lang="en-US" sz="2800" dirty="0" smtClean="0"/>
              <a:t> 2:25</a:t>
            </a:r>
            <a:r>
              <a:rPr lang="en-US" sz="2400" dirty="0" smtClean="0"/>
              <a:t>		</a:t>
            </a:r>
            <a:r>
              <a:rPr lang="en-US" sz="2800" dirty="0" smtClean="0"/>
              <a:t>Next Steps</a:t>
            </a:r>
          </a:p>
          <a:p>
            <a:pPr marL="82296" indent="0">
              <a:lnSpc>
                <a:spcPct val="100000"/>
              </a:lnSpc>
              <a:buNone/>
            </a:pPr>
            <a:r>
              <a:rPr lang="en-US" sz="2800" dirty="0" smtClean="0"/>
              <a:t> 2:45		Concluding Remarks</a:t>
            </a:r>
          </a:p>
          <a:p>
            <a:pPr marL="82296" indent="0">
              <a:lnSpc>
                <a:spcPct val="100000"/>
              </a:lnSpc>
              <a:buNone/>
            </a:pPr>
            <a:r>
              <a:rPr lang="en-US" sz="2800" dirty="0" smtClean="0"/>
              <a:t> 3:00		Adjourn</a:t>
            </a:r>
            <a:endParaRPr lang="en-US" sz="2800" dirty="0"/>
          </a:p>
        </p:txBody>
      </p:sp>
    </p:spTree>
    <p:extLst>
      <p:ext uri="{BB962C8B-B14F-4D97-AF65-F5344CB8AC3E}">
        <p14:creationId xmlns:p14="http://schemas.microsoft.com/office/powerpoint/2010/main" val="137835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bwMode="auto">
          <a:xfrm>
            <a:off x="1143000" y="405412"/>
            <a:ext cx="7886700" cy="830262"/>
          </a:xfrm>
        </p:spPr>
        <p:txBody>
          <a:bodyPr wrap="square" numCol="1" anchorCtr="0" compatLnSpc="1">
            <a:prstTxWarp prst="textNoShape">
              <a:avLst/>
            </a:prstTxWarp>
            <a:noAutofit/>
          </a:bodyPr>
          <a:lstStyle/>
          <a:p>
            <a:r>
              <a:rPr lang="en-US" altLang="en-US" sz="4000" dirty="0" smtClean="0">
                <a:ln>
                  <a:noFill/>
                </a:ln>
                <a:effectLst>
                  <a:outerShdw blurRad="38100" dist="38100" dir="2700000" algn="tl">
                    <a:srgbClr val="000000">
                      <a:alpha val="43137"/>
                    </a:srgbClr>
                  </a:outerShdw>
                </a:effectLst>
              </a:rPr>
              <a:t>Ingredients for a Successful Forum</a:t>
            </a:r>
          </a:p>
        </p:txBody>
      </p:sp>
      <p:sp>
        <p:nvSpPr>
          <p:cNvPr id="6" name="Content Placeholder 5"/>
          <p:cNvSpPr>
            <a:spLocks noGrp="1"/>
          </p:cNvSpPr>
          <p:nvPr>
            <p:ph idx="1"/>
          </p:nvPr>
        </p:nvSpPr>
        <p:spPr>
          <a:xfrm>
            <a:off x="304800" y="1235674"/>
            <a:ext cx="5189220" cy="5426075"/>
          </a:xfrm>
        </p:spPr>
        <p:txBody>
          <a:bodyPr>
            <a:normAutofit/>
          </a:bodyPr>
          <a:lstStyle/>
          <a:p>
            <a:pPr marL="385763" indent="-385763" fontAlgn="auto">
              <a:spcAft>
                <a:spcPts val="0"/>
              </a:spcAft>
              <a:buFont typeface="+mj-lt"/>
              <a:buAutoNum type="arabicPeriod"/>
              <a:defRPr/>
            </a:pPr>
            <a:r>
              <a:rPr lang="en-US" sz="2400" dirty="0" smtClean="0"/>
              <a:t>Share your honest views.</a:t>
            </a:r>
          </a:p>
          <a:p>
            <a:pPr marL="385763" indent="-385763" fontAlgn="auto">
              <a:spcAft>
                <a:spcPts val="0"/>
              </a:spcAft>
              <a:buFont typeface="+mj-lt"/>
              <a:buAutoNum type="arabicPeriod"/>
              <a:defRPr/>
            </a:pPr>
            <a:r>
              <a:rPr lang="en-US" sz="2400" dirty="0" smtClean="0"/>
              <a:t>Listen carefully and respectfully to the views of others.</a:t>
            </a:r>
          </a:p>
          <a:p>
            <a:pPr marL="385763" indent="-385763" fontAlgn="auto">
              <a:spcAft>
                <a:spcPts val="0"/>
              </a:spcAft>
              <a:buFont typeface="+mj-lt"/>
              <a:buAutoNum type="arabicPeriod"/>
              <a:defRPr/>
            </a:pPr>
            <a:r>
              <a:rPr lang="en-US" sz="2400" dirty="0" smtClean="0"/>
              <a:t>Only one person speaks at a time. </a:t>
            </a:r>
          </a:p>
          <a:p>
            <a:pPr marL="385763" indent="-385763" fontAlgn="auto">
              <a:spcAft>
                <a:spcPts val="0"/>
              </a:spcAft>
              <a:buFont typeface="+mj-lt"/>
              <a:buAutoNum type="arabicPeriod"/>
              <a:defRPr/>
            </a:pPr>
            <a:r>
              <a:rPr lang="en-US" sz="2400" dirty="0" smtClean="0"/>
              <a:t>Speak from your own personal perspectives or experiences rather than on behalf of others. </a:t>
            </a:r>
          </a:p>
          <a:p>
            <a:pPr marL="457200" indent="-457200" fontAlgn="auto">
              <a:spcAft>
                <a:spcPts val="0"/>
              </a:spcAft>
              <a:buAutoNum type="arabicPeriod" startAt="5"/>
              <a:defRPr/>
            </a:pPr>
            <a:r>
              <a:rPr lang="en-US" sz="2400" dirty="0" smtClean="0"/>
              <a:t>Be sure everyone at the table shares talking time equally.  </a:t>
            </a:r>
          </a:p>
          <a:p>
            <a:pPr marL="457200" indent="-457200" fontAlgn="auto">
              <a:spcAft>
                <a:spcPts val="0"/>
              </a:spcAft>
              <a:buAutoNum type="arabicPeriod" startAt="5"/>
              <a:defRPr/>
            </a:pPr>
            <a:r>
              <a:rPr lang="en-US" sz="2400" dirty="0" smtClean="0"/>
              <a:t>Turn off or silence your cell phones. </a:t>
            </a:r>
          </a:p>
        </p:txBody>
      </p:sp>
      <p:pic>
        <p:nvPicPr>
          <p:cNvPr id="8" name="Picture 7"/>
          <p:cNvPicPr>
            <a:picLocks noChangeAspect="1"/>
          </p:cNvPicPr>
          <p:nvPr/>
        </p:nvPicPr>
        <p:blipFill>
          <a:blip r:embed="rId3"/>
          <a:stretch>
            <a:fillRect/>
          </a:stretch>
        </p:blipFill>
        <p:spPr>
          <a:xfrm>
            <a:off x="5181600" y="2743200"/>
            <a:ext cx="3691270" cy="27334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99546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lstStyle/>
          <a:p>
            <a:pPr>
              <a:lnSpc>
                <a:spcPct val="100000"/>
              </a:lnSpc>
            </a:pPr>
            <a:r>
              <a:rPr lang="en-US" dirty="0" smtClean="0"/>
              <a:t>What do you think are your community’s greatest strengths?</a:t>
            </a:r>
          </a:p>
          <a:p>
            <a:pPr>
              <a:lnSpc>
                <a:spcPct val="100000"/>
              </a:lnSpc>
            </a:pPr>
            <a:endParaRPr lang="en-US" dirty="0" smtClean="0"/>
          </a:p>
          <a:p>
            <a:pPr>
              <a:lnSpc>
                <a:spcPct val="100000"/>
              </a:lnSpc>
            </a:pPr>
            <a:r>
              <a:rPr lang="en-US" dirty="0" smtClean="0"/>
              <a:t>Put a         by the </a:t>
            </a:r>
            <a:r>
              <a:rPr lang="en-US" b="1" dirty="0" smtClean="0">
                <a:solidFill>
                  <a:schemeClr val="accent1"/>
                </a:solidFill>
              </a:rPr>
              <a:t>THREE</a:t>
            </a:r>
            <a:r>
              <a:rPr lang="en-US" dirty="0" smtClean="0">
                <a:solidFill>
                  <a:schemeClr val="accent1"/>
                </a:solidFill>
              </a:rPr>
              <a:t> </a:t>
            </a:r>
            <a:r>
              <a:rPr lang="en-US" dirty="0"/>
              <a:t>things that your group sees as the most positive </a:t>
            </a:r>
            <a:r>
              <a:rPr lang="en-US" dirty="0" smtClean="0"/>
              <a:t>features (strengths) </a:t>
            </a:r>
            <a:r>
              <a:rPr lang="en-US" dirty="0"/>
              <a:t>of your community. </a:t>
            </a:r>
            <a:r>
              <a:rPr lang="en-US" dirty="0" smtClean="0"/>
              <a:t> </a:t>
            </a:r>
            <a:endParaRPr lang="en-US" dirty="0"/>
          </a:p>
        </p:txBody>
      </p:sp>
      <p:sp>
        <p:nvSpPr>
          <p:cNvPr id="3" name="5-Point Star 2"/>
          <p:cNvSpPr/>
          <p:nvPr/>
        </p:nvSpPr>
        <p:spPr>
          <a:xfrm>
            <a:off x="1828800" y="2895600"/>
            <a:ext cx="838200" cy="609600"/>
          </a:xfrm>
          <a:prstGeom prst="star5">
            <a:avLst/>
          </a:prstGeom>
          <a:solidFill>
            <a:srgbClr val="FFF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p:cNvSpPr>
            <a:spLocks noGrp="1"/>
          </p:cNvSpPr>
          <p:nvPr>
            <p:ph type="title"/>
          </p:nvPr>
        </p:nvSpPr>
        <p:spPr bwMode="auto"/>
        <p:txBody>
          <a:bodyPr wrap="square" numCol="1" anchorCtr="0" compatLnSpc="1">
            <a:prstTxWarp prst="textNoShape">
              <a:avLst/>
            </a:prstTxWarp>
            <a:normAutofit/>
          </a:bodyPr>
          <a:lstStyle/>
          <a:p>
            <a:r>
              <a:rPr lang="en-US" altLang="en-US" dirty="0" smtClean="0">
                <a:ln>
                  <a:noFill/>
                </a:ln>
                <a:effectLst>
                  <a:outerShdw blurRad="38100" dist="38100" dir="2700000" algn="tl">
                    <a:srgbClr val="000000">
                      <a:alpha val="43137"/>
                    </a:srgbClr>
                  </a:outerShdw>
                </a:effectLst>
              </a:rPr>
              <a:t>Round 1: Strengths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4636"/>
          <a:stretch/>
        </p:blipFill>
        <p:spPr>
          <a:xfrm>
            <a:off x="2895600" y="4572000"/>
            <a:ext cx="2905582" cy="1732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21165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p:txBody>
          <a:bodyPr wrap="square" numCol="1" anchorCtr="0" compatLnSpc="1">
            <a:prstTxWarp prst="textNoShape">
              <a:avLst/>
            </a:prstTxWarp>
            <a:normAutofit/>
          </a:bodyPr>
          <a:lstStyle/>
          <a:p>
            <a:r>
              <a:rPr lang="en-US" altLang="en-US" dirty="0" smtClean="0">
                <a:ln>
                  <a:noFill/>
                </a:ln>
                <a:effectLst>
                  <a:outerShdw blurRad="38100" dist="38100" dir="2700000" algn="tl">
                    <a:srgbClr val="000000">
                      <a:alpha val="43137"/>
                    </a:srgbClr>
                  </a:outerShdw>
                </a:effectLst>
              </a:rPr>
              <a:t>Round </a:t>
            </a:r>
            <a:r>
              <a:rPr lang="en-US" altLang="en-US" dirty="0" smtClean="0">
                <a:effectLst>
                  <a:outerShdw blurRad="38100" dist="38100" dir="2700000" algn="tl">
                    <a:srgbClr val="000000">
                      <a:alpha val="43137"/>
                    </a:srgbClr>
                  </a:outerShdw>
                </a:effectLst>
              </a:rPr>
              <a:t>2: Challenges</a:t>
            </a:r>
            <a:r>
              <a:rPr lang="en-US" altLang="en-US" dirty="0" smtClean="0">
                <a:ln>
                  <a:noFill/>
                </a:ln>
                <a:effectLst>
                  <a:outerShdw blurRad="38100" dist="38100" dir="2700000" algn="tl">
                    <a:srgbClr val="000000">
                      <a:alpha val="43137"/>
                    </a:srgbClr>
                  </a:outerShdw>
                </a:effectLst>
              </a:rPr>
              <a:t> </a:t>
            </a:r>
          </a:p>
        </p:txBody>
      </p:sp>
      <p:sp>
        <p:nvSpPr>
          <p:cNvPr id="2" name="Content Placeholder 1"/>
          <p:cNvSpPr>
            <a:spLocks noGrp="1"/>
          </p:cNvSpPr>
          <p:nvPr>
            <p:ph idx="1"/>
          </p:nvPr>
        </p:nvSpPr>
        <p:spPr>
          <a:xfrm>
            <a:off x="457200" y="1600206"/>
            <a:ext cx="5105400" cy="4525963"/>
          </a:xfrm>
        </p:spPr>
        <p:txBody>
          <a:bodyPr>
            <a:normAutofit/>
          </a:bodyPr>
          <a:lstStyle/>
          <a:p>
            <a:pPr>
              <a:lnSpc>
                <a:spcPct val="100000"/>
              </a:lnSpc>
            </a:pPr>
            <a:r>
              <a:rPr lang="en-US" dirty="0" smtClean="0"/>
              <a:t>What do you think are your community’s greatest challenges?</a:t>
            </a:r>
          </a:p>
          <a:p>
            <a:pPr>
              <a:lnSpc>
                <a:spcPct val="100000"/>
              </a:lnSpc>
            </a:pPr>
            <a:endParaRPr lang="en-US" dirty="0" smtClean="0"/>
          </a:p>
          <a:p>
            <a:pPr>
              <a:lnSpc>
                <a:spcPct val="100000"/>
              </a:lnSpc>
            </a:pPr>
            <a:r>
              <a:rPr lang="en-US" dirty="0" smtClean="0"/>
              <a:t>Put a         by the </a:t>
            </a:r>
            <a:r>
              <a:rPr lang="en-US" b="1" dirty="0" smtClean="0">
                <a:solidFill>
                  <a:schemeClr val="accent1"/>
                </a:solidFill>
              </a:rPr>
              <a:t>THREE</a:t>
            </a:r>
            <a:r>
              <a:rPr lang="en-US" dirty="0" smtClean="0">
                <a:solidFill>
                  <a:schemeClr val="accent1"/>
                </a:solidFill>
              </a:rPr>
              <a:t> </a:t>
            </a:r>
            <a:r>
              <a:rPr lang="en-US" dirty="0"/>
              <a:t>things that your group sees as the </a:t>
            </a:r>
            <a:r>
              <a:rPr lang="en-US" dirty="0" smtClean="0"/>
              <a:t>biggest challenges.  </a:t>
            </a:r>
            <a:endParaRPr lang="en-US" dirty="0"/>
          </a:p>
        </p:txBody>
      </p:sp>
      <p:pic>
        <p:nvPicPr>
          <p:cNvPr id="5" name="Picture 4"/>
          <p:cNvPicPr>
            <a:picLocks noChangeAspect="1"/>
          </p:cNvPicPr>
          <p:nvPr/>
        </p:nvPicPr>
        <p:blipFill>
          <a:blip r:embed="rId3"/>
          <a:stretch>
            <a:fillRect/>
          </a:stretch>
        </p:blipFill>
        <p:spPr>
          <a:xfrm>
            <a:off x="5943600" y="1843221"/>
            <a:ext cx="2913888" cy="2782632"/>
          </a:xfrm>
          <a:prstGeom prst="rect">
            <a:avLst/>
          </a:prstGeom>
        </p:spPr>
      </p:pic>
      <p:sp>
        <p:nvSpPr>
          <p:cNvPr id="6" name="5-Point Star 5"/>
          <p:cNvSpPr/>
          <p:nvPr/>
        </p:nvSpPr>
        <p:spPr>
          <a:xfrm>
            <a:off x="1828800" y="3733800"/>
            <a:ext cx="838200" cy="609600"/>
          </a:xfrm>
          <a:prstGeom prst="star5">
            <a:avLst/>
          </a:prstGeom>
          <a:solidFill>
            <a:srgbClr val="FFF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179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Report Out</a:t>
            </a:r>
            <a:endParaRPr lang="en-US" dirty="0"/>
          </a:p>
        </p:txBody>
      </p:sp>
      <p:sp>
        <p:nvSpPr>
          <p:cNvPr id="3" name="Content Placeholder 2"/>
          <p:cNvSpPr>
            <a:spLocks noGrp="1"/>
          </p:cNvSpPr>
          <p:nvPr>
            <p:ph idx="1"/>
          </p:nvPr>
        </p:nvSpPr>
        <p:spPr/>
        <p:txBody>
          <a:bodyPr/>
          <a:lstStyle/>
          <a:p>
            <a:pPr marL="82296" indent="0">
              <a:lnSpc>
                <a:spcPct val="100000"/>
              </a:lnSpc>
              <a:buNone/>
            </a:pPr>
            <a:r>
              <a:rPr lang="en-US" dirty="0" smtClean="0"/>
              <a:t>Table facilitator: please share one challenge per table being careful not to duplicate items.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895600"/>
            <a:ext cx="4495800" cy="3371850"/>
          </a:xfrm>
          <a:prstGeom prst="rect">
            <a:avLst/>
          </a:prstGeom>
          <a:ln>
            <a:noFill/>
          </a:ln>
          <a:effectLst>
            <a:softEdge rad="112500"/>
          </a:effectLst>
        </p:spPr>
      </p:pic>
    </p:spTree>
    <p:extLst>
      <p:ext uri="{BB962C8B-B14F-4D97-AF65-F5344CB8AC3E}">
        <p14:creationId xmlns:p14="http://schemas.microsoft.com/office/powerpoint/2010/main" val="2235573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Rotation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6319444"/>
              </p:ext>
            </p:extLst>
          </p:nvPr>
        </p:nvGraphicFramePr>
        <p:xfrm>
          <a:off x="914400" y="1676400"/>
          <a:ext cx="7772400" cy="4114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3983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LEAD">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D" id="{1F867526-9D13-41B1-99FD-1B9A7CA47C87}" vid="{54EF433D-F9FE-42CF-BCDE-746D8B4CE5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7C07D1E-A757-4FA5-A73C-0C1FF1AF03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LEAD</Template>
  <TotalTime>0</TotalTime>
  <Words>3597</Words>
  <Application>Microsoft Office PowerPoint</Application>
  <PresentationFormat>On-screen Show (4:3)</PresentationFormat>
  <Paragraphs>346</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Courier New</vt:lpstr>
      <vt:lpstr>Franklin Gothic Book</vt:lpstr>
      <vt:lpstr>Franklin Gothic Medium</vt:lpstr>
      <vt:lpstr>LEAD</vt:lpstr>
      <vt:lpstr>LEAD Civic Forum</vt:lpstr>
      <vt:lpstr>What is LEAD?</vt:lpstr>
      <vt:lpstr>Sample Agenda &amp; Lunch</vt:lpstr>
      <vt:lpstr>Sample Agenda, cont.</vt:lpstr>
      <vt:lpstr>Ingredients for a Successful Forum</vt:lpstr>
      <vt:lpstr>Round 1: Strengths </vt:lpstr>
      <vt:lpstr>Round 2: Challenges </vt:lpstr>
      <vt:lpstr>Groups Report Out</vt:lpstr>
      <vt:lpstr>Table Rotation</vt:lpstr>
      <vt:lpstr>Walking Break</vt:lpstr>
      <vt:lpstr>Round 3: Opportunities </vt:lpstr>
      <vt:lpstr>Round 3: Opportunities (cont.)</vt:lpstr>
      <vt:lpstr>Groups Report Out</vt:lpstr>
      <vt:lpstr>Prioritize Topics </vt:lpstr>
      <vt:lpstr>Overview of Resources</vt:lpstr>
      <vt:lpstr>Priority Discussions</vt:lpstr>
      <vt:lpstr>Picturing Success</vt:lpstr>
      <vt:lpstr>The Path to Success</vt:lpstr>
      <vt:lpstr>Resources</vt:lpstr>
      <vt:lpstr>Groups Report Out</vt:lpstr>
      <vt:lpstr>Next Steps &amp;  Concluding Remarks </vt:lpstr>
      <vt:lpstr>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2015-09-15T03:28:09Z</dcterms:created>
  <dcterms:modified xsi:type="dcterms:W3CDTF">2015-09-30T17:46:12Z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TC100822959990</vt:lpwstr>
  </property>
</Properties>
</file>