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1"/>
  </p:notesMasterIdLst>
  <p:sldIdLst>
    <p:sldId id="257" r:id="rId2"/>
    <p:sldId id="293" r:id="rId3"/>
    <p:sldId id="285" r:id="rId4"/>
    <p:sldId id="286" r:id="rId5"/>
    <p:sldId id="294" r:id="rId6"/>
    <p:sldId id="288" r:id="rId7"/>
    <p:sldId id="283" r:id="rId8"/>
    <p:sldId id="284" r:id="rId9"/>
    <p:sldId id="267" r:id="rId10"/>
    <p:sldId id="291" r:id="rId11"/>
    <p:sldId id="290" r:id="rId12"/>
    <p:sldId id="271" r:id="rId13"/>
    <p:sldId id="274" r:id="rId14"/>
    <p:sldId id="275" r:id="rId15"/>
    <p:sldId id="279" r:id="rId16"/>
    <p:sldId id="276" r:id="rId17"/>
    <p:sldId id="281" r:id="rId18"/>
    <p:sldId id="295"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60503" autoAdjust="0"/>
  </p:normalViewPr>
  <p:slideViewPr>
    <p:cSldViewPr snapToGrid="0">
      <p:cViewPr varScale="1">
        <p:scale>
          <a:sx n="83" d="100"/>
          <a:sy n="83" d="100"/>
        </p:scale>
        <p:origin x="2370" y="90"/>
      </p:cViewPr>
      <p:guideLst/>
    </p:cSldViewPr>
  </p:slideViewPr>
  <p:outlineViewPr>
    <p:cViewPr>
      <p:scale>
        <a:sx n="33" d="100"/>
        <a:sy n="33" d="100"/>
      </p:scale>
      <p:origin x="0" y="-8898"/>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2092C-1725-404C-B44B-FC9A537346F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33605E0-430E-4A09-BE70-57D08192DE32}">
      <dgm:prSet phldrT="[Text]"/>
      <dgm:spPr/>
      <dgm:t>
        <a:bodyPr/>
        <a:lstStyle/>
        <a:p>
          <a:r>
            <a:rPr lang="en-US" dirty="0" smtClean="0"/>
            <a:t>WHAT</a:t>
          </a:r>
          <a:endParaRPr lang="en-US" dirty="0"/>
        </a:p>
      </dgm:t>
    </dgm:pt>
    <dgm:pt modelId="{BE389E81-531F-4FF1-9E7B-CD4292A2B583}" type="parTrans" cxnId="{B84A7554-F4B5-413C-BDF0-D685069B54F5}">
      <dgm:prSet/>
      <dgm:spPr/>
      <dgm:t>
        <a:bodyPr/>
        <a:lstStyle/>
        <a:p>
          <a:endParaRPr lang="en-US"/>
        </a:p>
      </dgm:t>
    </dgm:pt>
    <dgm:pt modelId="{2CCC5E26-F1A2-42E9-8AE9-07234F7237FE}" type="sibTrans" cxnId="{B84A7554-F4B5-413C-BDF0-D685069B54F5}">
      <dgm:prSet/>
      <dgm:spPr/>
      <dgm:t>
        <a:bodyPr/>
        <a:lstStyle/>
        <a:p>
          <a:endParaRPr lang="en-US"/>
        </a:p>
      </dgm:t>
    </dgm:pt>
    <dgm:pt modelId="{FD5EC47B-7D3D-4D1F-AD01-820459B868FD}">
      <dgm:prSet phldrT="[Text]"/>
      <dgm:spPr/>
      <dgm:t>
        <a:bodyPr/>
        <a:lstStyle/>
        <a:p>
          <a:r>
            <a:rPr lang="en-US" dirty="0" smtClean="0"/>
            <a:t>Needs to get done?</a:t>
          </a:r>
          <a:endParaRPr lang="en-US" dirty="0"/>
        </a:p>
      </dgm:t>
    </dgm:pt>
    <dgm:pt modelId="{019953FB-F645-45C9-B2F9-428CB3485381}" type="parTrans" cxnId="{88600547-05CE-4F7F-B8F5-92D0189E2542}">
      <dgm:prSet/>
      <dgm:spPr/>
      <dgm:t>
        <a:bodyPr/>
        <a:lstStyle/>
        <a:p>
          <a:endParaRPr lang="en-US"/>
        </a:p>
      </dgm:t>
    </dgm:pt>
    <dgm:pt modelId="{A4E75D1B-47F2-4151-8490-5612958314A0}" type="sibTrans" cxnId="{88600547-05CE-4F7F-B8F5-92D0189E2542}">
      <dgm:prSet/>
      <dgm:spPr/>
      <dgm:t>
        <a:bodyPr/>
        <a:lstStyle/>
        <a:p>
          <a:endParaRPr lang="en-US"/>
        </a:p>
      </dgm:t>
    </dgm:pt>
    <dgm:pt modelId="{9A80737A-006F-46E4-896E-B83CB1F36247}">
      <dgm:prSet phldrT="[Text]"/>
      <dgm:spPr/>
      <dgm:t>
        <a:bodyPr/>
        <a:lstStyle/>
        <a:p>
          <a:r>
            <a:rPr lang="en-US" dirty="0" smtClean="0"/>
            <a:t>Will take responsibility?</a:t>
          </a:r>
          <a:endParaRPr lang="en-US" dirty="0"/>
        </a:p>
      </dgm:t>
    </dgm:pt>
    <dgm:pt modelId="{FBEB9810-FC79-45F3-A1E9-CBF53C8E27C6}" type="parTrans" cxnId="{DD69DC1C-A914-4976-84A7-17D0E651FE15}">
      <dgm:prSet/>
      <dgm:spPr/>
      <dgm:t>
        <a:bodyPr/>
        <a:lstStyle/>
        <a:p>
          <a:endParaRPr lang="en-US"/>
        </a:p>
      </dgm:t>
    </dgm:pt>
    <dgm:pt modelId="{D1549D55-1019-4A22-8D88-E9EF75DE1C77}" type="sibTrans" cxnId="{DD69DC1C-A914-4976-84A7-17D0E651FE15}">
      <dgm:prSet/>
      <dgm:spPr/>
      <dgm:t>
        <a:bodyPr/>
        <a:lstStyle/>
        <a:p>
          <a:endParaRPr lang="en-US"/>
        </a:p>
      </dgm:t>
    </dgm:pt>
    <dgm:pt modelId="{52F80C02-6D0C-46A3-A169-DD66D75B9A27}">
      <dgm:prSet phldrT="[Text]"/>
      <dgm:spPr/>
      <dgm:t>
        <a:bodyPr/>
        <a:lstStyle/>
        <a:p>
          <a:r>
            <a:rPr lang="en-US" dirty="0" smtClean="0"/>
            <a:t>WHEN</a:t>
          </a:r>
          <a:endParaRPr lang="en-US" dirty="0"/>
        </a:p>
      </dgm:t>
    </dgm:pt>
    <dgm:pt modelId="{F67B83D6-408E-4396-B325-10C25A3858E2}" type="parTrans" cxnId="{C7C30E25-0014-4232-8313-F9A54CA8D534}">
      <dgm:prSet/>
      <dgm:spPr/>
      <dgm:t>
        <a:bodyPr/>
        <a:lstStyle/>
        <a:p>
          <a:endParaRPr lang="en-US"/>
        </a:p>
      </dgm:t>
    </dgm:pt>
    <dgm:pt modelId="{BA022FEC-8E0D-4B2A-9E5B-182C025589FD}" type="sibTrans" cxnId="{C7C30E25-0014-4232-8313-F9A54CA8D534}">
      <dgm:prSet/>
      <dgm:spPr/>
      <dgm:t>
        <a:bodyPr/>
        <a:lstStyle/>
        <a:p>
          <a:endParaRPr lang="en-US"/>
        </a:p>
      </dgm:t>
    </dgm:pt>
    <dgm:pt modelId="{55322863-645B-4B61-A63A-84C3A3E53210}">
      <dgm:prSet phldrT="[Text]"/>
      <dgm:spPr/>
      <dgm:t>
        <a:bodyPr/>
        <a:lstStyle/>
        <a:p>
          <a:r>
            <a:rPr lang="en-US" dirty="0" smtClean="0"/>
            <a:t>Will the task be finished</a:t>
          </a:r>
          <a:endParaRPr lang="en-US" dirty="0"/>
        </a:p>
      </dgm:t>
    </dgm:pt>
    <dgm:pt modelId="{7DC4FF84-6940-485C-AB49-433FCFA5DE70}" type="parTrans" cxnId="{5D9EB02C-3289-460F-9225-55B368513264}">
      <dgm:prSet/>
      <dgm:spPr/>
      <dgm:t>
        <a:bodyPr/>
        <a:lstStyle/>
        <a:p>
          <a:endParaRPr lang="en-US"/>
        </a:p>
      </dgm:t>
    </dgm:pt>
    <dgm:pt modelId="{D480D0D8-0D90-410A-8D9C-1104A1B96877}" type="sibTrans" cxnId="{5D9EB02C-3289-460F-9225-55B368513264}">
      <dgm:prSet/>
      <dgm:spPr/>
      <dgm:t>
        <a:bodyPr/>
        <a:lstStyle/>
        <a:p>
          <a:endParaRPr lang="en-US"/>
        </a:p>
      </dgm:t>
    </dgm:pt>
    <dgm:pt modelId="{5F403156-7164-40C3-BC34-EB3F2382B55C}">
      <dgm:prSet phldrT="[Text]"/>
      <dgm:spPr/>
      <dgm:t>
        <a:bodyPr/>
        <a:lstStyle/>
        <a:p>
          <a:r>
            <a:rPr lang="en-US" dirty="0" smtClean="0"/>
            <a:t>WHO</a:t>
          </a:r>
          <a:endParaRPr lang="en-US" dirty="0"/>
        </a:p>
      </dgm:t>
    </dgm:pt>
    <dgm:pt modelId="{F99791F0-8E26-4665-8705-3E9D613D3F4B}" type="sibTrans" cxnId="{2ABDB170-48F6-4E60-BB6A-72F41C29183D}">
      <dgm:prSet/>
      <dgm:spPr/>
      <dgm:t>
        <a:bodyPr/>
        <a:lstStyle/>
        <a:p>
          <a:endParaRPr lang="en-US"/>
        </a:p>
      </dgm:t>
    </dgm:pt>
    <dgm:pt modelId="{C0788FE5-60A7-4034-BC57-A806A5E21AA5}" type="parTrans" cxnId="{2ABDB170-48F6-4E60-BB6A-72F41C29183D}">
      <dgm:prSet/>
      <dgm:spPr/>
      <dgm:t>
        <a:bodyPr/>
        <a:lstStyle/>
        <a:p>
          <a:endParaRPr lang="en-US"/>
        </a:p>
      </dgm:t>
    </dgm:pt>
    <dgm:pt modelId="{1BE681B0-5C51-4EDF-A16A-46FDAC5C1937}" type="pres">
      <dgm:prSet presAssocID="{0112092C-1725-404C-B44B-FC9A537346F0}" presName="linearFlow" presStyleCnt="0">
        <dgm:presLayoutVars>
          <dgm:dir/>
          <dgm:animLvl val="lvl"/>
          <dgm:resizeHandles val="exact"/>
        </dgm:presLayoutVars>
      </dgm:prSet>
      <dgm:spPr/>
      <dgm:t>
        <a:bodyPr/>
        <a:lstStyle/>
        <a:p>
          <a:endParaRPr lang="en-US"/>
        </a:p>
      </dgm:t>
    </dgm:pt>
    <dgm:pt modelId="{0943FFC3-04CC-42D6-BE6A-BFE65D0EE9EB}" type="pres">
      <dgm:prSet presAssocID="{F33605E0-430E-4A09-BE70-57D08192DE32}" presName="composite" presStyleCnt="0"/>
      <dgm:spPr/>
    </dgm:pt>
    <dgm:pt modelId="{AEF6D31F-45A9-4E60-A450-0B02A3BC6EC1}" type="pres">
      <dgm:prSet presAssocID="{F33605E0-430E-4A09-BE70-57D08192DE32}" presName="parentText" presStyleLbl="alignNode1" presStyleIdx="0" presStyleCnt="3">
        <dgm:presLayoutVars>
          <dgm:chMax val="1"/>
          <dgm:bulletEnabled val="1"/>
        </dgm:presLayoutVars>
      </dgm:prSet>
      <dgm:spPr/>
      <dgm:t>
        <a:bodyPr/>
        <a:lstStyle/>
        <a:p>
          <a:endParaRPr lang="en-US"/>
        </a:p>
      </dgm:t>
    </dgm:pt>
    <dgm:pt modelId="{FB2BC133-BB01-4482-9F94-F3AE2C4F9959}" type="pres">
      <dgm:prSet presAssocID="{F33605E0-430E-4A09-BE70-57D08192DE32}" presName="descendantText" presStyleLbl="alignAcc1" presStyleIdx="0" presStyleCnt="3">
        <dgm:presLayoutVars>
          <dgm:bulletEnabled val="1"/>
        </dgm:presLayoutVars>
      </dgm:prSet>
      <dgm:spPr/>
      <dgm:t>
        <a:bodyPr/>
        <a:lstStyle/>
        <a:p>
          <a:endParaRPr lang="en-US"/>
        </a:p>
      </dgm:t>
    </dgm:pt>
    <dgm:pt modelId="{18B55057-4BA2-4863-97DB-BC2A317FE1AF}" type="pres">
      <dgm:prSet presAssocID="{2CCC5E26-F1A2-42E9-8AE9-07234F7237FE}" presName="sp" presStyleCnt="0"/>
      <dgm:spPr/>
    </dgm:pt>
    <dgm:pt modelId="{899BC5EA-BE89-4936-BF3F-509E9E5B2A59}" type="pres">
      <dgm:prSet presAssocID="{5F403156-7164-40C3-BC34-EB3F2382B55C}" presName="composite" presStyleCnt="0"/>
      <dgm:spPr/>
    </dgm:pt>
    <dgm:pt modelId="{362E1455-F10F-4D3F-8FEF-2BA7AF39A7AC}" type="pres">
      <dgm:prSet presAssocID="{5F403156-7164-40C3-BC34-EB3F2382B55C}" presName="parentText" presStyleLbl="alignNode1" presStyleIdx="1" presStyleCnt="3">
        <dgm:presLayoutVars>
          <dgm:chMax val="1"/>
          <dgm:bulletEnabled val="1"/>
        </dgm:presLayoutVars>
      </dgm:prSet>
      <dgm:spPr/>
      <dgm:t>
        <a:bodyPr/>
        <a:lstStyle/>
        <a:p>
          <a:endParaRPr lang="en-US"/>
        </a:p>
      </dgm:t>
    </dgm:pt>
    <dgm:pt modelId="{EE833354-A359-4B71-A6DB-E767101B8D8A}" type="pres">
      <dgm:prSet presAssocID="{5F403156-7164-40C3-BC34-EB3F2382B55C}" presName="descendantText" presStyleLbl="alignAcc1" presStyleIdx="1" presStyleCnt="3">
        <dgm:presLayoutVars>
          <dgm:bulletEnabled val="1"/>
        </dgm:presLayoutVars>
      </dgm:prSet>
      <dgm:spPr/>
      <dgm:t>
        <a:bodyPr/>
        <a:lstStyle/>
        <a:p>
          <a:endParaRPr lang="en-US"/>
        </a:p>
      </dgm:t>
    </dgm:pt>
    <dgm:pt modelId="{13F64F76-28A4-4C42-9452-A86550022CF6}" type="pres">
      <dgm:prSet presAssocID="{F99791F0-8E26-4665-8705-3E9D613D3F4B}" presName="sp" presStyleCnt="0"/>
      <dgm:spPr/>
    </dgm:pt>
    <dgm:pt modelId="{7C24D382-CC89-4627-9FD5-6A0957B14CF5}" type="pres">
      <dgm:prSet presAssocID="{52F80C02-6D0C-46A3-A169-DD66D75B9A27}" presName="composite" presStyleCnt="0"/>
      <dgm:spPr/>
    </dgm:pt>
    <dgm:pt modelId="{F3252F45-3B65-4F46-AB27-4F206EBB1E80}" type="pres">
      <dgm:prSet presAssocID="{52F80C02-6D0C-46A3-A169-DD66D75B9A27}" presName="parentText" presStyleLbl="alignNode1" presStyleIdx="2" presStyleCnt="3">
        <dgm:presLayoutVars>
          <dgm:chMax val="1"/>
          <dgm:bulletEnabled val="1"/>
        </dgm:presLayoutVars>
      </dgm:prSet>
      <dgm:spPr/>
      <dgm:t>
        <a:bodyPr/>
        <a:lstStyle/>
        <a:p>
          <a:endParaRPr lang="en-US"/>
        </a:p>
      </dgm:t>
    </dgm:pt>
    <dgm:pt modelId="{A5134463-93C5-467C-B0D4-EA071BE30839}" type="pres">
      <dgm:prSet presAssocID="{52F80C02-6D0C-46A3-A169-DD66D75B9A27}" presName="descendantText" presStyleLbl="alignAcc1" presStyleIdx="2" presStyleCnt="3">
        <dgm:presLayoutVars>
          <dgm:bulletEnabled val="1"/>
        </dgm:presLayoutVars>
      </dgm:prSet>
      <dgm:spPr/>
      <dgm:t>
        <a:bodyPr/>
        <a:lstStyle/>
        <a:p>
          <a:endParaRPr lang="en-US"/>
        </a:p>
      </dgm:t>
    </dgm:pt>
  </dgm:ptLst>
  <dgm:cxnLst>
    <dgm:cxn modelId="{88600547-05CE-4F7F-B8F5-92D0189E2542}" srcId="{F33605E0-430E-4A09-BE70-57D08192DE32}" destId="{FD5EC47B-7D3D-4D1F-AD01-820459B868FD}" srcOrd="0" destOrd="0" parTransId="{019953FB-F645-45C9-B2F9-428CB3485381}" sibTransId="{A4E75D1B-47F2-4151-8490-5612958314A0}"/>
    <dgm:cxn modelId="{DD69DC1C-A914-4976-84A7-17D0E651FE15}" srcId="{5F403156-7164-40C3-BC34-EB3F2382B55C}" destId="{9A80737A-006F-46E4-896E-B83CB1F36247}" srcOrd="0" destOrd="0" parTransId="{FBEB9810-FC79-45F3-A1E9-CBF53C8E27C6}" sibTransId="{D1549D55-1019-4A22-8D88-E9EF75DE1C77}"/>
    <dgm:cxn modelId="{2ABDB170-48F6-4E60-BB6A-72F41C29183D}" srcId="{0112092C-1725-404C-B44B-FC9A537346F0}" destId="{5F403156-7164-40C3-BC34-EB3F2382B55C}" srcOrd="1" destOrd="0" parTransId="{C0788FE5-60A7-4034-BC57-A806A5E21AA5}" sibTransId="{F99791F0-8E26-4665-8705-3E9D613D3F4B}"/>
    <dgm:cxn modelId="{B84A7554-F4B5-413C-BDF0-D685069B54F5}" srcId="{0112092C-1725-404C-B44B-FC9A537346F0}" destId="{F33605E0-430E-4A09-BE70-57D08192DE32}" srcOrd="0" destOrd="0" parTransId="{BE389E81-531F-4FF1-9E7B-CD4292A2B583}" sibTransId="{2CCC5E26-F1A2-42E9-8AE9-07234F7237FE}"/>
    <dgm:cxn modelId="{5D9EB02C-3289-460F-9225-55B368513264}" srcId="{52F80C02-6D0C-46A3-A169-DD66D75B9A27}" destId="{55322863-645B-4B61-A63A-84C3A3E53210}" srcOrd="0" destOrd="0" parTransId="{7DC4FF84-6940-485C-AB49-433FCFA5DE70}" sibTransId="{D480D0D8-0D90-410A-8D9C-1104A1B96877}"/>
    <dgm:cxn modelId="{5CCCA90A-795C-4B28-B610-4A8F9B10818E}" type="presOf" srcId="{9A80737A-006F-46E4-896E-B83CB1F36247}" destId="{EE833354-A359-4B71-A6DB-E767101B8D8A}" srcOrd="0" destOrd="0" presId="urn:microsoft.com/office/officeart/2005/8/layout/chevron2"/>
    <dgm:cxn modelId="{C7C30E25-0014-4232-8313-F9A54CA8D534}" srcId="{0112092C-1725-404C-B44B-FC9A537346F0}" destId="{52F80C02-6D0C-46A3-A169-DD66D75B9A27}" srcOrd="2" destOrd="0" parTransId="{F67B83D6-408E-4396-B325-10C25A3858E2}" sibTransId="{BA022FEC-8E0D-4B2A-9E5B-182C025589FD}"/>
    <dgm:cxn modelId="{566480AB-61E3-462C-A026-F6C77BA9532B}" type="presOf" srcId="{F33605E0-430E-4A09-BE70-57D08192DE32}" destId="{AEF6D31F-45A9-4E60-A450-0B02A3BC6EC1}" srcOrd="0" destOrd="0" presId="urn:microsoft.com/office/officeart/2005/8/layout/chevron2"/>
    <dgm:cxn modelId="{1064EEDC-F5EC-4114-9011-9228D38A98C2}" type="presOf" srcId="{55322863-645B-4B61-A63A-84C3A3E53210}" destId="{A5134463-93C5-467C-B0D4-EA071BE30839}" srcOrd="0" destOrd="0" presId="urn:microsoft.com/office/officeart/2005/8/layout/chevron2"/>
    <dgm:cxn modelId="{9C5BFC1D-F5E2-42DA-AB6B-5D5C9D0F26C9}" type="presOf" srcId="{52F80C02-6D0C-46A3-A169-DD66D75B9A27}" destId="{F3252F45-3B65-4F46-AB27-4F206EBB1E80}" srcOrd="0" destOrd="0" presId="urn:microsoft.com/office/officeart/2005/8/layout/chevron2"/>
    <dgm:cxn modelId="{DC9231E3-5818-4F40-9D7D-04D45CABE70F}" type="presOf" srcId="{0112092C-1725-404C-B44B-FC9A537346F0}" destId="{1BE681B0-5C51-4EDF-A16A-46FDAC5C1937}" srcOrd="0" destOrd="0" presId="urn:microsoft.com/office/officeart/2005/8/layout/chevron2"/>
    <dgm:cxn modelId="{EA6574E0-D49A-479F-A29E-43FAEC031982}" type="presOf" srcId="{5F403156-7164-40C3-BC34-EB3F2382B55C}" destId="{362E1455-F10F-4D3F-8FEF-2BA7AF39A7AC}" srcOrd="0" destOrd="0" presId="urn:microsoft.com/office/officeart/2005/8/layout/chevron2"/>
    <dgm:cxn modelId="{C5D94DA6-2E38-4B34-875E-07AC268C7B96}" type="presOf" srcId="{FD5EC47B-7D3D-4D1F-AD01-820459B868FD}" destId="{FB2BC133-BB01-4482-9F94-F3AE2C4F9959}" srcOrd="0" destOrd="0" presId="urn:microsoft.com/office/officeart/2005/8/layout/chevron2"/>
    <dgm:cxn modelId="{C5BDC834-D6AD-4764-BDAD-246505D00502}" type="presParOf" srcId="{1BE681B0-5C51-4EDF-A16A-46FDAC5C1937}" destId="{0943FFC3-04CC-42D6-BE6A-BFE65D0EE9EB}" srcOrd="0" destOrd="0" presId="urn:microsoft.com/office/officeart/2005/8/layout/chevron2"/>
    <dgm:cxn modelId="{2E00BFDC-F7A1-4926-B2CC-F0C4187EF15E}" type="presParOf" srcId="{0943FFC3-04CC-42D6-BE6A-BFE65D0EE9EB}" destId="{AEF6D31F-45A9-4E60-A450-0B02A3BC6EC1}" srcOrd="0" destOrd="0" presId="urn:microsoft.com/office/officeart/2005/8/layout/chevron2"/>
    <dgm:cxn modelId="{6838D448-3812-42AB-B69B-54C27ECA4B2C}" type="presParOf" srcId="{0943FFC3-04CC-42D6-BE6A-BFE65D0EE9EB}" destId="{FB2BC133-BB01-4482-9F94-F3AE2C4F9959}" srcOrd="1" destOrd="0" presId="urn:microsoft.com/office/officeart/2005/8/layout/chevron2"/>
    <dgm:cxn modelId="{973B61DE-6B09-4303-97BF-ACC513565758}" type="presParOf" srcId="{1BE681B0-5C51-4EDF-A16A-46FDAC5C1937}" destId="{18B55057-4BA2-4863-97DB-BC2A317FE1AF}" srcOrd="1" destOrd="0" presId="urn:microsoft.com/office/officeart/2005/8/layout/chevron2"/>
    <dgm:cxn modelId="{833B846B-1873-4857-9F2F-6F6CA4C48B6D}" type="presParOf" srcId="{1BE681B0-5C51-4EDF-A16A-46FDAC5C1937}" destId="{899BC5EA-BE89-4936-BF3F-509E9E5B2A59}" srcOrd="2" destOrd="0" presId="urn:microsoft.com/office/officeart/2005/8/layout/chevron2"/>
    <dgm:cxn modelId="{D2C9C154-C011-46D3-AB02-22CFBA2530D0}" type="presParOf" srcId="{899BC5EA-BE89-4936-BF3F-509E9E5B2A59}" destId="{362E1455-F10F-4D3F-8FEF-2BA7AF39A7AC}" srcOrd="0" destOrd="0" presId="urn:microsoft.com/office/officeart/2005/8/layout/chevron2"/>
    <dgm:cxn modelId="{6F4048EE-79E6-459B-9CB1-0D3B764BDE6D}" type="presParOf" srcId="{899BC5EA-BE89-4936-BF3F-509E9E5B2A59}" destId="{EE833354-A359-4B71-A6DB-E767101B8D8A}" srcOrd="1" destOrd="0" presId="urn:microsoft.com/office/officeart/2005/8/layout/chevron2"/>
    <dgm:cxn modelId="{537B8D20-41B0-4E7F-872D-36078F6EA9B6}" type="presParOf" srcId="{1BE681B0-5C51-4EDF-A16A-46FDAC5C1937}" destId="{13F64F76-28A4-4C42-9452-A86550022CF6}" srcOrd="3" destOrd="0" presId="urn:microsoft.com/office/officeart/2005/8/layout/chevron2"/>
    <dgm:cxn modelId="{10C5E8DF-8D9E-4E1B-B054-61620F879306}" type="presParOf" srcId="{1BE681B0-5C51-4EDF-A16A-46FDAC5C1937}" destId="{7C24D382-CC89-4627-9FD5-6A0957B14CF5}" srcOrd="4" destOrd="0" presId="urn:microsoft.com/office/officeart/2005/8/layout/chevron2"/>
    <dgm:cxn modelId="{3F109ED2-C220-4CA6-B694-8EEE245BF724}" type="presParOf" srcId="{7C24D382-CC89-4627-9FD5-6A0957B14CF5}" destId="{F3252F45-3B65-4F46-AB27-4F206EBB1E80}" srcOrd="0" destOrd="0" presId="urn:microsoft.com/office/officeart/2005/8/layout/chevron2"/>
    <dgm:cxn modelId="{DBFC0551-DD9F-421D-80CE-CAB24535EC10}" type="presParOf" srcId="{7C24D382-CC89-4627-9FD5-6A0957B14CF5}" destId="{A5134463-93C5-467C-B0D4-EA071BE308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38181-968A-43B6-AE74-8623282592DE}" type="doc">
      <dgm:prSet loTypeId="urn:microsoft.com/office/officeart/2005/8/layout/hProcess9" loCatId="process" qsTypeId="urn:microsoft.com/office/officeart/2005/8/quickstyle/simple1" qsCatId="simple" csTypeId="urn:microsoft.com/office/officeart/2005/8/colors/accent1_2" csCatId="accent1" phldr="1"/>
      <dgm:spPr/>
    </dgm:pt>
    <dgm:pt modelId="{2260CCCD-2213-441E-9166-0A89C93F17D7}">
      <dgm:prSet phldrT="[Text]"/>
      <dgm:spPr/>
      <dgm:t>
        <a:bodyPr/>
        <a:lstStyle/>
        <a:p>
          <a:r>
            <a:rPr lang="en-US" dirty="0" smtClean="0"/>
            <a:t>Exploring</a:t>
          </a:r>
          <a:endParaRPr lang="en-US" dirty="0"/>
        </a:p>
      </dgm:t>
    </dgm:pt>
    <dgm:pt modelId="{EC305425-045B-4AC9-AFF6-AA60EEFFD2C4}" type="parTrans" cxnId="{760F0913-5298-4F80-92C5-C6CFEA560C0E}">
      <dgm:prSet/>
      <dgm:spPr/>
      <dgm:t>
        <a:bodyPr/>
        <a:lstStyle/>
        <a:p>
          <a:endParaRPr lang="en-US"/>
        </a:p>
      </dgm:t>
    </dgm:pt>
    <dgm:pt modelId="{CA2BDFF3-87E2-4E82-BF56-3B5EDCBBD0EF}" type="sibTrans" cxnId="{760F0913-5298-4F80-92C5-C6CFEA560C0E}">
      <dgm:prSet/>
      <dgm:spPr/>
      <dgm:t>
        <a:bodyPr/>
        <a:lstStyle/>
        <a:p>
          <a:endParaRPr lang="en-US"/>
        </a:p>
      </dgm:t>
    </dgm:pt>
    <dgm:pt modelId="{D4884766-DACB-4D10-9BFD-44C03F399BD9}">
      <dgm:prSet phldrT="[Text]"/>
      <dgm:spPr/>
      <dgm:t>
        <a:bodyPr/>
        <a:lstStyle/>
        <a:p>
          <a:r>
            <a:rPr lang="en-US" dirty="0" smtClean="0"/>
            <a:t>Direction setting</a:t>
          </a:r>
          <a:endParaRPr lang="en-US" dirty="0"/>
        </a:p>
      </dgm:t>
    </dgm:pt>
    <dgm:pt modelId="{47FA1A6A-4F57-4881-BC69-158E7B82B21F}" type="parTrans" cxnId="{7047F76F-39FB-483A-BF51-AFEED6A5B703}">
      <dgm:prSet/>
      <dgm:spPr/>
      <dgm:t>
        <a:bodyPr/>
        <a:lstStyle/>
        <a:p>
          <a:endParaRPr lang="en-US"/>
        </a:p>
      </dgm:t>
    </dgm:pt>
    <dgm:pt modelId="{8ECFE916-15C7-477E-AE3E-1FE4F5A77251}" type="sibTrans" cxnId="{7047F76F-39FB-483A-BF51-AFEED6A5B703}">
      <dgm:prSet/>
      <dgm:spPr/>
      <dgm:t>
        <a:bodyPr/>
        <a:lstStyle/>
        <a:p>
          <a:endParaRPr lang="en-US"/>
        </a:p>
      </dgm:t>
    </dgm:pt>
    <dgm:pt modelId="{DBEB59F7-309B-480A-804F-00D99BA19D80}">
      <dgm:prSet phldrT="[Text]"/>
      <dgm:spPr/>
      <dgm:t>
        <a:bodyPr/>
        <a:lstStyle/>
        <a:p>
          <a:r>
            <a:rPr lang="en-US" dirty="0" smtClean="0"/>
            <a:t>Implementation</a:t>
          </a:r>
          <a:endParaRPr lang="en-US" dirty="0"/>
        </a:p>
      </dgm:t>
    </dgm:pt>
    <dgm:pt modelId="{6F0D106F-84A3-454B-A697-459770D4719D}" type="parTrans" cxnId="{64EA6C02-27AA-4CCA-BEE7-EEC3C2EC74A3}">
      <dgm:prSet/>
      <dgm:spPr/>
      <dgm:t>
        <a:bodyPr/>
        <a:lstStyle/>
        <a:p>
          <a:endParaRPr lang="en-US"/>
        </a:p>
      </dgm:t>
    </dgm:pt>
    <dgm:pt modelId="{82B98315-013C-4AD2-8E29-C7882236E5A4}" type="sibTrans" cxnId="{64EA6C02-27AA-4CCA-BEE7-EEC3C2EC74A3}">
      <dgm:prSet/>
      <dgm:spPr/>
      <dgm:t>
        <a:bodyPr/>
        <a:lstStyle/>
        <a:p>
          <a:endParaRPr lang="en-US"/>
        </a:p>
      </dgm:t>
    </dgm:pt>
    <dgm:pt modelId="{E3A3D335-2A53-434C-815A-EBC8BAA10475}" type="pres">
      <dgm:prSet presAssocID="{40238181-968A-43B6-AE74-8623282592DE}" presName="CompostProcess" presStyleCnt="0">
        <dgm:presLayoutVars>
          <dgm:dir/>
          <dgm:resizeHandles val="exact"/>
        </dgm:presLayoutVars>
      </dgm:prSet>
      <dgm:spPr/>
    </dgm:pt>
    <dgm:pt modelId="{B6316988-8BD3-460F-A493-33AE6385D937}" type="pres">
      <dgm:prSet presAssocID="{40238181-968A-43B6-AE74-8623282592DE}" presName="arrow" presStyleLbl="bgShp" presStyleIdx="0" presStyleCnt="1"/>
      <dgm:spPr/>
    </dgm:pt>
    <dgm:pt modelId="{8E2C0102-C08E-461B-BB73-5252766C158A}" type="pres">
      <dgm:prSet presAssocID="{40238181-968A-43B6-AE74-8623282592DE}" presName="linearProcess" presStyleCnt="0"/>
      <dgm:spPr/>
    </dgm:pt>
    <dgm:pt modelId="{B5A96D6F-B4A4-4986-83CA-05420673DB42}" type="pres">
      <dgm:prSet presAssocID="{2260CCCD-2213-441E-9166-0A89C93F17D7}" presName="textNode" presStyleLbl="node1" presStyleIdx="0" presStyleCnt="3">
        <dgm:presLayoutVars>
          <dgm:bulletEnabled val="1"/>
        </dgm:presLayoutVars>
      </dgm:prSet>
      <dgm:spPr/>
      <dgm:t>
        <a:bodyPr/>
        <a:lstStyle/>
        <a:p>
          <a:endParaRPr lang="en-US"/>
        </a:p>
      </dgm:t>
    </dgm:pt>
    <dgm:pt modelId="{9E644AF4-C172-4163-9819-F8AEEBC1360F}" type="pres">
      <dgm:prSet presAssocID="{CA2BDFF3-87E2-4E82-BF56-3B5EDCBBD0EF}" presName="sibTrans" presStyleCnt="0"/>
      <dgm:spPr/>
    </dgm:pt>
    <dgm:pt modelId="{E3103C7C-F295-4557-BC4C-CB3B47E3F3B9}" type="pres">
      <dgm:prSet presAssocID="{D4884766-DACB-4D10-9BFD-44C03F399BD9}" presName="textNode" presStyleLbl="node1" presStyleIdx="1" presStyleCnt="3">
        <dgm:presLayoutVars>
          <dgm:bulletEnabled val="1"/>
        </dgm:presLayoutVars>
      </dgm:prSet>
      <dgm:spPr/>
      <dgm:t>
        <a:bodyPr/>
        <a:lstStyle/>
        <a:p>
          <a:endParaRPr lang="en-US"/>
        </a:p>
      </dgm:t>
    </dgm:pt>
    <dgm:pt modelId="{879190B7-A71F-48A8-9C50-B9660C856228}" type="pres">
      <dgm:prSet presAssocID="{8ECFE916-15C7-477E-AE3E-1FE4F5A77251}" presName="sibTrans" presStyleCnt="0"/>
      <dgm:spPr/>
    </dgm:pt>
    <dgm:pt modelId="{DA3092B5-00B9-41BC-9596-CD82BE916F7A}" type="pres">
      <dgm:prSet presAssocID="{DBEB59F7-309B-480A-804F-00D99BA19D80}" presName="textNode" presStyleLbl="node1" presStyleIdx="2" presStyleCnt="3">
        <dgm:presLayoutVars>
          <dgm:bulletEnabled val="1"/>
        </dgm:presLayoutVars>
      </dgm:prSet>
      <dgm:spPr/>
      <dgm:t>
        <a:bodyPr/>
        <a:lstStyle/>
        <a:p>
          <a:endParaRPr lang="en-US"/>
        </a:p>
      </dgm:t>
    </dgm:pt>
  </dgm:ptLst>
  <dgm:cxnLst>
    <dgm:cxn modelId="{64EA6C02-27AA-4CCA-BEE7-EEC3C2EC74A3}" srcId="{40238181-968A-43B6-AE74-8623282592DE}" destId="{DBEB59F7-309B-480A-804F-00D99BA19D80}" srcOrd="2" destOrd="0" parTransId="{6F0D106F-84A3-454B-A697-459770D4719D}" sibTransId="{82B98315-013C-4AD2-8E29-C7882236E5A4}"/>
    <dgm:cxn modelId="{1CF35D28-A8D8-4047-B3B7-E9DE04A5766D}" type="presOf" srcId="{D4884766-DACB-4D10-9BFD-44C03F399BD9}" destId="{E3103C7C-F295-4557-BC4C-CB3B47E3F3B9}" srcOrd="0" destOrd="0" presId="urn:microsoft.com/office/officeart/2005/8/layout/hProcess9"/>
    <dgm:cxn modelId="{760F0913-5298-4F80-92C5-C6CFEA560C0E}" srcId="{40238181-968A-43B6-AE74-8623282592DE}" destId="{2260CCCD-2213-441E-9166-0A89C93F17D7}" srcOrd="0" destOrd="0" parTransId="{EC305425-045B-4AC9-AFF6-AA60EEFFD2C4}" sibTransId="{CA2BDFF3-87E2-4E82-BF56-3B5EDCBBD0EF}"/>
    <dgm:cxn modelId="{20DC78F7-0177-43A2-877A-B0A367A0BACE}" type="presOf" srcId="{40238181-968A-43B6-AE74-8623282592DE}" destId="{E3A3D335-2A53-434C-815A-EBC8BAA10475}" srcOrd="0" destOrd="0" presId="urn:microsoft.com/office/officeart/2005/8/layout/hProcess9"/>
    <dgm:cxn modelId="{CB4EA723-081C-4B21-8F0D-4875618A046D}" type="presOf" srcId="{2260CCCD-2213-441E-9166-0A89C93F17D7}" destId="{B5A96D6F-B4A4-4986-83CA-05420673DB42}" srcOrd="0" destOrd="0" presId="urn:microsoft.com/office/officeart/2005/8/layout/hProcess9"/>
    <dgm:cxn modelId="{7047F76F-39FB-483A-BF51-AFEED6A5B703}" srcId="{40238181-968A-43B6-AE74-8623282592DE}" destId="{D4884766-DACB-4D10-9BFD-44C03F399BD9}" srcOrd="1" destOrd="0" parTransId="{47FA1A6A-4F57-4881-BC69-158E7B82B21F}" sibTransId="{8ECFE916-15C7-477E-AE3E-1FE4F5A77251}"/>
    <dgm:cxn modelId="{71355260-30EC-4A7E-B1CE-F172F38E3FD7}" type="presOf" srcId="{DBEB59F7-309B-480A-804F-00D99BA19D80}" destId="{DA3092B5-00B9-41BC-9596-CD82BE916F7A}" srcOrd="0" destOrd="0" presId="urn:microsoft.com/office/officeart/2005/8/layout/hProcess9"/>
    <dgm:cxn modelId="{F7DC0D67-0DC7-45E3-897C-64C964E14E99}" type="presParOf" srcId="{E3A3D335-2A53-434C-815A-EBC8BAA10475}" destId="{B6316988-8BD3-460F-A493-33AE6385D937}" srcOrd="0" destOrd="0" presId="urn:microsoft.com/office/officeart/2005/8/layout/hProcess9"/>
    <dgm:cxn modelId="{06CEC498-AB63-4B45-BC41-311961B37512}" type="presParOf" srcId="{E3A3D335-2A53-434C-815A-EBC8BAA10475}" destId="{8E2C0102-C08E-461B-BB73-5252766C158A}" srcOrd="1" destOrd="0" presId="urn:microsoft.com/office/officeart/2005/8/layout/hProcess9"/>
    <dgm:cxn modelId="{37E98A1F-E1CE-4289-9B72-AE9BD1AE2496}" type="presParOf" srcId="{8E2C0102-C08E-461B-BB73-5252766C158A}" destId="{B5A96D6F-B4A4-4986-83CA-05420673DB42}" srcOrd="0" destOrd="0" presId="urn:microsoft.com/office/officeart/2005/8/layout/hProcess9"/>
    <dgm:cxn modelId="{0D8085F4-65BC-4940-9E47-C0FC0A177847}" type="presParOf" srcId="{8E2C0102-C08E-461B-BB73-5252766C158A}" destId="{9E644AF4-C172-4163-9819-F8AEEBC1360F}" srcOrd="1" destOrd="0" presId="urn:microsoft.com/office/officeart/2005/8/layout/hProcess9"/>
    <dgm:cxn modelId="{9BE513AA-9FD6-4C55-9ECE-B771CD9074D2}" type="presParOf" srcId="{8E2C0102-C08E-461B-BB73-5252766C158A}" destId="{E3103C7C-F295-4557-BC4C-CB3B47E3F3B9}" srcOrd="2" destOrd="0" presId="urn:microsoft.com/office/officeart/2005/8/layout/hProcess9"/>
    <dgm:cxn modelId="{747540FF-29A7-4694-9748-35E6366B3FD7}" type="presParOf" srcId="{8E2C0102-C08E-461B-BB73-5252766C158A}" destId="{879190B7-A71F-48A8-9C50-B9660C856228}" srcOrd="3" destOrd="0" presId="urn:microsoft.com/office/officeart/2005/8/layout/hProcess9"/>
    <dgm:cxn modelId="{8B67EA6E-EB00-4920-8176-7DAAABB96FC4}" type="presParOf" srcId="{8E2C0102-C08E-461B-BB73-5252766C158A}" destId="{DA3092B5-00B9-41BC-9596-CD82BE916F7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1103E-058D-4B2C-B375-7463199EB4B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F09A0E7-0347-464B-80FF-33497A6CCD85}">
      <dgm:prSet phldrT="[Text]"/>
      <dgm:spPr/>
      <dgm:t>
        <a:bodyPr/>
        <a:lstStyle/>
        <a:p>
          <a:r>
            <a:rPr lang="en-US" dirty="0" smtClean="0"/>
            <a:t>How will we organize this work to ensure implementation?</a:t>
          </a:r>
          <a:endParaRPr lang="en-US" dirty="0"/>
        </a:p>
      </dgm:t>
    </dgm:pt>
    <dgm:pt modelId="{A9341AD6-8808-4341-AF32-CB478B7A02BA}" type="parTrans" cxnId="{2EB7D889-C366-495D-84BB-82B5012A7D2A}">
      <dgm:prSet/>
      <dgm:spPr/>
      <dgm:t>
        <a:bodyPr/>
        <a:lstStyle/>
        <a:p>
          <a:endParaRPr lang="en-US"/>
        </a:p>
      </dgm:t>
    </dgm:pt>
    <dgm:pt modelId="{9FADB82A-FC2E-4668-80EF-36A19FB0B8AF}" type="sibTrans" cxnId="{2EB7D889-C366-495D-84BB-82B5012A7D2A}">
      <dgm:prSet/>
      <dgm:spPr/>
      <dgm:t>
        <a:bodyPr/>
        <a:lstStyle/>
        <a:p>
          <a:endParaRPr lang="en-US"/>
        </a:p>
      </dgm:t>
    </dgm:pt>
    <dgm:pt modelId="{4D50DCB7-CAC3-4EC2-B41F-39A3C7B670F9}">
      <dgm:prSet phldrT="[Text]"/>
      <dgm:spPr/>
      <dgm:t>
        <a:bodyPr/>
        <a:lstStyle/>
        <a:p>
          <a:r>
            <a:rPr lang="en-US" dirty="0" smtClean="0"/>
            <a:t>How do we maintain communication within the group?  </a:t>
          </a:r>
          <a:endParaRPr lang="en-US" dirty="0"/>
        </a:p>
      </dgm:t>
    </dgm:pt>
    <dgm:pt modelId="{331E0F0A-63FB-4A37-AF69-35C72A35D348}" type="parTrans" cxnId="{743153FB-8C46-4861-AE72-88131FBCA06B}">
      <dgm:prSet/>
      <dgm:spPr/>
      <dgm:t>
        <a:bodyPr/>
        <a:lstStyle/>
        <a:p>
          <a:endParaRPr lang="en-US"/>
        </a:p>
      </dgm:t>
    </dgm:pt>
    <dgm:pt modelId="{16C10AB8-7C57-4AC7-A5BA-D08B2DE55989}" type="sibTrans" cxnId="{743153FB-8C46-4861-AE72-88131FBCA06B}">
      <dgm:prSet/>
      <dgm:spPr/>
      <dgm:t>
        <a:bodyPr/>
        <a:lstStyle/>
        <a:p>
          <a:endParaRPr lang="en-US"/>
        </a:p>
      </dgm:t>
    </dgm:pt>
    <dgm:pt modelId="{EA879E1D-1C69-4E78-BABB-6DD21B42B68D}">
      <dgm:prSet phldrT="[Text]"/>
      <dgm:spPr/>
      <dgm:t>
        <a:bodyPr/>
        <a:lstStyle/>
        <a:p>
          <a:r>
            <a:rPr lang="en-US" dirty="0" smtClean="0"/>
            <a:t>How Do We Handle Turnover of Team Members?</a:t>
          </a:r>
          <a:endParaRPr lang="en-US" dirty="0"/>
        </a:p>
      </dgm:t>
    </dgm:pt>
    <dgm:pt modelId="{E4164BCE-88D3-4B85-BCE0-B9B2ADAE6A9B}" type="parTrans" cxnId="{04A74D8D-7618-41CD-9211-03F2DD90B4AD}">
      <dgm:prSet/>
      <dgm:spPr/>
      <dgm:t>
        <a:bodyPr/>
        <a:lstStyle/>
        <a:p>
          <a:endParaRPr lang="en-US"/>
        </a:p>
      </dgm:t>
    </dgm:pt>
    <dgm:pt modelId="{88AF71EC-F35D-4474-B105-2408D8B54C28}" type="sibTrans" cxnId="{04A74D8D-7618-41CD-9211-03F2DD90B4AD}">
      <dgm:prSet/>
      <dgm:spPr/>
      <dgm:t>
        <a:bodyPr/>
        <a:lstStyle/>
        <a:p>
          <a:endParaRPr lang="en-US"/>
        </a:p>
      </dgm:t>
    </dgm:pt>
    <dgm:pt modelId="{486045F2-B0B4-4D48-8D3A-F43310C7E5B3}">
      <dgm:prSet phldrT="[Text]"/>
      <dgm:spPr/>
      <dgm:t>
        <a:bodyPr/>
        <a:lstStyle/>
        <a:p>
          <a:r>
            <a:rPr lang="en-US" dirty="0" smtClean="0"/>
            <a:t>How Do Keep the Momentum Going Over the Longer-Term?</a:t>
          </a:r>
          <a:endParaRPr lang="en-US" dirty="0"/>
        </a:p>
      </dgm:t>
    </dgm:pt>
    <dgm:pt modelId="{BA14EB7B-5F33-4181-BEAD-BAB46A02B64D}" type="parTrans" cxnId="{81BAA66E-B9EE-420C-AA4B-EA80C5A4F587}">
      <dgm:prSet/>
      <dgm:spPr/>
      <dgm:t>
        <a:bodyPr/>
        <a:lstStyle/>
        <a:p>
          <a:endParaRPr lang="en-US"/>
        </a:p>
      </dgm:t>
    </dgm:pt>
    <dgm:pt modelId="{2845E182-1DC8-42C3-94EA-29336D78E6D6}" type="sibTrans" cxnId="{81BAA66E-B9EE-420C-AA4B-EA80C5A4F587}">
      <dgm:prSet/>
      <dgm:spPr/>
      <dgm:t>
        <a:bodyPr/>
        <a:lstStyle/>
        <a:p>
          <a:endParaRPr lang="en-US"/>
        </a:p>
      </dgm:t>
    </dgm:pt>
    <dgm:pt modelId="{CF421CDA-EEA5-41FE-AC88-46984552940A}" type="pres">
      <dgm:prSet presAssocID="{C471103E-058D-4B2C-B375-7463199EB4B3}" presName="Name0" presStyleCnt="0">
        <dgm:presLayoutVars>
          <dgm:dir/>
          <dgm:resizeHandles val="exact"/>
        </dgm:presLayoutVars>
      </dgm:prSet>
      <dgm:spPr/>
      <dgm:t>
        <a:bodyPr/>
        <a:lstStyle/>
        <a:p>
          <a:endParaRPr lang="en-US"/>
        </a:p>
      </dgm:t>
    </dgm:pt>
    <dgm:pt modelId="{A581F5D3-73AD-444A-927C-6792FF33E3FA}" type="pres">
      <dgm:prSet presAssocID="{2F09A0E7-0347-464B-80FF-33497A6CCD85}" presName="composite" presStyleCnt="0"/>
      <dgm:spPr/>
    </dgm:pt>
    <dgm:pt modelId="{09D883CC-318F-4246-BF2C-AE450CC7449C}" type="pres">
      <dgm:prSet presAssocID="{2F09A0E7-0347-464B-80FF-33497A6CCD85}" presName="rect1" presStyleLbl="trAlignAcc1" presStyleIdx="0" presStyleCnt="4">
        <dgm:presLayoutVars>
          <dgm:bulletEnabled val="1"/>
        </dgm:presLayoutVars>
      </dgm:prSet>
      <dgm:spPr/>
      <dgm:t>
        <a:bodyPr/>
        <a:lstStyle/>
        <a:p>
          <a:endParaRPr lang="en-US"/>
        </a:p>
      </dgm:t>
    </dgm:pt>
    <dgm:pt modelId="{F951852B-6129-4743-AB8E-88FC6DBD99C9}" type="pres">
      <dgm:prSet presAssocID="{2F09A0E7-0347-464B-80FF-33497A6CCD85}" presName="rect2" presStyleLbl="fgImgPlace1" presStyleIdx="0" presStyleCnt="4" custLinFactNeighborY="27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DE4A329-2129-4D18-93F7-CD2905147999}" type="pres">
      <dgm:prSet presAssocID="{9FADB82A-FC2E-4668-80EF-36A19FB0B8AF}" presName="sibTrans" presStyleCnt="0"/>
      <dgm:spPr/>
    </dgm:pt>
    <dgm:pt modelId="{843951C2-E13A-4443-8E36-121477F0E6F6}" type="pres">
      <dgm:prSet presAssocID="{4D50DCB7-CAC3-4EC2-B41F-39A3C7B670F9}" presName="composite" presStyleCnt="0"/>
      <dgm:spPr/>
    </dgm:pt>
    <dgm:pt modelId="{220D67E6-BD15-4851-962F-49485C8ABC7D}" type="pres">
      <dgm:prSet presAssocID="{4D50DCB7-CAC3-4EC2-B41F-39A3C7B670F9}" presName="rect1" presStyleLbl="trAlignAcc1" presStyleIdx="1" presStyleCnt="4">
        <dgm:presLayoutVars>
          <dgm:bulletEnabled val="1"/>
        </dgm:presLayoutVars>
      </dgm:prSet>
      <dgm:spPr/>
      <dgm:t>
        <a:bodyPr/>
        <a:lstStyle/>
        <a:p>
          <a:endParaRPr lang="en-US"/>
        </a:p>
      </dgm:t>
    </dgm:pt>
    <dgm:pt modelId="{D8C4849F-0DD4-4B2E-AB37-BD062E7DF9C0}" type="pres">
      <dgm:prSet presAssocID="{4D50DCB7-CAC3-4EC2-B41F-39A3C7B670F9}" presName="rect2" presStyleLbl="fgImgPlace1" presStyleIdx="1" presStyleCnt="4" custLinFactNeighborX="-970" custLinFactNeighborY="493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28E895D-C6B8-4DE4-A84E-E6ADE1BAD8D3}" type="pres">
      <dgm:prSet presAssocID="{16C10AB8-7C57-4AC7-A5BA-D08B2DE55989}" presName="sibTrans" presStyleCnt="0"/>
      <dgm:spPr/>
    </dgm:pt>
    <dgm:pt modelId="{1490A3A4-4EDF-414F-A0C8-60B43970E711}" type="pres">
      <dgm:prSet presAssocID="{EA879E1D-1C69-4E78-BABB-6DD21B42B68D}" presName="composite" presStyleCnt="0"/>
      <dgm:spPr/>
    </dgm:pt>
    <dgm:pt modelId="{A238AA06-FD21-4A81-B886-5988BB960A0E}" type="pres">
      <dgm:prSet presAssocID="{EA879E1D-1C69-4E78-BABB-6DD21B42B68D}" presName="rect1" presStyleLbl="trAlignAcc1" presStyleIdx="2" presStyleCnt="4">
        <dgm:presLayoutVars>
          <dgm:bulletEnabled val="1"/>
        </dgm:presLayoutVars>
      </dgm:prSet>
      <dgm:spPr/>
      <dgm:t>
        <a:bodyPr/>
        <a:lstStyle/>
        <a:p>
          <a:endParaRPr lang="en-US"/>
        </a:p>
      </dgm:t>
    </dgm:pt>
    <dgm:pt modelId="{D4E089C6-C717-48D0-9CB6-054644B973A2}" type="pres">
      <dgm:prSet presAssocID="{EA879E1D-1C69-4E78-BABB-6DD21B42B68D}" presName="rect2" presStyleLbl="fgImgPlace1" presStyleIdx="2" presStyleCnt="4" custScaleX="105499" custScaleY="114285" custLinFactNeighborY="-276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463FD640-2E47-40CD-B0D2-1BD236AF1C9E}" type="pres">
      <dgm:prSet presAssocID="{88AF71EC-F35D-4474-B105-2408D8B54C28}" presName="sibTrans" presStyleCnt="0"/>
      <dgm:spPr/>
    </dgm:pt>
    <dgm:pt modelId="{710C400B-8E9F-4849-BBA2-12195403D264}" type="pres">
      <dgm:prSet presAssocID="{486045F2-B0B4-4D48-8D3A-F43310C7E5B3}" presName="composite" presStyleCnt="0"/>
      <dgm:spPr/>
    </dgm:pt>
    <dgm:pt modelId="{96CF858B-B02C-4BA7-9ECA-617636175E08}" type="pres">
      <dgm:prSet presAssocID="{486045F2-B0B4-4D48-8D3A-F43310C7E5B3}" presName="rect1" presStyleLbl="trAlignAcc1" presStyleIdx="3" presStyleCnt="4" custLinFactNeighborY="968">
        <dgm:presLayoutVars>
          <dgm:bulletEnabled val="1"/>
        </dgm:presLayoutVars>
      </dgm:prSet>
      <dgm:spPr/>
      <dgm:t>
        <a:bodyPr/>
        <a:lstStyle/>
        <a:p>
          <a:endParaRPr lang="en-US"/>
        </a:p>
      </dgm:t>
    </dgm:pt>
    <dgm:pt modelId="{23CBA227-28AA-4729-83AF-07AEA5032757}" type="pres">
      <dgm:prSet presAssocID="{486045F2-B0B4-4D48-8D3A-F43310C7E5B3}" presName="rect2" presStyleLbl="fgImgPlace1" presStyleIdx="3" presStyleCnt="4" custLinFactNeighborX="-3542" custLinFactNeighborY="357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8BFFBE56-8A6A-4A3C-89AF-4798FB9D3FD7}" type="presOf" srcId="{2F09A0E7-0347-464B-80FF-33497A6CCD85}" destId="{09D883CC-318F-4246-BF2C-AE450CC7449C}" srcOrd="0" destOrd="0" presId="urn:microsoft.com/office/officeart/2008/layout/PictureStrips"/>
    <dgm:cxn modelId="{81BAA66E-B9EE-420C-AA4B-EA80C5A4F587}" srcId="{C471103E-058D-4B2C-B375-7463199EB4B3}" destId="{486045F2-B0B4-4D48-8D3A-F43310C7E5B3}" srcOrd="3" destOrd="0" parTransId="{BA14EB7B-5F33-4181-BEAD-BAB46A02B64D}" sibTransId="{2845E182-1DC8-42C3-94EA-29336D78E6D6}"/>
    <dgm:cxn modelId="{04A74D8D-7618-41CD-9211-03F2DD90B4AD}" srcId="{C471103E-058D-4B2C-B375-7463199EB4B3}" destId="{EA879E1D-1C69-4E78-BABB-6DD21B42B68D}" srcOrd="2" destOrd="0" parTransId="{E4164BCE-88D3-4B85-BCE0-B9B2ADAE6A9B}" sibTransId="{88AF71EC-F35D-4474-B105-2408D8B54C28}"/>
    <dgm:cxn modelId="{2EB7D889-C366-495D-84BB-82B5012A7D2A}" srcId="{C471103E-058D-4B2C-B375-7463199EB4B3}" destId="{2F09A0E7-0347-464B-80FF-33497A6CCD85}" srcOrd="0" destOrd="0" parTransId="{A9341AD6-8808-4341-AF32-CB478B7A02BA}" sibTransId="{9FADB82A-FC2E-4668-80EF-36A19FB0B8AF}"/>
    <dgm:cxn modelId="{43D3C297-2B9A-4331-A833-DD59469C408C}" type="presOf" srcId="{C471103E-058D-4B2C-B375-7463199EB4B3}" destId="{CF421CDA-EEA5-41FE-AC88-46984552940A}" srcOrd="0" destOrd="0" presId="urn:microsoft.com/office/officeart/2008/layout/PictureStrips"/>
    <dgm:cxn modelId="{49333EBE-809C-48E5-84D0-E121F70E53E2}" type="presOf" srcId="{4D50DCB7-CAC3-4EC2-B41F-39A3C7B670F9}" destId="{220D67E6-BD15-4851-962F-49485C8ABC7D}" srcOrd="0" destOrd="0" presId="urn:microsoft.com/office/officeart/2008/layout/PictureStrips"/>
    <dgm:cxn modelId="{0B92598F-8325-408B-BBE7-1CEBB8F3DA00}" type="presOf" srcId="{486045F2-B0B4-4D48-8D3A-F43310C7E5B3}" destId="{96CF858B-B02C-4BA7-9ECA-617636175E08}" srcOrd="0" destOrd="0" presId="urn:microsoft.com/office/officeart/2008/layout/PictureStrips"/>
    <dgm:cxn modelId="{95904898-5970-49F4-88DC-438201ABF65D}" type="presOf" srcId="{EA879E1D-1C69-4E78-BABB-6DD21B42B68D}" destId="{A238AA06-FD21-4A81-B886-5988BB960A0E}" srcOrd="0" destOrd="0" presId="urn:microsoft.com/office/officeart/2008/layout/PictureStrips"/>
    <dgm:cxn modelId="{743153FB-8C46-4861-AE72-88131FBCA06B}" srcId="{C471103E-058D-4B2C-B375-7463199EB4B3}" destId="{4D50DCB7-CAC3-4EC2-B41F-39A3C7B670F9}" srcOrd="1" destOrd="0" parTransId="{331E0F0A-63FB-4A37-AF69-35C72A35D348}" sibTransId="{16C10AB8-7C57-4AC7-A5BA-D08B2DE55989}"/>
    <dgm:cxn modelId="{2A3F18FD-C0C4-4817-B133-73C8788774B1}" type="presParOf" srcId="{CF421CDA-EEA5-41FE-AC88-46984552940A}" destId="{A581F5D3-73AD-444A-927C-6792FF33E3FA}" srcOrd="0" destOrd="0" presId="urn:microsoft.com/office/officeart/2008/layout/PictureStrips"/>
    <dgm:cxn modelId="{B6988D47-D71C-4050-B4AD-BF672E3B458C}" type="presParOf" srcId="{A581F5D3-73AD-444A-927C-6792FF33E3FA}" destId="{09D883CC-318F-4246-BF2C-AE450CC7449C}" srcOrd="0" destOrd="0" presId="urn:microsoft.com/office/officeart/2008/layout/PictureStrips"/>
    <dgm:cxn modelId="{0860E6F6-546E-449B-BBB4-82C1492F7D0E}" type="presParOf" srcId="{A581F5D3-73AD-444A-927C-6792FF33E3FA}" destId="{F951852B-6129-4743-AB8E-88FC6DBD99C9}" srcOrd="1" destOrd="0" presId="urn:microsoft.com/office/officeart/2008/layout/PictureStrips"/>
    <dgm:cxn modelId="{31C2EAB7-C677-4ACB-AD8E-F95A84749CDB}" type="presParOf" srcId="{CF421CDA-EEA5-41FE-AC88-46984552940A}" destId="{ADE4A329-2129-4D18-93F7-CD2905147999}" srcOrd="1" destOrd="0" presId="urn:microsoft.com/office/officeart/2008/layout/PictureStrips"/>
    <dgm:cxn modelId="{011B7E60-5D44-4F3A-AECF-FC19D03D9709}" type="presParOf" srcId="{CF421CDA-EEA5-41FE-AC88-46984552940A}" destId="{843951C2-E13A-4443-8E36-121477F0E6F6}" srcOrd="2" destOrd="0" presId="urn:microsoft.com/office/officeart/2008/layout/PictureStrips"/>
    <dgm:cxn modelId="{7A1FA11C-8AE1-4F8D-AE19-93C00DB2B8F2}" type="presParOf" srcId="{843951C2-E13A-4443-8E36-121477F0E6F6}" destId="{220D67E6-BD15-4851-962F-49485C8ABC7D}" srcOrd="0" destOrd="0" presId="urn:microsoft.com/office/officeart/2008/layout/PictureStrips"/>
    <dgm:cxn modelId="{56F277C3-8513-43D8-B0DA-004A4042BBD6}" type="presParOf" srcId="{843951C2-E13A-4443-8E36-121477F0E6F6}" destId="{D8C4849F-0DD4-4B2E-AB37-BD062E7DF9C0}" srcOrd="1" destOrd="0" presId="urn:microsoft.com/office/officeart/2008/layout/PictureStrips"/>
    <dgm:cxn modelId="{1CF14089-9116-4239-A4F0-466D128E9383}" type="presParOf" srcId="{CF421CDA-EEA5-41FE-AC88-46984552940A}" destId="{728E895D-C6B8-4DE4-A84E-E6ADE1BAD8D3}" srcOrd="3" destOrd="0" presId="urn:microsoft.com/office/officeart/2008/layout/PictureStrips"/>
    <dgm:cxn modelId="{65E8D1D2-9DBB-4E26-9A94-6F9E2E1DD66E}" type="presParOf" srcId="{CF421CDA-EEA5-41FE-AC88-46984552940A}" destId="{1490A3A4-4EDF-414F-A0C8-60B43970E711}" srcOrd="4" destOrd="0" presId="urn:microsoft.com/office/officeart/2008/layout/PictureStrips"/>
    <dgm:cxn modelId="{F858A1A0-9E20-4FBB-BBE5-57F792545D83}" type="presParOf" srcId="{1490A3A4-4EDF-414F-A0C8-60B43970E711}" destId="{A238AA06-FD21-4A81-B886-5988BB960A0E}" srcOrd="0" destOrd="0" presId="urn:microsoft.com/office/officeart/2008/layout/PictureStrips"/>
    <dgm:cxn modelId="{1CCF8C3B-FDE5-46E1-AD13-F9CF44E65DD0}" type="presParOf" srcId="{1490A3A4-4EDF-414F-A0C8-60B43970E711}" destId="{D4E089C6-C717-48D0-9CB6-054644B973A2}" srcOrd="1" destOrd="0" presId="urn:microsoft.com/office/officeart/2008/layout/PictureStrips"/>
    <dgm:cxn modelId="{E91ABEF3-A1FA-467E-AC62-96392C0DF722}" type="presParOf" srcId="{CF421CDA-EEA5-41FE-AC88-46984552940A}" destId="{463FD640-2E47-40CD-B0D2-1BD236AF1C9E}" srcOrd="5" destOrd="0" presId="urn:microsoft.com/office/officeart/2008/layout/PictureStrips"/>
    <dgm:cxn modelId="{64AAA630-7485-49AC-BF26-9D2622A67BC0}" type="presParOf" srcId="{CF421CDA-EEA5-41FE-AC88-46984552940A}" destId="{710C400B-8E9F-4849-BBA2-12195403D264}" srcOrd="6" destOrd="0" presId="urn:microsoft.com/office/officeart/2008/layout/PictureStrips"/>
    <dgm:cxn modelId="{4C0EF187-8965-416E-982B-A57A2ACEF32C}" type="presParOf" srcId="{710C400B-8E9F-4849-BBA2-12195403D264}" destId="{96CF858B-B02C-4BA7-9ECA-617636175E08}" srcOrd="0" destOrd="0" presId="urn:microsoft.com/office/officeart/2008/layout/PictureStrips"/>
    <dgm:cxn modelId="{0D87BD67-A7C3-42B3-9EA0-1E21FE33D211}" type="presParOf" srcId="{710C400B-8E9F-4849-BBA2-12195403D264}" destId="{23CBA227-28AA-4729-83AF-07AEA503275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C6A96-4453-4542-B29B-70D826E49C52}" type="datetimeFigureOut">
              <a:rPr lang="en-US" smtClean="0"/>
              <a:t>9/29/2015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37108-88AE-45A3-8771-8579A3F47D5B}" type="slidenum">
              <a:rPr lang="en-US" smtClean="0"/>
              <a:t>‹#›</a:t>
            </a:fld>
            <a:endParaRPr lang="en-US" dirty="0"/>
          </a:p>
        </p:txBody>
      </p:sp>
    </p:spTree>
    <p:extLst>
      <p:ext uri="{BB962C8B-B14F-4D97-AF65-F5344CB8AC3E}">
        <p14:creationId xmlns:p14="http://schemas.microsoft.com/office/powerpoint/2010/main" val="33323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Instructions:  </a:t>
            </a:r>
            <a:r>
              <a:rPr lang="en-US" baseline="0" dirty="0" smtClean="0"/>
              <a:t>Have this slide showing on the screen prior to the start of the SET Planning Team meeting.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D357107-F373-4E56-A3F7-FC9F62246DC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7005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b="1" baseline="0" dirty="0" smtClean="0"/>
              <a:t>  </a:t>
            </a:r>
            <a:r>
              <a:rPr lang="en-US" b="0" baseline="0" dirty="0" smtClean="0"/>
              <a:t>A second step of organization is to establish a regular meeting schedule.  Having a set time to reconvene on a regular basis helps ensure that the work progresses forward.  Have the team consider the questions on the slide in order to determine their schedule.</a:t>
            </a:r>
          </a:p>
          <a:p>
            <a:endParaRPr lang="en-US" b="0" baseline="0" dirty="0" smtClean="0"/>
          </a:p>
          <a:p>
            <a:r>
              <a:rPr lang="en-US" b="1" baseline="0" dirty="0" smtClean="0"/>
              <a:t>Time</a:t>
            </a:r>
            <a:r>
              <a:rPr lang="en-US" b="0" baseline="0" dirty="0" smtClean="0"/>
              <a:t>:  5 minutes</a:t>
            </a:r>
          </a:p>
          <a:p>
            <a:endParaRPr lang="en-US" b="0" baseline="0" dirty="0" smtClean="0"/>
          </a:p>
          <a:p>
            <a:r>
              <a:rPr lang="en-US" b="1" baseline="0" dirty="0" smtClean="0"/>
              <a:t>Materials</a:t>
            </a:r>
            <a:r>
              <a:rPr lang="en-US" b="0"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10</a:t>
            </a:fld>
            <a:endParaRPr lang="en-US" dirty="0"/>
          </a:p>
        </p:txBody>
      </p:sp>
    </p:spTree>
    <p:extLst>
      <p:ext uri="{BB962C8B-B14F-4D97-AF65-F5344CB8AC3E}">
        <p14:creationId xmlns:p14="http://schemas.microsoft.com/office/powerpoint/2010/main" val="396508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Ensuring</a:t>
            </a:r>
            <a:r>
              <a:rPr lang="en-US" baseline="0" dirty="0" smtClean="0"/>
              <a:t> timely communication among LEAD team members is the second step to sustainability.  Using the guiding questions on the slide, guide the team to developing their communication plan.</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11</a:t>
            </a:fld>
            <a:endParaRPr lang="en-US" dirty="0"/>
          </a:p>
        </p:txBody>
      </p:sp>
    </p:spTree>
    <p:extLst>
      <p:ext uri="{BB962C8B-B14F-4D97-AF65-F5344CB8AC3E}">
        <p14:creationId xmlns:p14="http://schemas.microsoft.com/office/powerpoint/2010/main" val="249791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baseline="0" dirty="0" smtClean="0"/>
              <a:t>Instructions:  </a:t>
            </a:r>
            <a:r>
              <a:rPr lang="en-US" b="0" baseline="0" dirty="0" smtClean="0"/>
              <a:t>Helping the team consider how they will plan for changes in the team’s make-up is important.  The next few slides will guide that discussion.</a:t>
            </a:r>
          </a:p>
          <a:p>
            <a:endParaRPr lang="en-US" b="0" baseline="0" dirty="0" smtClean="0"/>
          </a:p>
          <a:p>
            <a:r>
              <a:rPr lang="en-US" b="1" baseline="0" dirty="0" smtClean="0"/>
              <a:t>Time</a:t>
            </a:r>
            <a:r>
              <a:rPr lang="en-US" b="0" baseline="0" dirty="0" smtClean="0"/>
              <a:t>:  1 minute</a:t>
            </a:r>
          </a:p>
          <a:p>
            <a:endParaRPr lang="en-US" b="0" baseline="0" dirty="0" smtClean="0"/>
          </a:p>
          <a:p>
            <a:r>
              <a:rPr lang="en-US" b="1" baseline="0" dirty="0" smtClean="0"/>
              <a:t>Materials</a:t>
            </a:r>
            <a:r>
              <a:rPr lang="en-US" b="0" baseline="0" dirty="0" smtClean="0"/>
              <a:t>:  None</a:t>
            </a:r>
            <a:endParaRPr lang="en-US" b="1" baseline="0" dirty="0" smtClean="0"/>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6971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Instructions:  </a:t>
            </a:r>
            <a:r>
              <a:rPr lang="en-US" b="0" dirty="0" smtClean="0"/>
              <a:t>Every</a:t>
            </a:r>
            <a:r>
              <a:rPr lang="en-US" b="0" baseline="0" dirty="0" smtClean="0"/>
              <a:t> group will experience some degree of turnover and this is likely to be the case with LEAD.  Some people will leave the Team due to job changes, family obligations, illness/death, burnout, or a desire to volunteer for some other worthwhile project in the community or region.  The question that most groups have to wrestle with is how to have in place a plan for replacing team members as they depart the group.  Consider these two possible situations. </a:t>
            </a:r>
          </a:p>
          <a:p>
            <a:endParaRPr lang="en-US" b="0" u="sng" baseline="0" dirty="0" smtClean="0"/>
          </a:p>
          <a:p>
            <a:r>
              <a:rPr lang="en-US" b="0" u="sng" baseline="0" dirty="0" smtClean="0"/>
              <a:t>Emergency Succession</a:t>
            </a:r>
            <a:r>
              <a:rPr lang="en-US" b="0" baseline="0" dirty="0" smtClean="0"/>
              <a:t>:  Occurs when there is a sudden departure of a key leader from an organization or company.</a:t>
            </a:r>
          </a:p>
          <a:p>
            <a:endParaRPr lang="en-US" b="0" baseline="0" dirty="0" smtClean="0"/>
          </a:p>
          <a:p>
            <a:r>
              <a:rPr lang="en-US" b="0" u="sng" baseline="0" dirty="0" smtClean="0"/>
              <a:t>Planned Departure</a:t>
            </a:r>
            <a:r>
              <a:rPr lang="en-US" b="0" baseline="0" dirty="0" smtClean="0"/>
              <a:t>:  Happens when a leader of the group has opted to retire or to move to another community, but has provided notice several weeks or months before  his/her departure. </a:t>
            </a:r>
          </a:p>
          <a:p>
            <a:endParaRPr lang="en-US" b="0" baseline="0" dirty="0" smtClean="0"/>
          </a:p>
          <a:p>
            <a:r>
              <a:rPr lang="en-US" b="0" baseline="0" dirty="0" smtClean="0"/>
              <a:t>What would you do?  What are the unique challenges of these two situations?</a:t>
            </a:r>
          </a:p>
          <a:p>
            <a:endParaRPr lang="en-US" b="0" baseline="0" dirty="0" smtClean="0"/>
          </a:p>
          <a:p>
            <a:r>
              <a:rPr lang="en-US" b="0" baseline="0" dirty="0" smtClean="0"/>
              <a:t>[Allow time for discussion]</a:t>
            </a:r>
          </a:p>
          <a:p>
            <a:endParaRPr lang="en-US" b="0" baseline="0" dirty="0" smtClean="0"/>
          </a:p>
          <a:p>
            <a:r>
              <a:rPr lang="en-US" b="0" baseline="0" dirty="0" smtClean="0"/>
              <a:t>Two approaches are discussed in the following slides to give some ideas to the team.  These include:</a:t>
            </a:r>
          </a:p>
          <a:p>
            <a:endParaRPr lang="en-US" b="0" baseline="0" dirty="0" smtClean="0"/>
          </a:p>
          <a:p>
            <a:r>
              <a:rPr lang="en-US" b="0" u="sng" baseline="0" dirty="0" smtClean="0"/>
              <a:t>Talent Development</a:t>
            </a:r>
            <a:r>
              <a:rPr lang="en-US" b="0" baseline="0" dirty="0" smtClean="0"/>
              <a:t>:  Involves developing a pipeline of talent that can be tapped to join a group when a member of the team departs.</a:t>
            </a:r>
          </a:p>
          <a:p>
            <a:endParaRPr lang="en-US" b="0" baseline="0" dirty="0" smtClean="0"/>
          </a:p>
          <a:p>
            <a:r>
              <a:rPr lang="en-US" b="0" u="sng" baseline="0" dirty="0" smtClean="0"/>
              <a:t>Replacement Planning</a:t>
            </a:r>
            <a:r>
              <a:rPr lang="en-US" b="0" baseline="0" dirty="0" smtClean="0"/>
              <a:t>:  A short-term solution for handling turnover of members.  </a:t>
            </a:r>
          </a:p>
          <a:p>
            <a:endParaRPr lang="en-US" b="0" baseline="0" dirty="0" smtClean="0"/>
          </a:p>
          <a:p>
            <a:r>
              <a:rPr lang="en-US" b="1" baseline="0" dirty="0" smtClean="0"/>
              <a:t>Time</a:t>
            </a:r>
            <a:r>
              <a:rPr lang="en-US" b="0" baseline="0" dirty="0" smtClean="0"/>
              <a:t>:  10 minutes</a:t>
            </a:r>
          </a:p>
          <a:p>
            <a:endParaRPr lang="en-US" b="0" baseline="0" dirty="0" smtClean="0"/>
          </a:p>
          <a:p>
            <a:r>
              <a:rPr lang="en-US" b="1" baseline="0" dirty="0" smtClean="0"/>
              <a:t>Materials</a:t>
            </a:r>
            <a:r>
              <a:rPr lang="en-US" b="0" baseline="0" dirty="0" smtClean="0"/>
              <a:t>:  None</a:t>
            </a:r>
          </a:p>
          <a:p>
            <a:endParaRPr lang="en-US" b="0" baseline="0" dirty="0" smtClean="0"/>
          </a:p>
        </p:txBody>
      </p:sp>
      <p:sp>
        <p:nvSpPr>
          <p:cNvPr id="4" name="Slide Number Placeholder 3"/>
          <p:cNvSpPr>
            <a:spLocks noGrp="1"/>
          </p:cNvSpPr>
          <p:nvPr>
            <p:ph type="sldNum" sz="quarter" idx="10"/>
          </p:nvPr>
        </p:nvSpPr>
        <p:spPr/>
        <p:txBody>
          <a:bodyPr/>
          <a:lstStyle/>
          <a:p>
            <a:fld id="{B1E37108-88AE-45A3-8771-8579A3F47D5B}" type="slidenum">
              <a:rPr lang="en-US" smtClean="0"/>
              <a:t>13</a:t>
            </a:fld>
            <a:endParaRPr lang="en-US" dirty="0"/>
          </a:p>
        </p:txBody>
      </p:sp>
    </p:spTree>
    <p:extLst>
      <p:ext uri="{BB962C8B-B14F-4D97-AF65-F5344CB8AC3E}">
        <p14:creationId xmlns:p14="http://schemas.microsoft.com/office/powerpoint/2010/main" val="106840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Instructions:  </a:t>
            </a:r>
            <a:r>
              <a:rPr lang="en-US" b="0" dirty="0" smtClean="0"/>
              <a:t>Every</a:t>
            </a:r>
            <a:r>
              <a:rPr lang="en-US" b="0" baseline="0" dirty="0" smtClean="0"/>
              <a:t> group should take time to focus on internal talent development.  The LEAD Team should identify individuals within the group that have the interest and inclination to take on additional responsibilities associated with the LEAD effort in the future.  In order for their transition into a leadership role on to run smoothly, it is vital for these individuals be mentored over an extended period of time by existing members.   </a:t>
            </a:r>
          </a:p>
          <a:p>
            <a:endParaRPr lang="en-US" b="0" baseline="0" dirty="0" smtClean="0"/>
          </a:p>
          <a:p>
            <a:r>
              <a:rPr lang="en-US" b="0" baseline="0" dirty="0" smtClean="0"/>
              <a:t>Beyond efforts to build the team’s internal strength, the LEAD team should keep an eye on other individuals in the community that may be excellent candidates to join the LEAD team.  One  possible strategy is to recruit a good mix of talented people to take part in an existing community leadership development program and once the training is completed, invite interested participants to join and support the activities of the LEAD Team.  Expanding the pipeline of talent by drawing on graduates of a local community leadership development program to serve as new members of the LEAD Team makes sense.        </a:t>
            </a:r>
          </a:p>
          <a:p>
            <a:endParaRPr lang="en-US" b="0" baseline="0" dirty="0" smtClean="0"/>
          </a:p>
          <a:p>
            <a:r>
              <a:rPr lang="en-US" b="0" dirty="0" smtClean="0"/>
              <a:t>[Allow time for discussing how this might work in this</a:t>
            </a:r>
            <a:r>
              <a:rPr lang="en-US" b="0" baseline="0" dirty="0" smtClean="0"/>
              <a:t> community.]</a:t>
            </a:r>
          </a:p>
          <a:p>
            <a:endParaRPr lang="en-US" b="0" baseline="0" dirty="0" smtClean="0"/>
          </a:p>
          <a:p>
            <a:r>
              <a:rPr lang="en-US" b="1" baseline="0" dirty="0" smtClean="0"/>
              <a:t>Time</a:t>
            </a:r>
            <a:r>
              <a:rPr lang="en-US" b="0" baseline="0" dirty="0" smtClean="0"/>
              <a:t>:  5 minutes</a:t>
            </a:r>
          </a:p>
          <a:p>
            <a:endParaRPr lang="en-US" b="0" baseline="0" dirty="0" smtClean="0"/>
          </a:p>
          <a:p>
            <a:r>
              <a:rPr lang="en-US" b="1" baseline="0" dirty="0" smtClean="0"/>
              <a:t>Materials</a:t>
            </a:r>
            <a:r>
              <a:rPr lang="en-US" b="0" baseline="0" dirty="0" smtClean="0"/>
              <a:t>:  None</a:t>
            </a:r>
            <a:endParaRPr lang="en-US" b="0" dirty="0" smtClean="0"/>
          </a:p>
          <a:p>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14</a:t>
            </a:fld>
            <a:endParaRPr lang="en-US" dirty="0"/>
          </a:p>
        </p:txBody>
      </p:sp>
    </p:spTree>
    <p:extLst>
      <p:ext uri="{BB962C8B-B14F-4D97-AF65-F5344CB8AC3E}">
        <p14:creationId xmlns:p14="http://schemas.microsoft.com/office/powerpoint/2010/main" val="4065911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Instructions:  </a:t>
            </a:r>
            <a:r>
              <a:rPr lang="en-US" b="0" dirty="0" smtClean="0"/>
              <a:t>Sometimes even the best of succession plans leave open spots.</a:t>
            </a:r>
            <a:r>
              <a:rPr lang="en-US" b="0" baseline="0" dirty="0" smtClean="0"/>
              <a:t>  Replacement planning is a way to respond to openings that may occur in these gaps.  The slide outlines the typical process involved in securing new members to join the group.</a:t>
            </a:r>
          </a:p>
          <a:p>
            <a:endParaRPr lang="en-US" b="0" baseline="0" dirty="0" smtClean="0"/>
          </a:p>
          <a:p>
            <a:r>
              <a:rPr lang="en-US" b="0" baseline="0" dirty="0" smtClean="0"/>
              <a:t>In the case of LEAD, if the group wishes to embrace this succession planning strategy, the process can be strengthened by having a solid job description.  This allows the person being recruited for the team to have a good understanding of the responsibilities that he/she is expected to carry out.  </a:t>
            </a:r>
          </a:p>
          <a:p>
            <a:endParaRPr lang="en-US" b="0" baseline="0" dirty="0" smtClean="0"/>
          </a:p>
          <a:p>
            <a:r>
              <a:rPr lang="en-US" b="0" baseline="0" dirty="0" smtClean="0"/>
              <a:t>In addition, the LEAD Team should try to identify individuals with the knowledge and skills that are needed by the team as it works on developing and implementing its plan.     </a:t>
            </a:r>
          </a:p>
          <a:p>
            <a:endParaRPr lang="en-US" b="0" baseline="0" dirty="0" smtClean="0"/>
          </a:p>
          <a:p>
            <a:r>
              <a:rPr lang="en-US" b="0" baseline="0" dirty="0" smtClean="0"/>
              <a:t>Finally, new members should be mentored to help them get “up to speed” on what the LEAD Team has accomplished to date and what important work remains to be done.  Mentoring is a valuable mechanism for accelerating the ability of new members to become positive contributing members to the work of the team.  </a:t>
            </a:r>
          </a:p>
          <a:p>
            <a:endParaRPr lang="en-US" dirty="0" smtClean="0"/>
          </a:p>
          <a:p>
            <a:r>
              <a:rPr lang="en-US" b="1" dirty="0" smtClean="0"/>
              <a:t>Time</a:t>
            </a:r>
            <a:r>
              <a:rPr lang="en-US" dirty="0" smtClean="0"/>
              <a:t>:  5 minutes</a:t>
            </a:r>
          </a:p>
          <a:p>
            <a:endParaRPr lang="en-US" dirty="0" smtClean="0"/>
          </a:p>
          <a:p>
            <a:r>
              <a:rPr lang="en-US" b="1" dirty="0" smtClean="0"/>
              <a:t>Materials</a:t>
            </a:r>
            <a:r>
              <a:rPr lang="en-US" dirty="0" smtClean="0"/>
              <a:t>:</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15</a:t>
            </a:fld>
            <a:endParaRPr lang="en-US" dirty="0"/>
          </a:p>
        </p:txBody>
      </p:sp>
    </p:spTree>
    <p:extLst>
      <p:ext uri="{BB962C8B-B14F-4D97-AF65-F5344CB8AC3E}">
        <p14:creationId xmlns:p14="http://schemas.microsoft.com/office/powerpoint/2010/main" val="128000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  </a:t>
            </a:r>
            <a:r>
              <a:rPr lang="en-US" b="0" dirty="0" smtClean="0"/>
              <a:t>Provide</a:t>
            </a:r>
            <a:r>
              <a:rPr lang="en-US" b="0" baseline="0" dirty="0" smtClean="0"/>
              <a:t> time for the LEAD team to consider the mix of internal and external succession strategies that should be considered.  Have them consider how to develop leadership talent from both within the team and from outside (those not yet involved but that would provide needed skills or knowledge.)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Give them 10 minutes to generate ideas. If the group is large enough, you may want to divide them into two teams to consider these questions.  As a team, discuss the recommendations offered by the two groups and then decide on the specific succession strategies your team will implement.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Time:  15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Materials:  None</a:t>
            </a:r>
            <a:endParaRPr lang="en-US" b="0" dirty="0"/>
          </a:p>
        </p:txBody>
      </p:sp>
      <p:sp>
        <p:nvSpPr>
          <p:cNvPr id="4" name="Slide Number Placeholder 3"/>
          <p:cNvSpPr>
            <a:spLocks noGrp="1"/>
          </p:cNvSpPr>
          <p:nvPr>
            <p:ph type="sldNum" sz="quarter" idx="10"/>
          </p:nvPr>
        </p:nvSpPr>
        <p:spPr/>
        <p:txBody>
          <a:bodyPr/>
          <a:lstStyle/>
          <a:p>
            <a:fld id="{B1E37108-88AE-45A3-8771-8579A3F47D5B}" type="slidenum">
              <a:rPr lang="en-US" smtClean="0"/>
              <a:t>16</a:t>
            </a:fld>
            <a:endParaRPr lang="en-US" dirty="0"/>
          </a:p>
        </p:txBody>
      </p:sp>
    </p:spTree>
    <p:extLst>
      <p:ext uri="{BB962C8B-B14F-4D97-AF65-F5344CB8AC3E}">
        <p14:creationId xmlns:p14="http://schemas.microsoft.com/office/powerpoint/2010/main" val="177469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baseline="0" dirty="0" smtClean="0"/>
              <a:t>Instructions:  </a:t>
            </a:r>
            <a:r>
              <a:rPr lang="en-US" b="0" baseline="0" dirty="0" smtClean="0"/>
              <a:t>Keeping the momentum, or action, moving is the final challenge to discuss.  These bullets provide some guidance to help ensure that the project(s) move forward.</a:t>
            </a:r>
          </a:p>
          <a:p>
            <a:endParaRPr lang="en-US" b="0" baseline="0" dirty="0" smtClean="0"/>
          </a:p>
          <a:p>
            <a:pPr marL="0" indent="0">
              <a:buFont typeface="Arial" panose="020B0604020202020204" pitchFamily="34" charset="0"/>
              <a:buNone/>
            </a:pPr>
            <a:r>
              <a:rPr lang="en-US" b="0" baseline="0" dirty="0" smtClean="0"/>
              <a:t>Start by </a:t>
            </a:r>
            <a:r>
              <a:rPr lang="en-US" b="1" baseline="0" dirty="0" smtClean="0"/>
              <a:t>using the Plan of Action to track progress</a:t>
            </a:r>
            <a:r>
              <a:rPr lang="en-US" b="0" baseline="0" dirty="0" smtClean="0"/>
              <a:t>. Each time the group meets, one of the first tasks should be to review and update the Plan of Action.  Using one of the team’s actual Plan of Action charts created at the start of this session, model how this can be used to track progress.  As the group to imagine it is a month [or other appropriate time period] down the road and they are meeting again.  Beginning with the first step listed, ask the volunteer that agreed to take that step to report on progress for that step.  If complete, </a:t>
            </a:r>
            <a:r>
              <a:rPr lang="en-US" b="1" baseline="0" dirty="0" smtClean="0"/>
              <a:t>document the progress </a:t>
            </a:r>
            <a:r>
              <a:rPr lang="en-US" b="0" baseline="0" dirty="0" smtClean="0"/>
              <a:t>by adding the completion date and any relevant information in the last column to the right.  Continue moving down the list asking the respective volunteers to share their progress.  If you come to a place where someone has hit a challenge and thus has not been able to complete a task, stop and </a:t>
            </a:r>
            <a:r>
              <a:rPr lang="en-US" b="1" baseline="0" dirty="0" smtClean="0"/>
              <a:t>brainstorm strategies to address the challenge</a:t>
            </a:r>
            <a:r>
              <a:rPr lang="en-US" b="0" baseline="0" dirty="0" smtClean="0"/>
              <a:t>.  What can be done to overcome the particular challenge?  Does the timeline need to be shifted?  Does someone else need to volunteer to assist with the step?  Is there another path to go around the challenge?  Be sure to document any additional steps or changed steps as the group works through the challenge.</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Then, as projects are complete, </a:t>
            </a:r>
            <a:r>
              <a:rPr lang="en-US" b="1" baseline="0" dirty="0" smtClean="0"/>
              <a:t>celebrate successes</a:t>
            </a:r>
            <a:r>
              <a:rPr lang="en-US" b="0" baseline="0" dirty="0" smtClean="0"/>
              <a:t>.  Be sure to </a:t>
            </a:r>
            <a:r>
              <a:rPr lang="en-US" b="1" baseline="0" dirty="0" smtClean="0"/>
              <a:t>include and inform local stakeholders </a:t>
            </a:r>
            <a:r>
              <a:rPr lang="en-US" b="0" baseline="0" dirty="0" smtClean="0"/>
              <a:t>so that buy-in, interest, and support for the efforts can continue to grow.</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Finally, as projects are successfully completed, use the energy from that success to </a:t>
            </a:r>
            <a:r>
              <a:rPr lang="en-US" b="1" baseline="0" dirty="0" smtClean="0"/>
              <a:t>continue climbing</a:t>
            </a:r>
            <a:r>
              <a:rPr lang="en-US" b="0" baseline="0" dirty="0" smtClean="0"/>
              <a:t>.  What can the group accomplish next?  How can we continue to build on this victory?  (remember the spiraling up concept from Session 2).</a:t>
            </a:r>
          </a:p>
          <a:p>
            <a:endParaRPr lang="en-US" b="0" baseline="0" dirty="0" smtClean="0"/>
          </a:p>
          <a:p>
            <a:r>
              <a:rPr lang="en-US" b="0" baseline="0" dirty="0" smtClean="0"/>
              <a:t>Discuss together:  What other ideas do you have for ensuring we continue to make progress?</a:t>
            </a:r>
          </a:p>
          <a:p>
            <a:endParaRPr lang="en-US" b="0" baseline="0" dirty="0" smtClean="0"/>
          </a:p>
          <a:p>
            <a:r>
              <a:rPr lang="en-US" b="1" baseline="0" dirty="0" smtClean="0"/>
              <a:t>Time</a:t>
            </a:r>
            <a:r>
              <a:rPr lang="en-US" b="0" baseline="0" dirty="0" smtClean="0"/>
              <a:t>:  10 minutes</a:t>
            </a:r>
          </a:p>
          <a:p>
            <a:endParaRPr lang="en-US" b="0" baseline="0" dirty="0" smtClean="0"/>
          </a:p>
          <a:p>
            <a:r>
              <a:rPr lang="en-US" b="1" baseline="0" dirty="0" smtClean="0"/>
              <a:t>Materials</a:t>
            </a:r>
            <a:r>
              <a:rPr lang="en-US" b="0" baseline="0" dirty="0" smtClean="0"/>
              <a:t>:  Plan of Action chart from one of the groups</a:t>
            </a:r>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64573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Use this slide as</a:t>
            </a:r>
            <a:r>
              <a:rPr lang="en-US" baseline="0" dirty="0" smtClean="0"/>
              <a:t> a review/summary of the team’s plans moving forward.  If not already assigned, someone from the team needs to type the Plan of Action for use in future meetings.</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18</a:t>
            </a:fld>
            <a:endParaRPr lang="en-US" dirty="0"/>
          </a:p>
        </p:txBody>
      </p:sp>
    </p:spTree>
    <p:extLst>
      <p:ext uri="{BB962C8B-B14F-4D97-AF65-F5344CB8AC3E}">
        <p14:creationId xmlns:p14="http://schemas.microsoft.com/office/powerpoint/2010/main" val="164271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insert</a:t>
            </a:r>
            <a:r>
              <a:rPr lang="en-US" baseline="0" dirty="0" smtClean="0"/>
              <a:t> your contact information and logos prior to the session</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19</a:t>
            </a:fld>
            <a:endParaRPr lang="en-US" dirty="0"/>
          </a:p>
        </p:txBody>
      </p:sp>
    </p:spTree>
    <p:extLst>
      <p:ext uri="{BB962C8B-B14F-4D97-AF65-F5344CB8AC3E}">
        <p14:creationId xmlns:p14="http://schemas.microsoft.com/office/powerpoint/2010/main" val="206962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r>
              <a:rPr lang="en-US" baseline="0" dirty="0" smtClean="0"/>
              <a:t>  Welcome participants to the session and briefly review the goals from this slide.</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a:t>
            </a:r>
          </a:p>
          <a:p>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2</a:t>
            </a:fld>
            <a:endParaRPr lang="en-US" dirty="0"/>
          </a:p>
        </p:txBody>
      </p:sp>
    </p:spTree>
    <p:extLst>
      <p:ext uri="{BB962C8B-B14F-4D97-AF65-F5344CB8AC3E}">
        <p14:creationId xmlns:p14="http://schemas.microsoft.com/office/powerpoint/2010/main" val="177774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Prior to the start of the session, list the top</a:t>
            </a:r>
            <a:r>
              <a:rPr lang="en-US" baseline="0" dirty="0" smtClean="0"/>
              <a:t> opportunities identified during the civic forum on which initial work was done during that event.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for a volunteer from each opportunity team to briefly summarize the initial planning thoughts from the forum.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Divide the group into teams around the various opportunities, allowing them to self-select into the team that most interests them. Share copies of notes from the opportunity discussions at the Civic Forum.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Time</a:t>
            </a:r>
            <a:r>
              <a:rPr lang="en-US" baseline="0" dirty="0" smtClean="0"/>
              <a:t>:  10-20 minutes, depending on the number of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Materials</a:t>
            </a:r>
            <a:r>
              <a:rPr lang="en-US" baseline="0" dirty="0" smtClean="0"/>
              <a:t>:  Copies of notes from the Civic Forum</a:t>
            </a:r>
            <a:endParaRPr lang="en-US" dirty="0" smtClean="0"/>
          </a:p>
          <a:p>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3</a:t>
            </a:fld>
            <a:endParaRPr lang="en-US" dirty="0"/>
          </a:p>
        </p:txBody>
      </p:sp>
    </p:spTree>
    <p:extLst>
      <p:ext uri="{BB962C8B-B14F-4D97-AF65-F5344CB8AC3E}">
        <p14:creationId xmlns:p14="http://schemas.microsoft.com/office/powerpoint/2010/main" val="41631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The purpose of this quick and fun exercise is to get the group thinking about</a:t>
            </a:r>
            <a:r>
              <a:rPr lang="en-US" baseline="0" dirty="0" smtClean="0"/>
              <a:t> how to create a detailed plan of action.  However, don’t share that at this point.</a:t>
            </a:r>
          </a:p>
          <a:p>
            <a:endParaRPr lang="en-US" baseline="0" dirty="0" smtClean="0"/>
          </a:p>
          <a:p>
            <a:r>
              <a:rPr lang="en-US" baseline="0" dirty="0" smtClean="0"/>
              <a:t>With a blank flip chart page handy, announce that the team is going to:</a:t>
            </a:r>
          </a:p>
          <a:p>
            <a:endParaRPr lang="en-US" baseline="0" dirty="0" smtClean="0"/>
          </a:p>
          <a:p>
            <a:r>
              <a:rPr lang="en-US" b="1" baseline="0" dirty="0" smtClean="0"/>
              <a:t>Make  1 peanut butter and jelly sandwich for each person for lunch (supper/snack) by [some reasonable timeframe based on your schedule], </a:t>
            </a:r>
          </a:p>
          <a:p>
            <a:endParaRPr lang="en-US" baseline="0" dirty="0" smtClean="0"/>
          </a:p>
          <a:p>
            <a:r>
              <a:rPr lang="en-US" baseline="0" dirty="0" smtClean="0"/>
              <a:t>but you need their help.  Ask participants to help you develop a plan for making the sandwiches.  What needs to happen?  Quickly jot down steps as they are mentioned.  Once the steps are fairly well outlined, ask about the order of the steps:  what needs to happen first, second, etc.  Finally, ask for a volunteer for each step.  As each volunteer agrees to a step, ask them how long it will take them.  [They will likely answer in terms of minutes, which is fine for the exercise.]  Jot the volunteer and the time expectation beside each step.  </a:t>
            </a:r>
          </a:p>
          <a:p>
            <a:endParaRPr lang="en-US" baseline="0" dirty="0" smtClean="0"/>
          </a:p>
          <a:p>
            <a:r>
              <a:rPr lang="en-US" baseline="0" dirty="0" smtClean="0"/>
              <a:t>Once the process is complete, have the group step back to look at the whole plan and consider:</a:t>
            </a:r>
          </a:p>
          <a:p>
            <a:pPr marL="171450" indent="-171450">
              <a:buFont typeface="Arial" panose="020B0604020202020204" pitchFamily="34" charset="0"/>
              <a:buChar char="•"/>
            </a:pPr>
            <a:r>
              <a:rPr lang="en-US" baseline="0" dirty="0" smtClean="0"/>
              <a:t>Are all the steps in place?  Did we miss anything?</a:t>
            </a:r>
          </a:p>
          <a:p>
            <a:pPr marL="171450" indent="-171450">
              <a:buFont typeface="Arial" panose="020B0604020202020204" pitchFamily="34" charset="0"/>
              <a:buChar char="•"/>
            </a:pPr>
            <a:r>
              <a:rPr lang="en-US" baseline="0" dirty="0" smtClean="0"/>
              <a:t>Does the timeline make sense?  Can we meet our deadline of [lunchtime]?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Then use this time to provide some leadership on how to manage the process.  For instance:</a:t>
            </a:r>
          </a:p>
          <a:p>
            <a:pPr marL="171450" indent="-171450">
              <a:buFont typeface="Arial" panose="020B0604020202020204" pitchFamily="34" charset="0"/>
              <a:buChar char="•"/>
            </a:pPr>
            <a:r>
              <a:rPr lang="en-US" baseline="0" dirty="0" smtClean="0"/>
              <a:t>What would the group have done if no one had volunteered for a particular step?  Possible responses:  (1) Ask, who do we know that could do this step and then, who will volunteer to ask them.  (2) Find a way around the step – can we do this another way?</a:t>
            </a:r>
          </a:p>
          <a:p>
            <a:pPr marL="171450" indent="-171450">
              <a:buFont typeface="Arial" panose="020B0604020202020204" pitchFamily="34" charset="0"/>
              <a:buChar char="•"/>
            </a:pPr>
            <a:r>
              <a:rPr lang="en-US" dirty="0" smtClean="0"/>
              <a:t>What if someone’s timeline</a:t>
            </a:r>
            <a:r>
              <a:rPr lang="en-US" baseline="0" dirty="0" smtClean="0"/>
              <a:t> throws the group’s target timeline off?  Possible responses:  (1) Ask if the volunteer can shift their timing, (2) See if someone else could take on that step with a timeline that fits better.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Once the group seems to feel comfortable with the flow of this exercise, move to the next slide for application of these principles of planning.</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4</a:t>
            </a:fld>
            <a:endParaRPr lang="en-US" dirty="0"/>
          </a:p>
        </p:txBody>
      </p:sp>
    </p:spTree>
    <p:extLst>
      <p:ext uri="{BB962C8B-B14F-4D97-AF65-F5344CB8AC3E}">
        <p14:creationId xmlns:p14="http://schemas.microsoft.com/office/powerpoint/2010/main" val="177168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r>
              <a:rPr lang="en-US" baseline="0" dirty="0" smtClean="0"/>
              <a:t>  Note that before the session, you will need to add in a relevant time frame to the green box (i.e. “noon,”  or a specific time).  Using the simple model of making sandwiches, describe the elements of a SMART goal.  Ask participants to identify these elements in the simple PBJ sandwich goal.</a:t>
            </a:r>
          </a:p>
          <a:p>
            <a:endParaRPr lang="en-US" baseline="0" dirty="0" smtClean="0"/>
          </a:p>
          <a:p>
            <a:r>
              <a:rPr lang="en-US" baseline="0" dirty="0" smtClean="0"/>
              <a:t>Then, have groups define a SMART goal for their opportunities.  For the sake of this initiative, the goal can (and perhaps should) be something that has a relatively short timeline (a year or less) that clearly meets all parts of the SMART criteria.</a:t>
            </a:r>
          </a:p>
          <a:p>
            <a:endParaRPr lang="en-US" baseline="0" dirty="0" smtClean="0"/>
          </a:p>
          <a:p>
            <a:r>
              <a:rPr lang="en-US" baseline="0" dirty="0" smtClean="0"/>
              <a:t>If more than one group exists, have groups share their results with the other groups.</a:t>
            </a:r>
          </a:p>
          <a:p>
            <a:endParaRPr lang="en-US" baseline="0" dirty="0" smtClean="0"/>
          </a:p>
          <a:p>
            <a:r>
              <a:rPr lang="en-US" b="1" baseline="0" dirty="0" smtClean="0"/>
              <a:t>Time</a:t>
            </a:r>
            <a:r>
              <a:rPr lang="en-US" baseline="0" dirty="0" smtClean="0"/>
              <a:t>:  15 minutes</a:t>
            </a:r>
          </a:p>
          <a:p>
            <a:endParaRPr lang="en-US" baseline="0" dirty="0" smtClean="0"/>
          </a:p>
          <a:p>
            <a:r>
              <a:rPr lang="en-US" b="1" baseline="0" dirty="0" smtClean="0"/>
              <a:t>Materials</a:t>
            </a:r>
            <a:r>
              <a:rPr lang="en-US" baseline="0" dirty="0" smtClean="0"/>
              <a:t>:  Flip charts and markers for recording final SMART goal(s)</a:t>
            </a:r>
          </a:p>
          <a:p>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5</a:t>
            </a:fld>
            <a:endParaRPr lang="en-US" dirty="0"/>
          </a:p>
        </p:txBody>
      </p:sp>
    </p:spTree>
    <p:extLst>
      <p:ext uri="{BB962C8B-B14F-4D97-AF65-F5344CB8AC3E}">
        <p14:creationId xmlns:p14="http://schemas.microsoft.com/office/powerpoint/2010/main" val="176860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normAutofit fontScale="55000" lnSpcReduction="20000"/>
          </a:bodyPr>
          <a:lstStyle/>
          <a:p>
            <a:pPr eaLnBrk="1" hangingPunct="1"/>
            <a:r>
              <a:rPr lang="en-US" b="1" i="0" dirty="0" smtClean="0"/>
              <a:t>Instructions</a:t>
            </a:r>
            <a:r>
              <a:rPr lang="en-US" b="1" i="1" dirty="0" smtClean="0"/>
              <a:t>:</a:t>
            </a:r>
            <a:r>
              <a:rPr lang="en-US" b="1" i="0" baseline="0" dirty="0" smtClean="0"/>
              <a:t>  </a:t>
            </a:r>
            <a:r>
              <a:rPr lang="en-US" dirty="0" smtClean="0"/>
              <a:t>Introduce participants to the basic elements of a Plan of Action so they can draft their own plan.</a:t>
            </a:r>
            <a:r>
              <a:rPr lang="en-US" baseline="0" dirty="0" smtClean="0"/>
              <a:t> Have each group working on a specific goal to outline the steps needed on a flipchart and then go back and number them in order.  Next they would identify a person to take lead on each step.  One rule:  they cannot put someone’s name on that is not in the room.  If someone is needed for the plan of action that isn’t present to volunteer, then an action step has to be that someone in the room will contact them to gain their support.  Next, the person volunteering identifies the date they can have the task complete.  </a:t>
            </a:r>
            <a:endParaRPr lang="en-US" dirty="0" smtClean="0"/>
          </a:p>
          <a:p>
            <a:pPr eaLnBrk="1" hangingPunct="1"/>
            <a:endParaRPr lang="en-US" dirty="0" smtClean="0"/>
          </a:p>
          <a:p>
            <a:pPr eaLnBrk="1" hangingPunct="1"/>
            <a:r>
              <a:rPr lang="en-US" dirty="0" smtClean="0"/>
              <a:t>Four basic elements make up a viable Plan of Action:</a:t>
            </a:r>
          </a:p>
          <a:p>
            <a:pPr eaLnBrk="1" hangingPunct="1"/>
            <a:endParaRPr lang="en-US" dirty="0" smtClean="0"/>
          </a:p>
          <a:p>
            <a:pPr eaLnBrk="1" hangingPunct="1">
              <a:buFontTx/>
              <a:buChar char="•"/>
            </a:pPr>
            <a:r>
              <a:rPr lang="en-US" dirty="0" smtClean="0"/>
              <a:t> </a:t>
            </a:r>
            <a:r>
              <a:rPr lang="en-US" u="sng" dirty="0" smtClean="0"/>
              <a:t>Specific steps </a:t>
            </a:r>
            <a:r>
              <a:rPr lang="en-US" dirty="0" smtClean="0"/>
              <a:t>to launch the identified strategy</a:t>
            </a:r>
            <a:r>
              <a:rPr lang="en-US" baseline="0" dirty="0" smtClean="0"/>
              <a:t> – </a:t>
            </a:r>
            <a:r>
              <a:rPr lang="en-US" dirty="0" smtClean="0"/>
              <a:t>What steps would need to be taken to help move from where you are now to the point where you are launching your identified strategies? Have the teams to break the steps into manageable ‘bites’ and arrange the bites into a logical order.</a:t>
            </a:r>
          </a:p>
          <a:p>
            <a:pPr eaLnBrk="1" hangingPunct="1"/>
            <a:endParaRPr lang="en-US" dirty="0" smtClean="0"/>
          </a:p>
          <a:p>
            <a:pPr eaLnBrk="1" hangingPunct="1">
              <a:buFontTx/>
              <a:buChar char="•"/>
            </a:pPr>
            <a:r>
              <a:rPr lang="en-US" b="1" i="1" dirty="0" smtClean="0"/>
              <a:t> </a:t>
            </a:r>
            <a:r>
              <a:rPr lang="en-US" u="sng" dirty="0" smtClean="0"/>
              <a:t>A person </a:t>
            </a:r>
            <a:r>
              <a:rPr lang="en-US" dirty="0" smtClean="0"/>
              <a:t>who will take leadership for each of the steps </a:t>
            </a:r>
            <a:r>
              <a:rPr lang="en-US" baseline="0" dirty="0" smtClean="0"/>
              <a:t>– </a:t>
            </a:r>
            <a:r>
              <a:rPr lang="en-US" dirty="0" smtClean="0"/>
              <a:t>The team cannot move forward if you have an ‘unclaimed’ step. Steps should be shared evenly among the partners so the load is not shouldered by just a few partners. Also, avoid assigning steps to ‘all team members’ unless it is a task that everyone really must have a role in carrying out (something that’s pretty unusual for most team assignments). The old adage applies here, ‘Everyone’s job is nobody’s job.’ If a step does need to be shared among more than one person, ask for a ‘lead’ to help keep the step on track.</a:t>
            </a:r>
          </a:p>
          <a:p>
            <a:pPr eaLnBrk="1" hangingPunct="1"/>
            <a:endParaRPr lang="en-US" dirty="0" smtClean="0"/>
          </a:p>
          <a:p>
            <a:pPr eaLnBrk="1" hangingPunct="1">
              <a:buFontTx/>
              <a:buChar char="•"/>
            </a:pPr>
            <a:r>
              <a:rPr lang="en-US" dirty="0" smtClean="0"/>
              <a:t> </a:t>
            </a:r>
            <a:r>
              <a:rPr lang="en-US" u="sng" dirty="0" smtClean="0"/>
              <a:t>A realistic timetable </a:t>
            </a:r>
            <a:r>
              <a:rPr lang="en-US" dirty="0" smtClean="0"/>
              <a:t>for completing each step</a:t>
            </a:r>
            <a:r>
              <a:rPr lang="en-US" baseline="0" dirty="0" smtClean="0"/>
              <a:t> – </a:t>
            </a:r>
            <a:r>
              <a:rPr lang="en-US" dirty="0" smtClean="0"/>
              <a:t>Keeping things rolling is vital! Having a timeline for completion of tasks is very important. Avoid assigning deadlines when possible. Instead, ask each person who takes ownership of a task when he can realistically complete the step. This accomplishes a few worthy goals. First,</a:t>
            </a:r>
            <a:r>
              <a:rPr lang="en-US" baseline="0" dirty="0" smtClean="0"/>
              <a:t> i</a:t>
            </a:r>
            <a:r>
              <a:rPr lang="en-US" dirty="0" smtClean="0"/>
              <a:t>t enhances the individual’s buy-in to the timetable. If I make a commitment to complete a task by a certain date, it carries much more weight with me than if you assign an arbitrary date that does not take into account my other obligations or constraints. Second, it can help identify potential roadblocks or stumbling points. For instance, suppose a person accepting a step indicates he or she cannot complete the step until two months from now. Other steps are now ‘on hold’ for completion of that step. If the two-month delay will threaten forward movement, it may be a good idea to either negotiate the date with the person, or see if someone else would be willing to take on the step within a shorter timeline</a:t>
            </a:r>
          </a:p>
          <a:p>
            <a:pPr eaLnBrk="1" hangingPunct="1">
              <a:buFontTx/>
              <a:buChar char="•"/>
            </a:pPr>
            <a:endParaRPr lang="en-US" dirty="0" smtClean="0"/>
          </a:p>
          <a:p>
            <a:pPr eaLnBrk="1" hangingPunct="1">
              <a:buFontTx/>
              <a:buNone/>
            </a:pPr>
            <a:r>
              <a:rPr lang="en-US" baseline="0" dirty="0" smtClean="0"/>
              <a:t>This process is important for implementation as it promotes responsibility, outlines initial tasks and establishes timelines.</a:t>
            </a:r>
            <a:endParaRPr lang="en-US" dirty="0" smtClean="0"/>
          </a:p>
          <a:p>
            <a:pPr eaLnBrk="1" hangingPunct="1">
              <a:buFontTx/>
              <a:buNone/>
            </a:pPr>
            <a:endParaRPr lang="en-US" b="1" i="0" dirty="0" smtClean="0"/>
          </a:p>
          <a:p>
            <a:pPr eaLnBrk="1" hangingPunct="1">
              <a:buFontTx/>
              <a:buNone/>
            </a:pPr>
            <a:r>
              <a:rPr lang="en-US" b="1" i="0" dirty="0" smtClean="0"/>
              <a:t>Time</a:t>
            </a:r>
            <a:r>
              <a:rPr lang="en-US" dirty="0" smtClean="0"/>
              <a:t>:  20 minutes</a:t>
            </a:r>
          </a:p>
          <a:p>
            <a:pPr eaLnBrk="1" hangingPunct="1">
              <a:buFontTx/>
              <a:buNone/>
            </a:pPr>
            <a:endParaRPr lang="en-US" dirty="0" smtClean="0"/>
          </a:p>
          <a:p>
            <a:pPr eaLnBrk="1" hangingPunct="1">
              <a:buFontTx/>
              <a:buNone/>
            </a:pPr>
            <a:r>
              <a:rPr lang="en-US" b="1" i="0" dirty="0" smtClean="0"/>
              <a:t>Materials</a:t>
            </a:r>
            <a:r>
              <a:rPr lang="en-US" dirty="0" smtClean="0"/>
              <a:t>:  Flip charts</a:t>
            </a:r>
            <a:r>
              <a:rPr lang="en-US" smtClean="0"/>
              <a:t>, markers</a:t>
            </a:r>
            <a:r>
              <a:rPr lang="en-US" baseline="0" smtClean="0"/>
              <a:t> </a:t>
            </a:r>
            <a:endParaRPr lang="en-US" dirty="0" smtClean="0"/>
          </a:p>
          <a:p>
            <a:pPr eaLnBrk="1" hangingPunct="1">
              <a:buFontTx/>
              <a:buNone/>
            </a:pPr>
            <a:endParaRPr lang="en-US" dirty="0" smtClean="0"/>
          </a:p>
          <a:p>
            <a:pPr eaLnBrk="1" hangingPunct="1">
              <a:buFontTx/>
              <a:buNone/>
            </a:pPr>
            <a:r>
              <a:rPr lang="en-US" b="1" dirty="0" smtClean="0"/>
              <a:t>Handout</a:t>
            </a:r>
            <a:r>
              <a:rPr lang="en-US" dirty="0" smtClean="0"/>
              <a:t>: Plan of Action Chart</a:t>
            </a:r>
          </a:p>
        </p:txBody>
      </p:sp>
      <p:sp>
        <p:nvSpPr>
          <p:cNvPr id="74756" name="Slide Number Placeholder 3"/>
          <p:cNvSpPr>
            <a:spLocks noGrp="1"/>
          </p:cNvSpPr>
          <p:nvPr>
            <p:ph type="sldNum" sz="quarter" idx="5"/>
          </p:nvPr>
        </p:nvSpPr>
        <p:spPr>
          <a:noFill/>
        </p:spPr>
        <p:txBody>
          <a:bodyPr/>
          <a:lstStyle/>
          <a:p>
            <a:fld id="{D0A5BCDD-A02B-4B3B-A2FF-252BB0558F6B}" type="slidenum">
              <a:rPr lang="en-US" smtClean="0"/>
              <a:pPr/>
              <a:t>6</a:t>
            </a:fld>
            <a:endParaRPr lang="en-US" smtClean="0"/>
          </a:p>
        </p:txBody>
      </p:sp>
    </p:spTree>
    <p:extLst>
      <p:ext uri="{BB962C8B-B14F-4D97-AF65-F5344CB8AC3E}">
        <p14:creationId xmlns:p14="http://schemas.microsoft.com/office/powerpoint/2010/main" val="296214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Once the</a:t>
            </a:r>
            <a:r>
              <a:rPr lang="en-US" baseline="0" dirty="0" smtClean="0"/>
              <a:t> Plan of Action is developed, the team is ready to move forward on implementation.  This is a key turning point that may determine the success of the initiative.  Thinking intentionally about how the team will implement the proposed project(s) is vital to success.  This next section explores some common challenges encountered during this phase and provides time for the team to plan around those challenges.</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7</a:t>
            </a:fld>
            <a:endParaRPr lang="en-US" dirty="0"/>
          </a:p>
        </p:txBody>
      </p:sp>
    </p:spTree>
    <p:extLst>
      <p:ext uri="{BB962C8B-B14F-4D97-AF65-F5344CB8AC3E}">
        <p14:creationId xmlns:p14="http://schemas.microsoft.com/office/powerpoint/2010/main" val="412343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baseline="0" dirty="0" smtClean="0"/>
              <a:t>Instructions:  </a:t>
            </a:r>
            <a:r>
              <a:rPr lang="en-US" baseline="0" dirty="0" smtClean="0"/>
              <a:t>Some valuable insights have been collected on what has gone well and what bumps have been experienced through projects similar to LEAD.  This segment is intended, in part, to tackle these issues head-on, preventing problems that could compromise the long-term sustainability of the LEAD efforts.  Four key concerns are examined as well as ideas on how to avoid these issues from cropping up with this LEAD team.  </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8</a:t>
            </a:fld>
            <a:endParaRPr lang="en-US" dirty="0"/>
          </a:p>
        </p:txBody>
      </p:sp>
    </p:spTree>
    <p:extLst>
      <p:ext uri="{BB962C8B-B14F-4D97-AF65-F5344CB8AC3E}">
        <p14:creationId xmlns:p14="http://schemas.microsoft.com/office/powerpoint/2010/main" val="97705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r>
              <a:rPr lang="en-US" b="1" baseline="0" dirty="0" smtClean="0"/>
              <a:t>Instructions:  </a:t>
            </a:r>
            <a:r>
              <a:rPr lang="en-US" b="0" baseline="0" dirty="0" smtClean="0"/>
              <a:t>The first challenge is determining how the LEAD effort will be organized.  Having some sort of organizational structure helps ensure that the parts don’t become disconnected and also ensures that progress is made.  A number of different models are possible.  A few are listed on the screen, but certainly, others would work also.</a:t>
            </a:r>
          </a:p>
          <a:p>
            <a:endParaRPr lang="en-US" b="0" baseline="0" dirty="0" smtClean="0"/>
          </a:p>
          <a:p>
            <a:r>
              <a:rPr lang="en-US" b="0" baseline="0" dirty="0" smtClean="0"/>
              <a:t>The important question for the group to answer is “What approach will work best here to ensure that the LEAD actions move forward?”</a:t>
            </a:r>
          </a:p>
          <a:p>
            <a:endParaRPr lang="en-US" b="0" baseline="0" dirty="0" smtClean="0"/>
          </a:p>
          <a:p>
            <a:r>
              <a:rPr lang="en-US" b="0" baseline="0" dirty="0" smtClean="0"/>
              <a:t>Allow ample time to discuss and decide upon a structure.  Questions to consider:</a:t>
            </a:r>
          </a:p>
          <a:p>
            <a:pPr marL="171450" indent="-171450">
              <a:buFont typeface="Arial" panose="020B0604020202020204" pitchFamily="34" charset="0"/>
              <a:buChar char="•"/>
            </a:pPr>
            <a:r>
              <a:rPr lang="en-US" b="0" baseline="0" dirty="0" smtClean="0"/>
              <a:t>Who can help us stay connected?</a:t>
            </a:r>
          </a:p>
          <a:p>
            <a:pPr marL="171450" indent="-171450">
              <a:buFont typeface="Arial" panose="020B0604020202020204" pitchFamily="34" charset="0"/>
              <a:buChar char="•"/>
            </a:pPr>
            <a:r>
              <a:rPr lang="en-US" b="0" baseline="0" dirty="0" smtClean="0"/>
              <a:t>What would we expect that person (persons) to do?</a:t>
            </a:r>
          </a:p>
          <a:p>
            <a:pPr marL="171450" indent="-171450">
              <a:buFont typeface="Arial" panose="020B0604020202020204" pitchFamily="34" charset="0"/>
              <a:buChar char="•"/>
            </a:pPr>
            <a:r>
              <a:rPr lang="en-US" b="0" baseline="0" dirty="0" smtClean="0"/>
              <a:t>How long would we want that person (persons) to lead?  Do we rotate responsibilities, and if so, how often?</a:t>
            </a:r>
          </a:p>
          <a:p>
            <a:endParaRPr lang="en-US" b="0" baseline="0" dirty="0" smtClean="0"/>
          </a:p>
          <a:p>
            <a:r>
              <a:rPr lang="en-US" b="0" baseline="0" dirty="0" smtClean="0"/>
              <a:t>The next slide discusses a related aspect, establishing a meeting schedule.</a:t>
            </a:r>
          </a:p>
          <a:p>
            <a:endParaRPr lang="en-US" b="0" baseline="0" dirty="0" smtClean="0"/>
          </a:p>
          <a:p>
            <a:endParaRPr lang="en-US" b="0" baseline="0" dirty="0" smtClean="0"/>
          </a:p>
          <a:p>
            <a:r>
              <a:rPr lang="en-US" b="1" baseline="0" dirty="0" smtClean="0"/>
              <a:t>Time</a:t>
            </a:r>
            <a:r>
              <a:rPr lang="en-US" b="0" baseline="0" dirty="0" smtClean="0"/>
              <a:t>:  5 minutes</a:t>
            </a:r>
          </a:p>
          <a:p>
            <a:endParaRPr lang="en-US" b="0" baseline="0" dirty="0" smtClean="0"/>
          </a:p>
          <a:p>
            <a:r>
              <a:rPr lang="en-US" b="1" baseline="0" dirty="0" smtClean="0"/>
              <a:t>Materials</a:t>
            </a:r>
            <a:r>
              <a:rPr lang="en-US" b="0" baseline="0" dirty="0" smtClean="0"/>
              <a:t>:  None</a:t>
            </a:r>
          </a:p>
        </p:txBody>
      </p:sp>
      <p:sp>
        <p:nvSpPr>
          <p:cNvPr id="4" name="Slide Number Placeholder 3"/>
          <p:cNvSpPr>
            <a:spLocks noGrp="1"/>
          </p:cNvSpPr>
          <p:nvPr>
            <p:ph type="sldNum" sz="quarter" idx="10"/>
          </p:nvPr>
        </p:nvSpPr>
        <p:spPr/>
        <p:txBody>
          <a:bodyPr/>
          <a:lstStyle/>
          <a:p>
            <a:pPr>
              <a:defRPr/>
            </a:pPr>
            <a:fld id="{DCAD4104-B99C-4B90-A2F6-3A6BA9FAFA3C}"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76757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a:solidFill>
            <a:srgbClr val="046738"/>
          </a:solidFill>
        </p:spPr>
        <p:style>
          <a:lnRef idx="1">
            <a:schemeClr val="accent1"/>
          </a:lnRef>
          <a:fillRef idx="3">
            <a:schemeClr val="accent1"/>
          </a:fillRef>
          <a:effectRef idx="2">
            <a:schemeClr val="accent1"/>
          </a:effectRef>
          <a:fontRef idx="none"/>
        </p:style>
        <p:txBody>
          <a:bodyPr/>
          <a:lstStyle>
            <a:lvl1pPr>
              <a:defRPr b="1" cap="none" spc="0">
                <a:ln w="10160">
                  <a:noFill/>
                  <a:prstDash val="solid"/>
                </a:ln>
                <a:solidFill>
                  <a:srgbClr val="FFFFFF"/>
                </a:solidFill>
                <a:effectLst>
                  <a:outerShdw blurRad="38100" dist="22860" dir="5400000" algn="tl" rotWithShape="0">
                    <a:srgbClr val="000000">
                      <a:alpha val="3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F4E9679-25E4-4B9E-8E8C-D9B71286292B}" type="datetimeFigureOut">
              <a:rPr lang="en-US" smtClean="0"/>
              <a:pPr>
                <a:defRPr/>
              </a:pPr>
              <a:t>9/29/2015</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4795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7547EEC-7AF8-4082-8C35-8B1F41431499}" type="datetimeFigureOut">
              <a:rPr lang="en-US" smtClean="0"/>
              <a:pPr>
                <a:defRPr/>
              </a:pPr>
              <a:t>9/29/2015</a:t>
            </a:fld>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410954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0ABFD24-3E5E-4F56-AA77-BF3DC78A5837}" type="datetimeFigureOut">
              <a:rPr lang="en-US" smtClean="0"/>
              <a:pPr>
                <a:defRPr/>
              </a:pPr>
              <a:t>9/29/2015</a:t>
            </a:fld>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253825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C7D75A2-4813-4BB4-BE77-A0740EEE5076}" type="datetimeFigureOut">
              <a:rPr lang="en-US" smtClean="0"/>
              <a:pPr>
                <a:defRPr/>
              </a:pPr>
              <a:t>9/29/2015</a:t>
            </a:fld>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790833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AE0E811-5D7C-4048-9A91-5EB7952EE5FA}" type="datetimeFigureOut">
              <a:rPr lang="en-US" smtClean="0"/>
              <a:pPr>
                <a:defRPr/>
              </a:pPr>
              <a:t>9/29/2015</a:t>
            </a:fld>
            <a:endParaRPr lang="en-US" dirty="0"/>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73417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A998459-AB77-46B6-B159-3386731B6A4E}" type="datetimeFigureOut">
              <a:rPr lang="en-US" smtClean="0"/>
              <a:pPr>
                <a:defRPr/>
              </a:pPr>
              <a:t>9/29/2015</a:t>
            </a:fld>
            <a:endParaRPr lang="en-US" dirty="0"/>
          </a:p>
        </p:txBody>
      </p:sp>
      <p:sp>
        <p:nvSpPr>
          <p:cNvPr id="6" name="Footer Placeholder 5"/>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271510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41BF814-3962-43D9-904F-174C6AD8B60E}" type="datetimeFigureOut">
              <a:rPr lang="en-US" smtClean="0"/>
              <a:pPr>
                <a:defRPr/>
              </a:pPr>
              <a:t>9/29/2015</a:t>
            </a:fld>
            <a:endParaRPr lang="en-US" dirty="0"/>
          </a:p>
        </p:txBody>
      </p:sp>
      <p:sp>
        <p:nvSpPr>
          <p:cNvPr id="8" name="Footer Placeholder 7"/>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720160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17D7088-996B-4D27-A357-2636D177B01B}" type="datetimeFigureOut">
              <a:rPr lang="en-US" smtClean="0"/>
              <a:pPr>
                <a:defRPr/>
              </a:pPr>
              <a:t>9/29/2015</a:t>
            </a:fld>
            <a:endParaRPr lang="en-US" dirty="0"/>
          </a:p>
        </p:txBody>
      </p:sp>
      <p:sp>
        <p:nvSpPr>
          <p:cNvPr id="4" name="Footer Placeholder 3"/>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2092629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3"/>
          <p:cNvSpPr/>
          <p:nvPr/>
        </p:nvSpPr>
        <p:spPr>
          <a:xfrm>
            <a:off x="4610100" y="381000"/>
            <a:ext cx="4343400" cy="5257800"/>
          </a:xfrm>
          <a:prstGeom prst="rect">
            <a:avLst/>
          </a:prstGeom>
          <a:solidFill>
            <a:srgbClr val="046738"/>
          </a:solidFill>
          <a:ln>
            <a:solidFill>
              <a:srgbClr val="046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4838700" y="655008"/>
            <a:ext cx="3886200" cy="400110"/>
          </a:xfrm>
          <a:prstGeom prst="rect">
            <a:avLst/>
          </a:prstGeom>
          <a:noFill/>
        </p:spPr>
        <p:txBody>
          <a:bodyPr wrap="square" rtlCol="0">
            <a:spAutoFit/>
          </a:bodyPr>
          <a:lstStyle/>
          <a:p>
            <a:r>
              <a:rPr lang="en-US" sz="2000" dirty="0" smtClean="0">
                <a:solidFill>
                  <a:schemeClr val="bg1"/>
                </a:solidFill>
              </a:rPr>
              <a:t>Contact Information:</a:t>
            </a:r>
            <a:endParaRPr lang="en-US" sz="2000" dirty="0">
              <a:solidFill>
                <a:schemeClr val="bg1"/>
              </a:solidFill>
            </a:endParaRPr>
          </a:p>
        </p:txBody>
      </p:sp>
      <p:sp>
        <p:nvSpPr>
          <p:cNvPr id="8" name="Text Placeholder 7"/>
          <p:cNvSpPr>
            <a:spLocks noGrp="1"/>
          </p:cNvSpPr>
          <p:nvPr>
            <p:ph type="body" sz="quarter" idx="12" hasCustomPrompt="1"/>
          </p:nvPr>
        </p:nvSpPr>
        <p:spPr>
          <a:xfrm>
            <a:off x="4953000" y="1143000"/>
            <a:ext cx="3657600" cy="4267200"/>
          </a:xfrm>
        </p:spPr>
        <p:txBody>
          <a:bodyPr>
            <a:normAutofit/>
          </a:bodyPr>
          <a:lstStyle>
            <a:lvl1pPr marL="0" indent="0">
              <a:buNone/>
              <a:defRPr sz="16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Replace with coaches’ information</a:t>
            </a:r>
            <a:endParaRPr lang="en-US" dirty="0"/>
          </a:p>
        </p:txBody>
      </p:sp>
      <p:sp>
        <p:nvSpPr>
          <p:cNvPr id="10" name="Picture Placeholder 9"/>
          <p:cNvSpPr>
            <a:spLocks noGrp="1"/>
          </p:cNvSpPr>
          <p:nvPr>
            <p:ph type="pic" sz="quarter" idx="13" hasCustomPrompt="1"/>
          </p:nvPr>
        </p:nvSpPr>
        <p:spPr>
          <a:xfrm>
            <a:off x="533400" y="1143000"/>
            <a:ext cx="3733800" cy="3810000"/>
          </a:xfrm>
        </p:spPr>
        <p:txBody>
          <a:bodyPr/>
          <a:lstStyle>
            <a:lvl1pPr>
              <a:defRPr/>
            </a:lvl1pPr>
          </a:lstStyle>
          <a:p>
            <a:r>
              <a:rPr lang="en-US" dirty="0" smtClean="0"/>
              <a:t>Place state logos here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5832647"/>
            <a:ext cx="825048" cy="56515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5715000"/>
            <a:ext cx="900528" cy="900528"/>
          </a:xfrm>
          <a:prstGeom prst="rect">
            <a:avLst/>
          </a:prstGeom>
        </p:spPr>
      </p:pic>
      <p:sp>
        <p:nvSpPr>
          <p:cNvPr id="15" name="TextBox 14"/>
          <p:cNvSpPr txBox="1"/>
          <p:nvPr/>
        </p:nvSpPr>
        <p:spPr>
          <a:xfrm>
            <a:off x="3124200" y="5825807"/>
            <a:ext cx="990600" cy="553998"/>
          </a:xfrm>
          <a:prstGeom prst="rect">
            <a:avLst/>
          </a:prstGeom>
          <a:noFill/>
        </p:spPr>
        <p:txBody>
          <a:bodyPr wrap="square" rtlCol="0">
            <a:spAutoFit/>
          </a:bodyPr>
          <a:lstStyle/>
          <a:p>
            <a:r>
              <a:rPr lang="en-US" sz="1000" dirty="0" smtClean="0"/>
              <a:t>Rural</a:t>
            </a:r>
            <a:r>
              <a:rPr lang="en-US" sz="1000" baseline="0" dirty="0" smtClean="0"/>
              <a:t> Development &amp; NIFA</a:t>
            </a:r>
          </a:p>
        </p:txBody>
      </p:sp>
      <p:sp>
        <p:nvSpPr>
          <p:cNvPr id="16" name="TextBox 15"/>
          <p:cNvSpPr txBox="1"/>
          <p:nvPr/>
        </p:nvSpPr>
        <p:spPr>
          <a:xfrm>
            <a:off x="205650" y="5470276"/>
            <a:ext cx="2286000" cy="338554"/>
          </a:xfrm>
          <a:prstGeom prst="rect">
            <a:avLst/>
          </a:prstGeom>
          <a:noFill/>
        </p:spPr>
        <p:txBody>
          <a:bodyPr wrap="square" rtlCol="0">
            <a:spAutoFit/>
          </a:bodyPr>
          <a:lstStyle/>
          <a:p>
            <a:r>
              <a:rPr lang="en-US" sz="1600" dirty="0" smtClean="0"/>
              <a:t>National Partners:</a:t>
            </a:r>
            <a:endParaRPr lang="en-US" sz="16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19697"/>
          <a:stretch/>
        </p:blipFill>
        <p:spPr>
          <a:xfrm>
            <a:off x="852746" y="5805488"/>
            <a:ext cx="1357055" cy="595312"/>
          </a:xfrm>
          <a:prstGeom prst="rect">
            <a:avLst/>
          </a:prstGeom>
        </p:spPr>
      </p:pic>
    </p:spTree>
    <p:extLst>
      <p:ext uri="{BB962C8B-B14F-4D97-AF65-F5344CB8AC3E}">
        <p14:creationId xmlns:p14="http://schemas.microsoft.com/office/powerpoint/2010/main" val="409424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77945A-D93D-490A-9D29-CDA7740ED65C}" type="datetimeFigureOut">
              <a:rPr lang="en-US" smtClean="0"/>
              <a:pPr>
                <a:defRPr/>
              </a:pPr>
              <a:t>9/29/2015</a:t>
            </a:fld>
            <a:endParaRPr lang="en-US" dirty="0"/>
          </a:p>
        </p:txBody>
      </p:sp>
      <p:sp>
        <p:nvSpPr>
          <p:cNvPr id="6" name="Footer Placeholder 5"/>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807473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F1583BB-83D6-4D20-9E4B-93530562B6C1}" type="datetimeFigureOut">
              <a:rPr lang="en-US" smtClean="0"/>
              <a:pPr>
                <a:defRPr/>
              </a:pPr>
              <a:t>9/29/2015</a:t>
            </a:fld>
            <a:endParaRPr lang="en-US" dirty="0"/>
          </a:p>
        </p:txBody>
      </p:sp>
      <p:sp>
        <p:nvSpPr>
          <p:cNvPr id="6" name="Footer Placeholder 5"/>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991638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6878" t="81664"/>
          <a:stretch/>
        </p:blipFill>
        <p:spPr>
          <a:xfrm>
            <a:off x="0" y="6043550"/>
            <a:ext cx="7213146" cy="795856"/>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60065" y="5337510"/>
            <a:ext cx="1957796" cy="1501896"/>
          </a:xfrm>
          <a:prstGeom prst="rect">
            <a:avLst/>
          </a:prstGeom>
        </p:spPr>
      </p:pic>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l="25562" r="24836" b="48307"/>
          <a:stretch/>
        </p:blipFill>
        <p:spPr>
          <a:xfrm>
            <a:off x="-24938" y="0"/>
            <a:ext cx="1548938" cy="2243654"/>
          </a:xfrm>
          <a:prstGeom prst="rect">
            <a:avLst/>
          </a:prstGeom>
        </p:spPr>
      </p:pic>
      <p:sp>
        <p:nvSpPr>
          <p:cNvPr id="2" name="Title Placeholder 1"/>
          <p:cNvSpPr>
            <a:spLocks noGrp="1"/>
          </p:cNvSpPr>
          <p:nvPr>
            <p:ph type="title"/>
          </p:nvPr>
        </p:nvSpPr>
        <p:spPr>
          <a:xfrm>
            <a:off x="457200" y="274638"/>
            <a:ext cx="8229600" cy="1143000"/>
          </a:xfrm>
          <a:prstGeom prst="rect">
            <a:avLst/>
          </a:prstGeom>
          <a:noFill/>
          <a:ln>
            <a:noFill/>
          </a:ln>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076CF3-9B59-4229-B90C-DCB0EB8A3BAD}" type="datetimeFigureOut">
              <a:rPr lang="en-US" smtClean="0"/>
              <a:pPr>
                <a:defRPr/>
              </a:pPr>
              <a:t>9/29/2015</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solidFill>
            </a:endParaRPr>
          </a:p>
        </p:txBody>
      </p:sp>
    </p:spTree>
    <p:extLst>
      <p:ext uri="{BB962C8B-B14F-4D97-AF65-F5344CB8AC3E}">
        <p14:creationId xmlns:p14="http://schemas.microsoft.com/office/powerpoint/2010/main" val="15524690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defTabSz="914354" rtl="0" eaLnBrk="1" latinLnBrk="0" hangingPunct="1">
        <a:spcBef>
          <a:spcPct val="0"/>
        </a:spcBef>
        <a:buNone/>
        <a:defRPr sz="4400" b="0" kern="1200" cap="none" spc="0">
          <a:ln w="0"/>
          <a:solidFill>
            <a:schemeClr val="tx1"/>
          </a:solidFill>
          <a:effectLst>
            <a:outerShdw blurRad="38100" dist="19050" dir="2700000" algn="tl" rotWithShape="0">
              <a:schemeClr val="dk1">
                <a:alpha val="40000"/>
              </a:schemeClr>
            </a:outerShdw>
          </a:effectLst>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49172"/>
            <a:ext cx="7772400" cy="1470025"/>
          </a:xfrm>
        </p:spPr>
        <p:txBody>
          <a:bodyPr>
            <a:normAutofit/>
          </a:bodyPr>
          <a:lstStyle/>
          <a:p>
            <a:r>
              <a:rPr lang="en-US" dirty="0" err="1" smtClean="0">
                <a:effectLst/>
              </a:rPr>
              <a:t>LEADing</a:t>
            </a:r>
            <a:r>
              <a:rPr lang="en-US" dirty="0" smtClean="0">
                <a:effectLst/>
              </a:rPr>
              <a:t> to Action</a:t>
            </a:r>
            <a:endParaRPr lang="en-US" dirty="0">
              <a:effectLst/>
            </a:endParaRPr>
          </a:p>
        </p:txBody>
      </p:sp>
      <p:sp>
        <p:nvSpPr>
          <p:cNvPr id="6" name="Subtitle 5"/>
          <p:cNvSpPr>
            <a:spLocks noGrp="1"/>
          </p:cNvSpPr>
          <p:nvPr>
            <p:ph type="subTitle" idx="1"/>
          </p:nvPr>
        </p:nvSpPr>
        <p:spPr>
          <a:xfrm>
            <a:off x="1371600" y="3289679"/>
            <a:ext cx="6400800" cy="644647"/>
          </a:xfrm>
        </p:spPr>
        <p:txBody>
          <a:bodyPr/>
          <a:lstStyle/>
          <a:p>
            <a:r>
              <a:rPr lang="en-US" dirty="0" smtClean="0"/>
              <a:t>Session Three</a:t>
            </a:r>
            <a:endParaRPr lang="en-US" dirty="0"/>
          </a:p>
        </p:txBody>
      </p:sp>
    </p:spTree>
    <p:extLst>
      <p:ext uri="{BB962C8B-B14F-4D97-AF65-F5344CB8AC3E}">
        <p14:creationId xmlns:p14="http://schemas.microsoft.com/office/powerpoint/2010/main" val="4125531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296" y="2634916"/>
            <a:ext cx="4543504" cy="3007895"/>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Establishing a Meeting Schedule</a:t>
            </a:r>
            <a:endParaRPr lang="en-US" dirty="0"/>
          </a:p>
        </p:txBody>
      </p:sp>
      <p:sp>
        <p:nvSpPr>
          <p:cNvPr id="3" name="Content Placeholder 2"/>
          <p:cNvSpPr>
            <a:spLocks noGrp="1"/>
          </p:cNvSpPr>
          <p:nvPr>
            <p:ph idx="1"/>
          </p:nvPr>
        </p:nvSpPr>
        <p:spPr>
          <a:xfrm>
            <a:off x="457200" y="1900996"/>
            <a:ext cx="8229600" cy="4525963"/>
          </a:xfrm>
        </p:spPr>
        <p:txBody>
          <a:bodyPr/>
          <a:lstStyle/>
          <a:p>
            <a:r>
              <a:rPr lang="en-US" dirty="0" smtClean="0"/>
              <a:t>How often to meet face-to-face?</a:t>
            </a:r>
          </a:p>
          <a:p>
            <a:r>
              <a:rPr lang="en-US" dirty="0" smtClean="0"/>
              <a:t>Where is the best place to meet?</a:t>
            </a:r>
          </a:p>
          <a:p>
            <a:r>
              <a:rPr lang="en-US" dirty="0" smtClean="0"/>
              <a:t>When?</a:t>
            </a:r>
          </a:p>
          <a:p>
            <a:endParaRPr lang="en-US" dirty="0"/>
          </a:p>
        </p:txBody>
      </p:sp>
    </p:spTree>
    <p:extLst>
      <p:ext uri="{BB962C8B-B14F-4D97-AF65-F5344CB8AC3E}">
        <p14:creationId xmlns:p14="http://schemas.microsoft.com/office/powerpoint/2010/main" val="341403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#2:</a:t>
            </a:r>
            <a:br>
              <a:rPr lang="en-US" dirty="0" smtClean="0"/>
            </a:br>
            <a:r>
              <a:rPr lang="en-US" dirty="0" smtClean="0"/>
              <a:t>Communicating with the Team</a:t>
            </a:r>
            <a:endParaRPr lang="en-US" dirty="0"/>
          </a:p>
        </p:txBody>
      </p:sp>
      <p:sp>
        <p:nvSpPr>
          <p:cNvPr id="3" name="Content Placeholder 2"/>
          <p:cNvSpPr>
            <a:spLocks noGrp="1"/>
          </p:cNvSpPr>
          <p:nvPr>
            <p:ph idx="1"/>
          </p:nvPr>
        </p:nvSpPr>
        <p:spPr/>
        <p:txBody>
          <a:bodyPr/>
          <a:lstStyle/>
          <a:p>
            <a:r>
              <a:rPr lang="en-US" dirty="0" smtClean="0"/>
              <a:t>Purpose:  To keep lines of communications within the team open</a:t>
            </a:r>
          </a:p>
          <a:p>
            <a:r>
              <a:rPr lang="en-US" dirty="0" smtClean="0"/>
              <a:t>Questions to guide the process:</a:t>
            </a:r>
          </a:p>
          <a:p>
            <a:pPr lvl="1"/>
            <a:r>
              <a:rPr lang="en-US" dirty="0" smtClean="0"/>
              <a:t>How would participants like to receive information about this work between meetings?</a:t>
            </a:r>
          </a:p>
          <a:p>
            <a:pPr lvl="1"/>
            <a:r>
              <a:rPr lang="en-US" dirty="0" smtClean="0"/>
              <a:t>What information do you want to share regularly?</a:t>
            </a:r>
          </a:p>
          <a:p>
            <a:pPr lvl="1"/>
            <a:r>
              <a:rPr lang="en-US" dirty="0" smtClean="0"/>
              <a:t>Who will take leadership on communicating within the group?</a:t>
            </a:r>
          </a:p>
          <a:p>
            <a:pPr marL="457176" lvl="1" indent="0">
              <a:buNone/>
            </a:pPr>
            <a:endParaRPr lang="en-US" dirty="0"/>
          </a:p>
        </p:txBody>
      </p:sp>
    </p:spTree>
    <p:extLst>
      <p:ext uri="{BB962C8B-B14F-4D97-AF65-F5344CB8AC3E}">
        <p14:creationId xmlns:p14="http://schemas.microsoft.com/office/powerpoint/2010/main" val="101845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effectLst/>
              </a:rPr>
              <a:t>Challenge #3:  </a:t>
            </a:r>
            <a:br>
              <a:rPr lang="en-US" dirty="0" smtClean="0">
                <a:effectLst/>
              </a:rPr>
            </a:br>
            <a:r>
              <a:rPr lang="en-US" dirty="0" smtClean="0">
                <a:effectLst/>
              </a:rPr>
              <a:t>Establishing a Succession Plan</a:t>
            </a:r>
            <a:endParaRPr lang="en-US" dirty="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577" y="2056450"/>
            <a:ext cx="5126845" cy="3381824"/>
          </a:xfrm>
          <a:prstGeom prst="rect">
            <a:avLst/>
          </a:prstGeom>
          <a:ln>
            <a:noFill/>
          </a:ln>
          <a:effectLst>
            <a:softEdge rad="112500"/>
          </a:effectLst>
        </p:spPr>
      </p:pic>
    </p:spTree>
    <p:extLst>
      <p:ext uri="{BB962C8B-B14F-4D97-AF65-F5344CB8AC3E}">
        <p14:creationId xmlns:p14="http://schemas.microsoft.com/office/powerpoint/2010/main" val="273602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Challenge 3:</a:t>
            </a:r>
            <a:br>
              <a:rPr lang="en-US" sz="4000" dirty="0" smtClean="0"/>
            </a:br>
            <a:r>
              <a:rPr lang="en-US" sz="4000" dirty="0" smtClean="0"/>
              <a:t>Succession </a:t>
            </a:r>
            <a:r>
              <a:rPr lang="en-US" sz="4000" dirty="0"/>
              <a:t>Planning</a:t>
            </a:r>
          </a:p>
        </p:txBody>
      </p:sp>
      <p:sp>
        <p:nvSpPr>
          <p:cNvPr id="9" name="Oval 8"/>
          <p:cNvSpPr/>
          <p:nvPr/>
        </p:nvSpPr>
        <p:spPr>
          <a:xfrm>
            <a:off x="1034716" y="2562722"/>
            <a:ext cx="2707105" cy="152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Emergency</a:t>
            </a:r>
          </a:p>
          <a:p>
            <a:pPr algn="ctr"/>
            <a:r>
              <a:rPr lang="en-US" dirty="0" smtClean="0"/>
              <a:t>Succession</a:t>
            </a:r>
            <a:endParaRPr lang="en-US" dirty="0"/>
          </a:p>
        </p:txBody>
      </p:sp>
      <p:sp>
        <p:nvSpPr>
          <p:cNvPr id="11" name="Oval 10"/>
          <p:cNvSpPr/>
          <p:nvPr/>
        </p:nvSpPr>
        <p:spPr>
          <a:xfrm>
            <a:off x="5181600" y="2562722"/>
            <a:ext cx="2707105" cy="152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Planned </a:t>
            </a:r>
          </a:p>
          <a:p>
            <a:pPr algn="ctr"/>
            <a:r>
              <a:rPr lang="en-US" dirty="0" smtClean="0"/>
              <a:t>Departure</a:t>
            </a:r>
            <a:endParaRPr lang="en-US" dirty="0"/>
          </a:p>
        </p:txBody>
      </p:sp>
      <p:sp>
        <p:nvSpPr>
          <p:cNvPr id="12" name="TextBox 11"/>
          <p:cNvSpPr txBox="1"/>
          <p:nvPr/>
        </p:nvSpPr>
        <p:spPr>
          <a:xfrm>
            <a:off x="3814013" y="2875546"/>
            <a:ext cx="1263316" cy="923330"/>
          </a:xfrm>
          <a:prstGeom prst="rect">
            <a:avLst/>
          </a:prstGeom>
          <a:noFill/>
        </p:spPr>
        <p:txBody>
          <a:bodyPr wrap="square" rtlCol="0">
            <a:spAutoFit/>
          </a:bodyPr>
          <a:lstStyle/>
          <a:p>
            <a:pPr algn="ctr"/>
            <a:r>
              <a:rPr lang="en-US" dirty="0" smtClean="0"/>
              <a:t>Two possible situations</a:t>
            </a:r>
            <a:endParaRPr lang="en-US" dirty="0"/>
          </a:p>
        </p:txBody>
      </p:sp>
      <p:sp>
        <p:nvSpPr>
          <p:cNvPr id="13" name="TextBox 12"/>
          <p:cNvSpPr txBox="1"/>
          <p:nvPr/>
        </p:nvSpPr>
        <p:spPr>
          <a:xfrm>
            <a:off x="3171326" y="4471422"/>
            <a:ext cx="2548690" cy="10772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t>What would you do?</a:t>
            </a:r>
            <a:endParaRPr lang="en-US" sz="3200" dirty="0"/>
          </a:p>
        </p:txBody>
      </p:sp>
    </p:spTree>
    <p:extLst>
      <p:ext uri="{BB962C8B-B14F-4D97-AF65-F5344CB8AC3E}">
        <p14:creationId xmlns:p14="http://schemas.microsoft.com/office/powerpoint/2010/main" val="49859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242" y="274638"/>
            <a:ext cx="6689558" cy="1143000"/>
          </a:xfrm>
        </p:spPr>
        <p:txBody>
          <a:bodyPr>
            <a:normAutofit/>
          </a:bodyPr>
          <a:lstStyle/>
          <a:p>
            <a:pPr algn="l"/>
            <a:r>
              <a:rPr lang="en-US" sz="4000" dirty="0" smtClean="0"/>
              <a:t>Talent </a:t>
            </a:r>
            <a:r>
              <a:rPr lang="en-US" sz="4000" dirty="0"/>
              <a:t>Development</a:t>
            </a:r>
          </a:p>
        </p:txBody>
      </p:sp>
      <p:sp>
        <p:nvSpPr>
          <p:cNvPr id="3" name="Content Placeholder 2"/>
          <p:cNvSpPr>
            <a:spLocks noGrp="1"/>
          </p:cNvSpPr>
          <p:nvPr>
            <p:ph idx="1"/>
          </p:nvPr>
        </p:nvSpPr>
        <p:spPr>
          <a:xfrm>
            <a:off x="457200" y="1600206"/>
            <a:ext cx="5486400" cy="4525963"/>
          </a:xfrm>
        </p:spPr>
        <p:txBody>
          <a:bodyPr/>
          <a:lstStyle/>
          <a:p>
            <a:pPr marL="342900" indent="-342900">
              <a:buClr>
                <a:schemeClr val="accent2">
                  <a:lumMod val="50000"/>
                </a:schemeClr>
              </a:buClr>
            </a:pPr>
            <a:r>
              <a:rPr lang="en-US" sz="2400" dirty="0" smtClean="0"/>
              <a:t>Develop </a:t>
            </a:r>
            <a:r>
              <a:rPr lang="en-US" sz="2400" dirty="0"/>
              <a:t>a leadership readiness </a:t>
            </a:r>
            <a:r>
              <a:rPr lang="en-US" sz="2400" dirty="0" smtClean="0"/>
              <a:t>pipeline.</a:t>
            </a:r>
            <a:endParaRPr lang="en-US" sz="2400" dirty="0"/>
          </a:p>
          <a:p>
            <a:pPr marL="342900" indent="-342900">
              <a:buClr>
                <a:schemeClr val="accent2">
                  <a:lumMod val="50000"/>
                </a:schemeClr>
              </a:buClr>
            </a:pPr>
            <a:endParaRPr lang="en-US" sz="2400" dirty="0"/>
          </a:p>
          <a:p>
            <a:pPr marL="342900" indent="-342900">
              <a:buClr>
                <a:schemeClr val="accent2">
                  <a:lumMod val="50000"/>
                </a:schemeClr>
              </a:buClr>
            </a:pPr>
            <a:r>
              <a:rPr lang="en-US" sz="2400" dirty="0" smtClean="0"/>
              <a:t>Focus on </a:t>
            </a:r>
            <a:r>
              <a:rPr lang="en-US" sz="2400" dirty="0"/>
              <a:t>building </a:t>
            </a:r>
            <a:r>
              <a:rPr lang="en-US" sz="2400" dirty="0" smtClean="0"/>
              <a:t>internal strength</a:t>
            </a:r>
            <a:endParaRPr lang="en-US" sz="2400" dirty="0"/>
          </a:p>
          <a:p>
            <a:pPr marL="342900" indent="-342900">
              <a:buClr>
                <a:schemeClr val="accent2">
                  <a:lumMod val="50000"/>
                </a:schemeClr>
              </a:buClr>
            </a:pPr>
            <a:endParaRPr lang="en-US" sz="2400" dirty="0"/>
          </a:p>
          <a:p>
            <a:pPr marL="342900" indent="-342900">
              <a:buClr>
                <a:schemeClr val="accent2">
                  <a:lumMod val="50000"/>
                </a:schemeClr>
              </a:buClr>
            </a:pPr>
            <a:r>
              <a:rPr lang="en-US" sz="2400" dirty="0" smtClean="0"/>
              <a:t>Train/mentor younger or less experienced team members.</a:t>
            </a:r>
          </a:p>
          <a:p>
            <a:pPr marL="0" indent="0">
              <a:buClr>
                <a:schemeClr val="accent2">
                  <a:lumMod val="50000"/>
                </a:schemeClr>
              </a:buClr>
              <a:buNone/>
            </a:pPr>
            <a:endParaRPr lang="en-US" sz="2400" dirty="0" smtClean="0"/>
          </a:p>
          <a:p>
            <a:pPr marL="342900" indent="-342900">
              <a:buClr>
                <a:schemeClr val="accent2">
                  <a:lumMod val="50000"/>
                </a:schemeClr>
              </a:buClr>
            </a:pPr>
            <a:r>
              <a:rPr lang="en-US" sz="2400" dirty="0" smtClean="0"/>
              <a:t>Look for community members that may be recruiting to the LEAD team.</a:t>
            </a:r>
            <a:endParaRPr lang="en-US" sz="2400" dirty="0"/>
          </a:p>
          <a:p>
            <a:endParaRPr lang="en-US" sz="2200" dirty="0"/>
          </a:p>
        </p:txBody>
      </p:sp>
      <p:pic>
        <p:nvPicPr>
          <p:cNvPr id="5" name="Content Placeholder 4" descr="C:\Users\lbeaulie\AppData\Local\Microsoft\Windows\Temporary Internet Files\Content.IE5\CGD0A76J\MP900411828[1].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223504" y="2281739"/>
            <a:ext cx="2636900" cy="2242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6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588" y="274638"/>
            <a:ext cx="6557211" cy="1143000"/>
          </a:xfrm>
        </p:spPr>
        <p:txBody>
          <a:bodyPr>
            <a:normAutofit/>
          </a:bodyPr>
          <a:lstStyle/>
          <a:p>
            <a:pPr algn="l"/>
            <a:r>
              <a:rPr lang="en-US" sz="4000" dirty="0" smtClean="0"/>
              <a:t>Replacement </a:t>
            </a:r>
            <a:r>
              <a:rPr lang="en-US" sz="4000" dirty="0"/>
              <a:t>Planning</a:t>
            </a:r>
          </a:p>
        </p:txBody>
      </p:sp>
      <p:sp>
        <p:nvSpPr>
          <p:cNvPr id="3" name="Content Placeholder 2"/>
          <p:cNvSpPr>
            <a:spLocks noGrp="1"/>
          </p:cNvSpPr>
          <p:nvPr>
            <p:ph idx="1"/>
          </p:nvPr>
        </p:nvSpPr>
        <p:spPr>
          <a:xfrm>
            <a:off x="336884" y="1417638"/>
            <a:ext cx="6075948" cy="4525963"/>
          </a:xfrm>
        </p:spPr>
        <p:txBody>
          <a:bodyPr>
            <a:normAutofit lnSpcReduction="10000"/>
          </a:bodyPr>
          <a:lstStyle/>
          <a:p>
            <a:pPr marL="347663" indent="-347663">
              <a:buClr>
                <a:schemeClr val="accent2">
                  <a:lumMod val="50000"/>
                </a:schemeClr>
              </a:buClr>
            </a:pPr>
            <a:r>
              <a:rPr lang="en-US" sz="2400" dirty="0" smtClean="0"/>
              <a:t>Involves </a:t>
            </a:r>
            <a:r>
              <a:rPr lang="en-US" sz="2400" dirty="0"/>
              <a:t>asking for volunteers </a:t>
            </a:r>
            <a:r>
              <a:rPr lang="en-US" sz="2400" dirty="0" smtClean="0"/>
              <a:t>willing </a:t>
            </a:r>
            <a:r>
              <a:rPr lang="en-US" sz="2400" dirty="0"/>
              <a:t>to fill a vacancy</a:t>
            </a:r>
          </a:p>
          <a:p>
            <a:pPr marL="347663" indent="-347663">
              <a:buClr>
                <a:schemeClr val="accent2">
                  <a:lumMod val="50000"/>
                </a:schemeClr>
              </a:buClr>
            </a:pPr>
            <a:endParaRPr lang="en-US" sz="2400" dirty="0"/>
          </a:p>
          <a:p>
            <a:pPr marL="347663" indent="-347663">
              <a:buClr>
                <a:schemeClr val="accent2">
                  <a:lumMod val="50000"/>
                </a:schemeClr>
              </a:buClr>
            </a:pPr>
            <a:r>
              <a:rPr lang="en-US" sz="2400" dirty="0" smtClean="0"/>
              <a:t>May include a personal </a:t>
            </a:r>
            <a:r>
              <a:rPr lang="en-US" sz="2400" dirty="0"/>
              <a:t>one-on-one </a:t>
            </a:r>
            <a:r>
              <a:rPr lang="en-US" sz="2400" dirty="0" smtClean="0"/>
              <a:t>appeal</a:t>
            </a:r>
          </a:p>
          <a:p>
            <a:pPr marL="347663" indent="-347663">
              <a:buClr>
                <a:schemeClr val="accent2">
                  <a:lumMod val="50000"/>
                </a:schemeClr>
              </a:buClr>
            </a:pPr>
            <a:endParaRPr lang="en-US" sz="2400" dirty="0"/>
          </a:p>
          <a:p>
            <a:pPr marL="347663" indent="-347663">
              <a:buClr>
                <a:schemeClr val="accent2">
                  <a:lumMod val="50000"/>
                </a:schemeClr>
              </a:buClr>
            </a:pPr>
            <a:r>
              <a:rPr lang="en-US" sz="2400" dirty="0"/>
              <a:t>Improve the process by:</a:t>
            </a:r>
          </a:p>
          <a:p>
            <a:pPr marL="855663" lvl="1" indent="-347663">
              <a:lnSpc>
                <a:spcPct val="160000"/>
              </a:lnSpc>
              <a:buFont typeface="Wingdings" panose="05000000000000000000" pitchFamily="2" charset="2"/>
              <a:buChar char="§"/>
            </a:pPr>
            <a:r>
              <a:rPr lang="en-US" sz="2000" dirty="0" smtClean="0">
                <a:solidFill>
                  <a:schemeClr val="tx2">
                    <a:lumMod val="75000"/>
                  </a:schemeClr>
                </a:solidFill>
              </a:rPr>
              <a:t>Having a job </a:t>
            </a:r>
            <a:r>
              <a:rPr lang="en-US" sz="2000" dirty="0">
                <a:solidFill>
                  <a:schemeClr val="tx2">
                    <a:lumMod val="75000"/>
                  </a:schemeClr>
                </a:solidFill>
              </a:rPr>
              <a:t>description to share </a:t>
            </a:r>
            <a:endParaRPr lang="en-US" sz="2000" dirty="0" smtClean="0">
              <a:solidFill>
                <a:schemeClr val="tx2">
                  <a:lumMod val="75000"/>
                </a:schemeClr>
              </a:solidFill>
            </a:endParaRPr>
          </a:p>
          <a:p>
            <a:pPr marL="855663" lvl="1" indent="-347663">
              <a:lnSpc>
                <a:spcPct val="160000"/>
              </a:lnSpc>
              <a:buFont typeface="Wingdings" panose="05000000000000000000" pitchFamily="2" charset="2"/>
              <a:buChar char="§"/>
            </a:pPr>
            <a:r>
              <a:rPr lang="en-US" sz="2000" dirty="0" smtClean="0">
                <a:solidFill>
                  <a:schemeClr val="tx2">
                    <a:lumMod val="75000"/>
                  </a:schemeClr>
                </a:solidFill>
              </a:rPr>
              <a:t>Examining </a:t>
            </a:r>
            <a:r>
              <a:rPr lang="en-US" sz="2000" dirty="0">
                <a:solidFill>
                  <a:schemeClr val="tx2">
                    <a:lumMod val="75000"/>
                  </a:schemeClr>
                </a:solidFill>
              </a:rPr>
              <a:t>roster of members and proactively target viable candidates </a:t>
            </a:r>
          </a:p>
          <a:p>
            <a:pPr marL="855663" lvl="1" indent="-347663">
              <a:lnSpc>
                <a:spcPct val="160000"/>
              </a:lnSpc>
              <a:buFont typeface="Wingdings" panose="05000000000000000000" pitchFamily="2" charset="2"/>
              <a:buChar char="§"/>
            </a:pPr>
            <a:r>
              <a:rPr lang="en-US" sz="2000" dirty="0" smtClean="0">
                <a:solidFill>
                  <a:schemeClr val="tx2">
                    <a:lumMod val="75000"/>
                  </a:schemeClr>
                </a:solidFill>
              </a:rPr>
              <a:t>Providing </a:t>
            </a:r>
            <a:r>
              <a:rPr lang="en-US" sz="2000" dirty="0">
                <a:solidFill>
                  <a:schemeClr val="tx2">
                    <a:lumMod val="75000"/>
                  </a:schemeClr>
                </a:solidFill>
              </a:rPr>
              <a:t>mentoring opportunities</a:t>
            </a:r>
            <a:endParaRPr lang="en-US" dirty="0">
              <a:solidFill>
                <a:schemeClr val="tx2">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832" y="2560638"/>
            <a:ext cx="2399296" cy="2995250"/>
          </a:xfrm>
          <a:prstGeom prst="rect">
            <a:avLst/>
          </a:prstGeom>
        </p:spPr>
      </p:pic>
    </p:spTree>
    <p:extLst>
      <p:ext uri="{BB962C8B-B14F-4D97-AF65-F5344CB8AC3E}">
        <p14:creationId xmlns:p14="http://schemas.microsoft.com/office/powerpoint/2010/main" val="44881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Succession Strategies Should We Use?</a:t>
            </a:r>
            <a:endParaRPr lang="en-US" dirty="0"/>
          </a:p>
        </p:txBody>
      </p:sp>
      <p:sp>
        <p:nvSpPr>
          <p:cNvPr id="3" name="Content Placeholder 2"/>
          <p:cNvSpPr>
            <a:spLocks noGrp="1"/>
          </p:cNvSpPr>
          <p:nvPr>
            <p:ph idx="1"/>
          </p:nvPr>
        </p:nvSpPr>
        <p:spPr>
          <a:xfrm>
            <a:off x="457200" y="1600206"/>
            <a:ext cx="3789947" cy="4525963"/>
          </a:xfrm>
          <a:ln>
            <a:solidFill>
              <a:schemeClr val="accent5">
                <a:lumMod val="50000"/>
              </a:schemeClr>
            </a:solidFill>
          </a:ln>
        </p:spPr>
        <p:txBody>
          <a:bodyPr>
            <a:normAutofit fontScale="85000" lnSpcReduction="20000"/>
          </a:bodyPr>
          <a:lstStyle/>
          <a:p>
            <a:pPr marL="0" indent="0">
              <a:buNone/>
            </a:pPr>
            <a:r>
              <a:rPr lang="en-US" dirty="0" smtClean="0"/>
              <a:t>INTERNAL </a:t>
            </a:r>
          </a:p>
          <a:p>
            <a:pPr marL="0" indent="0">
              <a:buNone/>
            </a:pPr>
            <a:r>
              <a:rPr lang="en-US" dirty="0" smtClean="0"/>
              <a:t>(within the team)</a:t>
            </a:r>
          </a:p>
          <a:p>
            <a:pPr marL="0" indent="0">
              <a:buNone/>
            </a:pPr>
            <a:endParaRPr lang="en-US" dirty="0"/>
          </a:p>
          <a:p>
            <a:pPr marL="0" indent="0">
              <a:buNone/>
            </a:pPr>
            <a:r>
              <a:rPr lang="en-US" dirty="0" smtClean="0"/>
              <a:t>1.</a:t>
            </a:r>
          </a:p>
          <a:p>
            <a:pPr marL="0" indent="0">
              <a:buNone/>
            </a:pPr>
            <a:endParaRPr lang="en-US" dirty="0"/>
          </a:p>
          <a:p>
            <a:pPr marL="0" indent="0">
              <a:buNone/>
            </a:pPr>
            <a:r>
              <a:rPr lang="en-US" dirty="0" smtClean="0"/>
              <a:t>2.</a:t>
            </a:r>
          </a:p>
          <a:p>
            <a:pPr marL="0" indent="0">
              <a:buNone/>
            </a:pPr>
            <a:endParaRPr lang="en-US" dirty="0"/>
          </a:p>
          <a:p>
            <a:pPr marL="0" indent="0">
              <a:buNone/>
            </a:pPr>
            <a:r>
              <a:rPr lang="en-US" dirty="0" smtClean="0"/>
              <a:t>3.</a:t>
            </a:r>
          </a:p>
          <a:p>
            <a:pPr marL="0" indent="0">
              <a:buNone/>
            </a:pPr>
            <a:endParaRPr lang="en-US" dirty="0"/>
          </a:p>
          <a:p>
            <a:pPr marL="0" indent="0">
              <a:buNone/>
            </a:pPr>
            <a:r>
              <a:rPr lang="en-US" dirty="0" smtClean="0"/>
              <a:t>4.</a:t>
            </a:r>
          </a:p>
        </p:txBody>
      </p:sp>
      <p:sp>
        <p:nvSpPr>
          <p:cNvPr id="4" name="Content Placeholder 3"/>
          <p:cNvSpPr>
            <a:spLocks noGrp="1"/>
          </p:cNvSpPr>
          <p:nvPr>
            <p:ph sz="half" idx="4294967295"/>
          </p:nvPr>
        </p:nvSpPr>
        <p:spPr>
          <a:xfrm>
            <a:off x="4920916" y="1600207"/>
            <a:ext cx="3910263" cy="4525962"/>
          </a:xfrm>
          <a:ln>
            <a:solidFill>
              <a:schemeClr val="accent5">
                <a:lumMod val="50000"/>
              </a:schemeClr>
            </a:solidFill>
          </a:ln>
        </p:spPr>
        <p:txBody>
          <a:bodyPr>
            <a:normAutofit fontScale="85000" lnSpcReduction="20000"/>
          </a:bodyPr>
          <a:lstStyle/>
          <a:p>
            <a:pPr marL="0" indent="0">
              <a:buNone/>
            </a:pPr>
            <a:r>
              <a:rPr lang="en-US" dirty="0" smtClean="0"/>
              <a:t>External </a:t>
            </a:r>
          </a:p>
          <a:p>
            <a:pPr marL="0" indent="0">
              <a:buNone/>
            </a:pPr>
            <a:r>
              <a:rPr lang="en-US" dirty="0" smtClean="0"/>
              <a:t>(outside the team)</a:t>
            </a:r>
          </a:p>
          <a:p>
            <a:pPr marL="0" indent="0">
              <a:buNone/>
            </a:pPr>
            <a:endParaRPr lang="en-US" dirty="0"/>
          </a:p>
          <a:p>
            <a:pPr marL="0" indent="0">
              <a:buNone/>
            </a:pPr>
            <a:r>
              <a:rPr lang="en-US" dirty="0" smtClean="0"/>
              <a:t>1.</a:t>
            </a:r>
          </a:p>
          <a:p>
            <a:pPr marL="0" indent="0">
              <a:buNone/>
            </a:pPr>
            <a:endParaRPr lang="en-US" dirty="0"/>
          </a:p>
          <a:p>
            <a:pPr marL="0" indent="0">
              <a:buNone/>
            </a:pPr>
            <a:r>
              <a:rPr lang="en-US" dirty="0" smtClean="0"/>
              <a:t>2.</a:t>
            </a:r>
          </a:p>
          <a:p>
            <a:pPr marL="0" indent="0">
              <a:buNone/>
            </a:pPr>
            <a:endParaRPr lang="en-US" dirty="0"/>
          </a:p>
          <a:p>
            <a:pPr marL="0" indent="0">
              <a:buNone/>
            </a:pPr>
            <a:r>
              <a:rPr lang="en-US" dirty="0" smtClean="0"/>
              <a:t>3.</a:t>
            </a:r>
          </a:p>
          <a:p>
            <a:pPr marL="0" indent="0">
              <a:buNone/>
            </a:pPr>
            <a:endParaRPr lang="en-US" dirty="0"/>
          </a:p>
          <a:p>
            <a:pPr marL="0" indent="0">
              <a:buNone/>
            </a:pPr>
            <a:r>
              <a:rPr lang="en-US" dirty="0" smtClean="0"/>
              <a:t>4.</a:t>
            </a:r>
            <a:endParaRPr lang="en-US" dirty="0"/>
          </a:p>
        </p:txBody>
      </p:sp>
    </p:spTree>
    <p:extLst>
      <p:ext uri="{BB962C8B-B14F-4D97-AF65-F5344CB8AC3E}">
        <p14:creationId xmlns:p14="http://schemas.microsoft.com/office/powerpoint/2010/main" val="3781943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effectLst/>
              </a:rPr>
              <a:t>Challenge #4:</a:t>
            </a:r>
            <a:br>
              <a:rPr lang="en-US" dirty="0" smtClean="0">
                <a:effectLst/>
              </a:rPr>
            </a:br>
            <a:r>
              <a:rPr lang="en-US" dirty="0" smtClean="0">
                <a:effectLst/>
              </a:rPr>
              <a:t>Keeping Momentum Going</a:t>
            </a:r>
            <a:endParaRPr lang="en-US" dirty="0">
              <a:effectLst/>
            </a:endParaRPr>
          </a:p>
        </p:txBody>
      </p:sp>
      <p:sp>
        <p:nvSpPr>
          <p:cNvPr id="2" name="Content Placeholder 1"/>
          <p:cNvSpPr>
            <a:spLocks noGrp="1"/>
          </p:cNvSpPr>
          <p:nvPr>
            <p:ph idx="1"/>
          </p:nvPr>
        </p:nvSpPr>
        <p:spPr>
          <a:xfrm>
            <a:off x="457200" y="1417638"/>
            <a:ext cx="6003758" cy="4525963"/>
          </a:xfrm>
        </p:spPr>
        <p:txBody>
          <a:bodyPr>
            <a:normAutofit fontScale="92500" lnSpcReduction="10000"/>
          </a:bodyPr>
          <a:lstStyle/>
          <a:p>
            <a:r>
              <a:rPr lang="en-US" dirty="0" smtClean="0"/>
              <a:t>Use the Plan of Action to track progress</a:t>
            </a:r>
          </a:p>
          <a:p>
            <a:r>
              <a:rPr lang="en-US" dirty="0"/>
              <a:t>Document progress</a:t>
            </a:r>
          </a:p>
          <a:p>
            <a:r>
              <a:rPr lang="en-US" dirty="0" smtClean="0"/>
              <a:t>Brainstorm strategies to address challenges</a:t>
            </a:r>
          </a:p>
          <a:p>
            <a:r>
              <a:rPr lang="en-US" dirty="0" smtClean="0"/>
              <a:t>Celebrate successes</a:t>
            </a:r>
          </a:p>
          <a:p>
            <a:r>
              <a:rPr lang="en-US" dirty="0" smtClean="0"/>
              <a:t>Keep local stakeholders informed of progress</a:t>
            </a:r>
          </a:p>
          <a:p>
            <a:r>
              <a:rPr lang="en-US" dirty="0" smtClean="0"/>
              <a:t>Continue climbing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641" y="1417638"/>
            <a:ext cx="2696177" cy="4134655"/>
          </a:xfrm>
          <a:prstGeom prst="ellipse">
            <a:avLst/>
          </a:prstGeom>
          <a:ln>
            <a:noFill/>
          </a:ln>
          <a:effectLst>
            <a:softEdge rad="112500"/>
          </a:effectLst>
        </p:spPr>
      </p:pic>
      <p:sp>
        <p:nvSpPr>
          <p:cNvPr id="5" name="Rectangle 4"/>
          <p:cNvSpPr/>
          <p:nvPr/>
        </p:nvSpPr>
        <p:spPr>
          <a:xfrm>
            <a:off x="3528765" y="3244334"/>
            <a:ext cx="2086469" cy="369332"/>
          </a:xfrm>
          <a:prstGeom prst="rect">
            <a:avLst/>
          </a:prstGeom>
        </p:spPr>
        <p:txBody>
          <a:bodyPr wrap="none">
            <a:spAutoFit/>
          </a:bodyPr>
          <a:lstStyle/>
          <a:p>
            <a:r>
              <a:rPr lang="en-US" dirty="0"/>
              <a:t>Document progress</a:t>
            </a:r>
          </a:p>
        </p:txBody>
      </p:sp>
    </p:spTree>
    <p:extLst>
      <p:ext uri="{BB962C8B-B14F-4D97-AF65-F5344CB8AC3E}">
        <p14:creationId xmlns:p14="http://schemas.microsoft.com/office/powerpoint/2010/main" val="104296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709863" y="2141627"/>
            <a:ext cx="3320716" cy="1961141"/>
          </a:xfrm>
        </p:spPr>
        <p:txBody>
          <a:bodyPr/>
          <a:lstStyle/>
          <a:p>
            <a:r>
              <a:rPr lang="en-US" dirty="0" smtClean="0"/>
              <a:t>Meeting Plans</a:t>
            </a:r>
          </a:p>
          <a:p>
            <a:r>
              <a:rPr lang="en-US" dirty="0" smtClean="0"/>
              <a:t>Assignments</a:t>
            </a:r>
          </a:p>
          <a:p>
            <a:r>
              <a:rPr lang="en-US" dirty="0" smtClean="0"/>
              <a:t>Other Topics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817" y="1779890"/>
            <a:ext cx="3901440" cy="3121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7142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348071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Session</a:t>
            </a:r>
            <a:endParaRPr lang="en-US" dirty="0"/>
          </a:p>
        </p:txBody>
      </p:sp>
      <p:sp>
        <p:nvSpPr>
          <p:cNvPr id="3" name="Content Placeholder 2"/>
          <p:cNvSpPr>
            <a:spLocks noGrp="1"/>
          </p:cNvSpPr>
          <p:nvPr>
            <p:ph idx="1"/>
          </p:nvPr>
        </p:nvSpPr>
        <p:spPr/>
        <p:txBody>
          <a:bodyPr/>
          <a:lstStyle/>
          <a:p>
            <a:r>
              <a:rPr lang="en-US" dirty="0" smtClean="0"/>
              <a:t>Complete a Plan of Action</a:t>
            </a:r>
          </a:p>
          <a:p>
            <a:r>
              <a:rPr lang="en-US" dirty="0"/>
              <a:t>Establish an organizational structure</a:t>
            </a:r>
          </a:p>
          <a:p>
            <a:r>
              <a:rPr lang="en-US" dirty="0"/>
              <a:t>Develop a communication plan</a:t>
            </a:r>
          </a:p>
          <a:p>
            <a:r>
              <a:rPr lang="en-US" dirty="0"/>
              <a:t>Consider succession planning</a:t>
            </a:r>
          </a:p>
          <a:p>
            <a:r>
              <a:rPr lang="en-US" dirty="0"/>
              <a:t>Establish practices for maintaining momentum</a:t>
            </a:r>
          </a:p>
          <a:p>
            <a:endParaRPr lang="en-US" dirty="0" smtClean="0"/>
          </a:p>
          <a:p>
            <a:endParaRPr lang="en-US" dirty="0"/>
          </a:p>
        </p:txBody>
      </p:sp>
    </p:spTree>
    <p:extLst>
      <p:ext uri="{BB962C8B-B14F-4D97-AF65-F5344CB8AC3E}">
        <p14:creationId xmlns:p14="http://schemas.microsoft.com/office/powerpoint/2010/main" val="801529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6"/>
            <a:ext cx="8229600" cy="1143000"/>
          </a:xfrm>
        </p:spPr>
        <p:txBody>
          <a:bodyPr>
            <a:normAutofit fontScale="90000"/>
          </a:bodyPr>
          <a:lstStyle/>
          <a:p>
            <a:r>
              <a:rPr lang="en-US" dirty="0" smtClean="0"/>
              <a:t>Opportunities from the Civic Forum</a:t>
            </a:r>
            <a:endParaRPr lang="en-US" dirty="0"/>
          </a:p>
        </p:txBody>
      </p:sp>
      <p:sp>
        <p:nvSpPr>
          <p:cNvPr id="3" name="Content Placeholder 2"/>
          <p:cNvSpPr>
            <a:spLocks noGrp="1"/>
          </p:cNvSpPr>
          <p:nvPr>
            <p:ph idx="1"/>
          </p:nvPr>
        </p:nvSpPr>
        <p:spPr/>
        <p:txBody>
          <a:bodyPr/>
          <a:lstStyle/>
          <a:p>
            <a:r>
              <a:rPr lang="en-US" dirty="0" smtClean="0"/>
              <a:t>[List the top opportunities from the forum]</a:t>
            </a:r>
          </a:p>
          <a:p>
            <a:endParaRPr lang="en-US" dirty="0" smtClean="0"/>
          </a:p>
          <a:p>
            <a:endParaRPr lang="en-US" dirty="0"/>
          </a:p>
        </p:txBody>
      </p:sp>
    </p:spTree>
    <p:extLst>
      <p:ext uri="{BB962C8B-B14F-4D97-AF65-F5344CB8AC3E}">
        <p14:creationId xmlns:p14="http://schemas.microsoft.com/office/powerpoint/2010/main" val="299331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Action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2044" y="1961147"/>
            <a:ext cx="5089357" cy="339290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027822" y="1417638"/>
            <a:ext cx="2839452" cy="4401205"/>
          </a:xfrm>
          <a:prstGeom prst="rect">
            <a:avLst/>
          </a:prstGeom>
          <a:noFill/>
        </p:spPr>
        <p:txBody>
          <a:bodyPr wrap="square" rtlCol="0">
            <a:spAutoFit/>
          </a:bodyPr>
          <a:lstStyle/>
          <a:p>
            <a:r>
              <a:rPr lang="en-US" sz="4000" i="1" dirty="0" smtClean="0"/>
              <a:t>OR</a:t>
            </a:r>
            <a:r>
              <a:rPr lang="en-US" sz="4000" dirty="0" smtClean="0"/>
              <a:t>:</a:t>
            </a:r>
          </a:p>
          <a:p>
            <a:r>
              <a:rPr lang="en-US" sz="4000" dirty="0" smtClean="0"/>
              <a:t>Making a </a:t>
            </a:r>
          </a:p>
          <a:p>
            <a:r>
              <a:rPr lang="en-US" sz="4000" dirty="0" smtClean="0"/>
              <a:t>Peanut Butter</a:t>
            </a:r>
          </a:p>
          <a:p>
            <a:r>
              <a:rPr lang="en-US" sz="4000" dirty="0" smtClean="0"/>
              <a:t>And </a:t>
            </a:r>
            <a:br>
              <a:rPr lang="en-US" sz="4000" dirty="0" smtClean="0"/>
            </a:br>
            <a:r>
              <a:rPr lang="en-US" sz="4000" dirty="0" smtClean="0"/>
              <a:t>Jelly Sandwich</a:t>
            </a:r>
            <a:endParaRPr lang="en-US" sz="4000" dirty="0"/>
          </a:p>
        </p:txBody>
      </p:sp>
    </p:spTree>
    <p:extLst>
      <p:ext uri="{BB962C8B-B14F-4D97-AF65-F5344CB8AC3E}">
        <p14:creationId xmlns:p14="http://schemas.microsoft.com/office/powerpoint/2010/main" val="130980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78385"/>
            <a:ext cx="8229600" cy="1143000"/>
          </a:xfrm>
        </p:spPr>
        <p:txBody>
          <a:bodyPr/>
          <a:lstStyle/>
          <a:p>
            <a:r>
              <a:rPr lang="en-US" dirty="0" smtClean="0"/>
              <a:t>Write a Clear Goal Statement</a:t>
            </a:r>
            <a:endParaRPr lang="en-US" dirty="0"/>
          </a:p>
        </p:txBody>
      </p:sp>
      <p:sp>
        <p:nvSpPr>
          <p:cNvPr id="3" name="Content Placeholder 2"/>
          <p:cNvSpPr>
            <a:spLocks noGrp="1"/>
          </p:cNvSpPr>
          <p:nvPr>
            <p:ph idx="1"/>
          </p:nvPr>
        </p:nvSpPr>
        <p:spPr>
          <a:xfrm>
            <a:off x="457200" y="1600206"/>
            <a:ext cx="3068053" cy="4525963"/>
          </a:xfrm>
        </p:spPr>
        <p:txBody>
          <a:bodyPr/>
          <a:lstStyle/>
          <a:p>
            <a:r>
              <a:rPr lang="en-US" sz="4400" b="1" dirty="0" smtClean="0">
                <a:solidFill>
                  <a:schemeClr val="accent1"/>
                </a:solidFill>
              </a:rPr>
              <a:t>S</a:t>
            </a:r>
            <a:r>
              <a:rPr lang="en-US" dirty="0" smtClean="0"/>
              <a:t>pecific</a:t>
            </a:r>
          </a:p>
          <a:p>
            <a:r>
              <a:rPr lang="en-US" sz="4400" b="1" dirty="0">
                <a:solidFill>
                  <a:schemeClr val="accent1"/>
                </a:solidFill>
              </a:rPr>
              <a:t>M</a:t>
            </a:r>
            <a:r>
              <a:rPr lang="en-US" dirty="0" smtClean="0"/>
              <a:t>easureable</a:t>
            </a:r>
          </a:p>
          <a:p>
            <a:r>
              <a:rPr lang="en-US" sz="4400" b="1" dirty="0">
                <a:solidFill>
                  <a:schemeClr val="accent1"/>
                </a:solidFill>
              </a:rPr>
              <a:t>A</a:t>
            </a:r>
            <a:r>
              <a:rPr lang="en-US" dirty="0" smtClean="0"/>
              <a:t>ttainable</a:t>
            </a:r>
          </a:p>
          <a:p>
            <a:r>
              <a:rPr lang="en-US" sz="4400" b="1" dirty="0">
                <a:solidFill>
                  <a:schemeClr val="accent1"/>
                </a:solidFill>
              </a:rPr>
              <a:t>R</a:t>
            </a:r>
            <a:r>
              <a:rPr lang="en-US" dirty="0" smtClean="0"/>
              <a:t>elevant</a:t>
            </a:r>
          </a:p>
          <a:p>
            <a:r>
              <a:rPr lang="en-US" sz="4400" b="1" dirty="0">
                <a:solidFill>
                  <a:schemeClr val="accent1"/>
                </a:solidFill>
              </a:rPr>
              <a:t>T</a:t>
            </a:r>
            <a:r>
              <a:rPr lang="en-US" dirty="0" smtClean="0"/>
              <a:t>ime framed</a:t>
            </a:r>
            <a:endParaRPr lang="en-US" dirty="0"/>
          </a:p>
        </p:txBody>
      </p:sp>
      <p:sp>
        <p:nvSpPr>
          <p:cNvPr id="4" name="TextBox 3"/>
          <p:cNvSpPr txBox="1"/>
          <p:nvPr/>
        </p:nvSpPr>
        <p:spPr>
          <a:xfrm>
            <a:off x="4319337" y="2045375"/>
            <a:ext cx="4247147"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t>Make 1 </a:t>
            </a:r>
            <a:r>
              <a:rPr lang="en-US" sz="3600" b="1" dirty="0"/>
              <a:t>peanut butter and jelly sandwich for each </a:t>
            </a:r>
            <a:r>
              <a:rPr lang="en-US" sz="3600" b="1" dirty="0" smtClean="0"/>
              <a:t>person in this room by [timeframe] </a:t>
            </a:r>
            <a:endParaRPr lang="en-US" sz="3600" dirty="0"/>
          </a:p>
        </p:txBody>
      </p:sp>
    </p:spTree>
    <p:extLst>
      <p:ext uri="{BB962C8B-B14F-4D97-AF65-F5344CB8AC3E}">
        <p14:creationId xmlns:p14="http://schemas.microsoft.com/office/powerpoint/2010/main" val="418598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dirty="0" smtClean="0"/>
              <a:t>Three Elements of a Plan of Action</a:t>
            </a:r>
          </a:p>
        </p:txBody>
      </p:sp>
      <p:graphicFrame>
        <p:nvGraphicFramePr>
          <p:cNvPr id="6" name="Diagram 5"/>
          <p:cNvGraphicFramePr/>
          <p:nvPr>
            <p:extLst/>
          </p:nvPr>
        </p:nvGraphicFramePr>
        <p:xfrm>
          <a:off x="1076325" y="1371600"/>
          <a:ext cx="699135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714165"/>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093479"/>
              </p:ext>
            </p:extLst>
          </p:nvPr>
        </p:nvGraphicFramePr>
        <p:xfrm>
          <a:off x="745957" y="1852865"/>
          <a:ext cx="7483643" cy="3104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82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681726"/>
            <a:ext cx="10515600" cy="1027758"/>
          </a:xfrm>
        </p:spPr>
        <p:txBody>
          <a:bodyPr>
            <a:normAutofit/>
          </a:bodyPr>
          <a:lstStyle/>
          <a:p>
            <a:r>
              <a:rPr lang="en-US" dirty="0" smtClean="0"/>
              <a:t>Common Challenges</a:t>
            </a:r>
            <a:endParaRPr 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34535"/>
              </p:ext>
            </p:extLst>
          </p:nvPr>
        </p:nvGraphicFramePr>
        <p:xfrm>
          <a:off x="252663" y="1517444"/>
          <a:ext cx="853039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78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effectLst/>
              </a:rPr>
              <a:t>Challenge #1:</a:t>
            </a:r>
            <a:br>
              <a:rPr lang="en-US" dirty="0" smtClean="0">
                <a:effectLst/>
              </a:rPr>
            </a:br>
            <a:r>
              <a:rPr lang="en-US" dirty="0" smtClean="0">
                <a:effectLst/>
              </a:rPr>
              <a:t>Organizing the LEAD Effort</a:t>
            </a:r>
            <a:br>
              <a:rPr lang="en-US" dirty="0" smtClean="0">
                <a:effectLst/>
              </a:rPr>
            </a:br>
            <a:endParaRPr lang="en-US" dirty="0">
              <a:effectLst/>
            </a:endParaRPr>
          </a:p>
        </p:txBody>
      </p:sp>
      <p:sp>
        <p:nvSpPr>
          <p:cNvPr id="4" name="Content Placeholder 3"/>
          <p:cNvSpPr>
            <a:spLocks noGrp="1"/>
          </p:cNvSpPr>
          <p:nvPr>
            <p:ph idx="1"/>
          </p:nvPr>
        </p:nvSpPr>
        <p:spPr>
          <a:xfrm>
            <a:off x="457200" y="1600207"/>
            <a:ext cx="8229600" cy="2574752"/>
          </a:xfrm>
        </p:spPr>
        <p:txBody>
          <a:bodyPr/>
          <a:lstStyle/>
          <a:p>
            <a:pPr marL="0" indent="0">
              <a:buNone/>
            </a:pPr>
            <a:r>
              <a:rPr lang="en-US" dirty="0" smtClean="0"/>
              <a:t>Different models that work:</a:t>
            </a:r>
          </a:p>
          <a:p>
            <a:r>
              <a:rPr lang="en-US" dirty="0" smtClean="0"/>
              <a:t>One team leader with committee chairs</a:t>
            </a:r>
          </a:p>
          <a:p>
            <a:r>
              <a:rPr lang="en-US" dirty="0" smtClean="0"/>
              <a:t>Co-leaders with committee chairs</a:t>
            </a:r>
          </a:p>
          <a:p>
            <a:r>
              <a:rPr lang="en-US" dirty="0" smtClean="0"/>
              <a:t>Committee chairs form a leadership team</a:t>
            </a:r>
          </a:p>
          <a:p>
            <a:endParaRPr lang="en-US" dirty="0"/>
          </a:p>
        </p:txBody>
      </p:sp>
      <p:sp>
        <p:nvSpPr>
          <p:cNvPr id="5" name="TextBox 4"/>
          <p:cNvSpPr txBox="1"/>
          <p:nvPr/>
        </p:nvSpPr>
        <p:spPr>
          <a:xfrm>
            <a:off x="649705" y="4656221"/>
            <a:ext cx="7652084"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600" dirty="0" smtClean="0">
                <a:ln w="0"/>
                <a:solidFill>
                  <a:schemeClr val="bg1"/>
                </a:solidFill>
                <a:effectLst>
                  <a:outerShdw blurRad="38100" dist="25400" dir="5400000" algn="ctr" rotWithShape="0">
                    <a:srgbClr val="6E747A">
                      <a:alpha val="43000"/>
                    </a:srgbClr>
                  </a:outerShdw>
                </a:effectLst>
              </a:rPr>
              <a:t>What approach might work best here?</a:t>
            </a:r>
            <a:endParaRPr lang="en-US" sz="360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3673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EA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D" id="{1F867526-9D13-41B1-99FD-1B9A7CA47C87}" vid="{54EF433D-F9FE-42CF-BCDE-746D8B4CE5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3303</Words>
  <Application>Microsoft Office PowerPoint</Application>
  <PresentationFormat>On-screen Show (4:3)</PresentationFormat>
  <Paragraphs>294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Franklin Gothic Medium</vt:lpstr>
      <vt:lpstr>Wingdings</vt:lpstr>
      <vt:lpstr>LEAD</vt:lpstr>
      <vt:lpstr>LEADing to Action</vt:lpstr>
      <vt:lpstr>Goals for this Session</vt:lpstr>
      <vt:lpstr>Opportunities from the Civic Forum</vt:lpstr>
      <vt:lpstr>Taking Action</vt:lpstr>
      <vt:lpstr>Write a Clear Goal Statement</vt:lpstr>
      <vt:lpstr>Three Elements of a Plan of Action</vt:lpstr>
      <vt:lpstr>Where Are We?</vt:lpstr>
      <vt:lpstr>Common Challenges</vt:lpstr>
      <vt:lpstr>Challenge #1: Organizing the LEAD Effort </vt:lpstr>
      <vt:lpstr>Establishing a Meeting Schedule</vt:lpstr>
      <vt:lpstr>Challenge #2: Communicating with the Team</vt:lpstr>
      <vt:lpstr>Challenge #3:   Establishing a Succession Plan</vt:lpstr>
      <vt:lpstr>Challenge 3: Succession Planning</vt:lpstr>
      <vt:lpstr>Talent Development</vt:lpstr>
      <vt:lpstr>Replacement Planning</vt:lpstr>
      <vt:lpstr>What Succession Strategies Should We Use?</vt:lpstr>
      <vt:lpstr>Challenge #4: Keeping Momentum Going</vt:lpstr>
      <vt:lpstr>Next Steps</vt:lpstr>
      <vt:lpstr>PowerPoint Presentation</vt:lpstr>
    </vt:vector>
  </TitlesOfParts>
  <Company>Purdue University - AgIT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 Vibrant SET Regional Team</dc:title>
  <dc:creator>Beaulieu, Lionel J</dc:creator>
  <cp:lastModifiedBy>Rachel Welborn</cp:lastModifiedBy>
  <cp:revision>146</cp:revision>
  <dcterms:created xsi:type="dcterms:W3CDTF">2015-06-08T14:57:52Z</dcterms:created>
  <dcterms:modified xsi:type="dcterms:W3CDTF">2015-09-29T20:53:30Z</dcterms:modified>
</cp:coreProperties>
</file>