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16"/>
  </p:notesMasterIdLst>
  <p:handoutMasterIdLst>
    <p:handoutMasterId r:id="rId17"/>
  </p:handoutMasterIdLst>
  <p:sldIdLst>
    <p:sldId id="346" r:id="rId3"/>
    <p:sldId id="306" r:id="rId4"/>
    <p:sldId id="287" r:id="rId5"/>
    <p:sldId id="324" r:id="rId6"/>
    <p:sldId id="325" r:id="rId7"/>
    <p:sldId id="339" r:id="rId8"/>
    <p:sldId id="345" r:id="rId9"/>
    <p:sldId id="329" r:id="rId10"/>
    <p:sldId id="344" r:id="rId11"/>
    <p:sldId id="328" r:id="rId12"/>
    <p:sldId id="349" r:id="rId13"/>
    <p:sldId id="307" r:id="rId14"/>
    <p:sldId id="347" r:id="rId15"/>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54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0022" autoAdjust="0"/>
  </p:normalViewPr>
  <p:slideViewPr>
    <p:cSldViewPr snapToGrid="0" snapToObjects="1">
      <p:cViewPr varScale="1">
        <p:scale>
          <a:sx n="132" d="100"/>
          <a:sy n="132" d="100"/>
        </p:scale>
        <p:origin x="276" y="132"/>
      </p:cViewPr>
      <p:guideLst>
        <p:guide orient="horz" pos="2540"/>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1" qsCatId="simple" csTypeId="urn:microsoft.com/office/officeart/2005/8/colors/accent1_2#1"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BF514992-D875-47E3-AECE-BEF31BEE5A2A}" srcId="{EA12F45B-70E3-41EE-9B6E-F3751C79A411}" destId="{26AA3C8E-5D44-45BA-AF18-6A7C5AA4374B}" srcOrd="5" destOrd="0" parTransId="{7581E1AC-DA49-46D4-A8E9-D22DD6A7B0DC}" sibTransId="{843C0B07-45C1-48BD-B5F4-A68293E65A6E}"/>
    <dgm:cxn modelId="{6858C25A-DB8D-384B-829F-FAFCA48A3880}" type="presOf" srcId="{955BBC17-4A81-4ED6-89EC-B7567C2207E3}" destId="{2865979D-0148-4B84-A10B-7D80075E2248}" srcOrd="0" destOrd="0" presId="urn:microsoft.com/office/officeart/2005/8/layout/chevron1"/>
    <dgm:cxn modelId="{B291BBA7-A73A-C948-A959-1C94E6380638}" type="presOf" srcId="{61A0F5FD-BC79-48CC-88C9-5596389EED5D}" destId="{8E2CBBA0-D83F-4B7A-BFDA-78741764DE8B}"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97761782-339A-4142-B4A8-F6D643ECE334}" type="presOf" srcId="{F648FC9F-F710-4BC0-8461-F07051D930E4}" destId="{5F74F48F-077E-4711-BFA6-D20F68BAC635}" srcOrd="0" destOrd="0" presId="urn:microsoft.com/office/officeart/2005/8/layout/chevron1"/>
    <dgm:cxn modelId="{CC167810-56E0-44FB-A714-38B75CB8C16D}" srcId="{EA12F45B-70E3-41EE-9B6E-F3751C79A411}" destId="{61A0F5FD-BC79-48CC-88C9-5596389EED5D}" srcOrd="3" destOrd="0" parTransId="{0053BB19-28F4-46C9-AB83-1DADE26781C4}" sibTransId="{5A3A4432-1AC2-4867-86F6-C67B03B2DD84}"/>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603689BA-5B78-D94C-A07F-5A5A8C832F9F}" type="presOf" srcId="{EA12F45B-70E3-41EE-9B6E-F3751C79A411}" destId="{E10991D6-4A75-4699-90A7-D93696155ADF}" srcOrd="0" destOrd="0" presId="urn:microsoft.com/office/officeart/2005/8/layout/chevron1"/>
    <dgm:cxn modelId="{2374C21C-1A7E-A645-ACD6-750862DB2119}" type="presOf" srcId="{50011194-B1A8-4174-A538-A0651591FDFA}" destId="{1B2FC9D2-5B1C-43C8-81FF-52BCB715F5F8}" srcOrd="0" destOrd="0" presId="urn:microsoft.com/office/officeart/2005/8/layout/chevron1"/>
    <dgm:cxn modelId="{399EE465-5C6B-8649-9732-9C12FDE29E40}" type="presOf" srcId="{26AA3C8E-5D44-45BA-AF18-6A7C5AA4374B}" destId="{DA0AE92D-0136-4374-929B-6A7A14E672D7}" srcOrd="0" destOrd="0" presId="urn:microsoft.com/office/officeart/2005/8/layout/chevron1"/>
    <dgm:cxn modelId="{1C6EBB6F-CA80-244F-BCA6-3D4D269C6906}" type="presOf" srcId="{274F715C-E483-4A13-9420-86F9B9AE7DEF}" destId="{8EE97939-552D-4454-ABDB-149A76500EB4}"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7A3D4FAF-4BE9-F346-B70A-BEB263084C03}" type="presParOf" srcId="{E10991D6-4A75-4699-90A7-D93696155ADF}" destId="{8EE97939-552D-4454-ABDB-149A76500EB4}" srcOrd="0" destOrd="0" presId="urn:microsoft.com/office/officeart/2005/8/layout/chevron1"/>
    <dgm:cxn modelId="{2351EA53-9090-4543-807A-F861092590D1}" type="presParOf" srcId="{E10991D6-4A75-4699-90A7-D93696155ADF}" destId="{6D4301FD-1114-4281-A897-BF844A450DD6}" srcOrd="1" destOrd="0" presId="urn:microsoft.com/office/officeart/2005/8/layout/chevron1"/>
    <dgm:cxn modelId="{54879B3A-1505-814C-BC42-5876D18CCF26}" type="presParOf" srcId="{E10991D6-4A75-4699-90A7-D93696155ADF}" destId="{5F74F48F-077E-4711-BFA6-D20F68BAC635}" srcOrd="2" destOrd="0" presId="urn:microsoft.com/office/officeart/2005/8/layout/chevron1"/>
    <dgm:cxn modelId="{2B5440D2-0132-0542-9164-7E3D79155203}" type="presParOf" srcId="{E10991D6-4A75-4699-90A7-D93696155ADF}" destId="{0D36DFA2-AF33-467A-A47F-2DF32D7E46FE}" srcOrd="3" destOrd="0" presId="urn:microsoft.com/office/officeart/2005/8/layout/chevron1"/>
    <dgm:cxn modelId="{6F1085B9-05BA-0F42-88AD-95A0D26169E4}" type="presParOf" srcId="{E10991D6-4A75-4699-90A7-D93696155ADF}" destId="{2865979D-0148-4B84-A10B-7D80075E2248}" srcOrd="4" destOrd="0" presId="urn:microsoft.com/office/officeart/2005/8/layout/chevron1"/>
    <dgm:cxn modelId="{72ED8FA9-C73B-0941-82EA-54924395CD5B}" type="presParOf" srcId="{E10991D6-4A75-4699-90A7-D93696155ADF}" destId="{4701EECB-C185-478C-AA99-545EA1E52B37}" srcOrd="5" destOrd="0" presId="urn:microsoft.com/office/officeart/2005/8/layout/chevron1"/>
    <dgm:cxn modelId="{9304064C-EB82-BF45-8AD3-D2E8F8A68245}" type="presParOf" srcId="{E10991D6-4A75-4699-90A7-D93696155ADF}" destId="{8E2CBBA0-D83F-4B7A-BFDA-78741764DE8B}" srcOrd="6" destOrd="0" presId="urn:microsoft.com/office/officeart/2005/8/layout/chevron1"/>
    <dgm:cxn modelId="{A99F9E45-8330-3346-829F-7CA1A7D6E3B3}" type="presParOf" srcId="{E10991D6-4A75-4699-90A7-D93696155ADF}" destId="{2548E712-63EA-4880-BFCD-D16A8E216388}" srcOrd="7" destOrd="0" presId="urn:microsoft.com/office/officeart/2005/8/layout/chevron1"/>
    <dgm:cxn modelId="{A0E89D9B-3301-F64E-9919-9AC805DCF6A0}" type="presParOf" srcId="{E10991D6-4A75-4699-90A7-D93696155ADF}" destId="{1B2FC9D2-5B1C-43C8-81FF-52BCB715F5F8}" srcOrd="8" destOrd="0" presId="urn:microsoft.com/office/officeart/2005/8/layout/chevron1"/>
    <dgm:cxn modelId="{0D880CEA-486D-F543-888C-2E26B4C66306}" type="presParOf" srcId="{E10991D6-4A75-4699-90A7-D93696155ADF}" destId="{4A9A62C3-5E19-4525-8831-130C76EB5E70}" srcOrd="9" destOrd="0" presId="urn:microsoft.com/office/officeart/2005/8/layout/chevron1"/>
    <dgm:cxn modelId="{938B3985-57F8-F941-99AE-2E84DF5E712A}"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281B3-FD8F-4F5E-AE02-406AE7C8411B}" type="doc">
      <dgm:prSet loTypeId="urn:microsoft.com/office/officeart/2005/8/layout/chevronAccent+Icon" loCatId="process" qsTypeId="urn:microsoft.com/office/officeart/2005/8/quickstyle/3d2" qsCatId="3D" csTypeId="urn:microsoft.com/office/officeart/2005/8/colors/accent1_2#3" csCatId="accent1" phldr="1"/>
      <dgm:spPr/>
    </dgm:pt>
    <dgm:pt modelId="{2E6C36D4-F3BC-486B-B2E9-79DDB33BEA2E}">
      <dgm:prSet phldrT="[Text]" custT="1"/>
      <dgm:spPr/>
      <dgm:t>
        <a:bodyPr/>
        <a:lstStyle/>
        <a:p>
          <a:r>
            <a:rPr lang="en-US" sz="1400" b="1" dirty="0" smtClean="0"/>
            <a:t>Steps</a:t>
          </a:r>
          <a:endParaRPr lang="en-US" sz="1400" b="1" dirty="0"/>
        </a:p>
      </dgm:t>
    </dgm:pt>
    <dgm:pt modelId="{777952AB-4A46-4E17-A6D6-FC43E63DF1AE}" type="parTrans" cxnId="{91679927-16C2-43E1-9D27-9122278ED06A}">
      <dgm:prSet/>
      <dgm:spPr/>
      <dgm:t>
        <a:bodyPr/>
        <a:lstStyle/>
        <a:p>
          <a:endParaRPr lang="en-US"/>
        </a:p>
      </dgm:t>
    </dgm:pt>
    <dgm:pt modelId="{C5EE8713-6E49-46FE-B2F2-36BF84DEE84B}" type="sibTrans" cxnId="{91679927-16C2-43E1-9D27-9122278ED06A}">
      <dgm:prSet/>
      <dgm:spPr/>
      <dgm:t>
        <a:bodyPr/>
        <a:lstStyle/>
        <a:p>
          <a:endParaRPr lang="en-US"/>
        </a:p>
      </dgm:t>
    </dgm:pt>
    <dgm:pt modelId="{DEA2A107-6A72-4F06-9832-0222D15779F8}">
      <dgm:prSet phldrT="[Text]" custT="1"/>
      <dgm:spPr/>
      <dgm:t>
        <a:bodyPr/>
        <a:lstStyle/>
        <a:p>
          <a:r>
            <a:rPr lang="en-US" sz="1400" b="1" dirty="0" smtClean="0"/>
            <a:t>Other Partners</a:t>
          </a:r>
          <a:endParaRPr lang="en-US" sz="1400" b="1" dirty="0"/>
        </a:p>
      </dgm:t>
    </dgm:pt>
    <dgm:pt modelId="{A38AF393-F859-4032-8DE6-FAD1427E2AD3}" type="parTrans" cxnId="{E2BC7BF2-38B1-4DBB-AC55-5F50934B1D93}">
      <dgm:prSet/>
      <dgm:spPr/>
      <dgm:t>
        <a:bodyPr/>
        <a:lstStyle/>
        <a:p>
          <a:endParaRPr lang="en-US"/>
        </a:p>
      </dgm:t>
    </dgm:pt>
    <dgm:pt modelId="{0C8048FD-3662-44F9-A409-FA17EB9B909E}" type="sibTrans" cxnId="{E2BC7BF2-38B1-4DBB-AC55-5F50934B1D93}">
      <dgm:prSet/>
      <dgm:spPr/>
      <dgm:t>
        <a:bodyPr/>
        <a:lstStyle/>
        <a:p>
          <a:endParaRPr lang="en-US"/>
        </a:p>
      </dgm:t>
    </dgm:pt>
    <dgm:pt modelId="{ED49FFA1-12B5-4EA5-A89F-2ED98E72AA15}">
      <dgm:prSet phldrT="[Text]" custT="1"/>
      <dgm:spPr/>
      <dgm:t>
        <a:bodyPr/>
        <a:lstStyle/>
        <a:p>
          <a:r>
            <a:rPr lang="en-US" sz="1400" b="1" dirty="0" smtClean="0"/>
            <a:t>Date</a:t>
          </a:r>
          <a:endParaRPr lang="en-US" sz="1400" b="1" dirty="0"/>
        </a:p>
      </dgm:t>
    </dgm:pt>
    <dgm:pt modelId="{E512294D-CA95-4491-8E55-BE0469B435F4}" type="parTrans" cxnId="{53C831C8-7035-40E3-9459-B5679CC5A1D6}">
      <dgm:prSet/>
      <dgm:spPr/>
      <dgm:t>
        <a:bodyPr/>
        <a:lstStyle/>
        <a:p>
          <a:endParaRPr lang="en-US"/>
        </a:p>
      </dgm:t>
    </dgm:pt>
    <dgm:pt modelId="{8A46EE58-B867-4730-8081-131162C40150}" type="sibTrans" cxnId="{53C831C8-7035-40E3-9459-B5679CC5A1D6}">
      <dgm:prSet/>
      <dgm:spPr/>
      <dgm:t>
        <a:bodyPr/>
        <a:lstStyle/>
        <a:p>
          <a:endParaRPr lang="en-US"/>
        </a:p>
      </dgm:t>
    </dgm:pt>
    <dgm:pt modelId="{C586E54C-2947-47E3-BD88-2D8CA1020753}">
      <dgm:prSet phldrT="[Text]" custT="1"/>
      <dgm:spPr/>
      <dgm:t>
        <a:bodyPr/>
        <a:lstStyle/>
        <a:p>
          <a:r>
            <a:rPr lang="en-US" sz="1400" b="1" dirty="0" smtClean="0"/>
            <a:t>Person(s) Responsible</a:t>
          </a:r>
          <a:endParaRPr lang="en-US" sz="1400" b="1" dirty="0"/>
        </a:p>
      </dgm:t>
    </dgm:pt>
    <dgm:pt modelId="{5AB3327C-9FC3-4908-91E0-06A95715B061}" type="parTrans" cxnId="{021FA57E-6A14-4F59-BD89-EE96903ECE9A}">
      <dgm:prSet/>
      <dgm:spPr/>
      <dgm:t>
        <a:bodyPr/>
        <a:lstStyle/>
        <a:p>
          <a:endParaRPr lang="en-US"/>
        </a:p>
      </dgm:t>
    </dgm:pt>
    <dgm:pt modelId="{49A9A4F1-4523-4E1C-9765-3AAABAF47408}" type="sibTrans" cxnId="{021FA57E-6A14-4F59-BD89-EE96903ECE9A}">
      <dgm:prSet/>
      <dgm:spPr/>
      <dgm:t>
        <a:bodyPr/>
        <a:lstStyle/>
        <a:p>
          <a:endParaRPr lang="en-US"/>
        </a:p>
      </dgm:t>
    </dgm:pt>
    <dgm:pt modelId="{874A58C0-9B9D-42C9-B4EB-A8A907BA344B}" type="pres">
      <dgm:prSet presAssocID="{0D3281B3-FD8F-4F5E-AE02-406AE7C8411B}" presName="Name0" presStyleCnt="0">
        <dgm:presLayoutVars>
          <dgm:dir/>
          <dgm:resizeHandles val="exact"/>
        </dgm:presLayoutVars>
      </dgm:prSet>
      <dgm:spPr/>
    </dgm:pt>
    <dgm:pt modelId="{845D80D8-811B-43DC-964C-A21A82982F75}" type="pres">
      <dgm:prSet presAssocID="{2E6C36D4-F3BC-486B-B2E9-79DDB33BEA2E}" presName="composite" presStyleCnt="0"/>
      <dgm:spPr/>
    </dgm:pt>
    <dgm:pt modelId="{6321C295-64CC-4A5B-9DBE-B5F45AE91BEB}" type="pres">
      <dgm:prSet presAssocID="{2E6C36D4-F3BC-486B-B2E9-79DDB33BEA2E}" presName="bgChev" presStyleLbl="node1" presStyleIdx="0" presStyleCnt="4"/>
      <dgm:spPr/>
    </dgm:pt>
    <dgm:pt modelId="{A875D3EF-4D4A-463E-A063-8A3E48D0BD24}" type="pres">
      <dgm:prSet presAssocID="{2E6C36D4-F3BC-486B-B2E9-79DDB33BEA2E}" presName="txNode" presStyleLbl="fgAcc1" presStyleIdx="0" presStyleCnt="4">
        <dgm:presLayoutVars>
          <dgm:bulletEnabled val="1"/>
        </dgm:presLayoutVars>
      </dgm:prSet>
      <dgm:spPr/>
      <dgm:t>
        <a:bodyPr/>
        <a:lstStyle/>
        <a:p>
          <a:endParaRPr lang="en-US"/>
        </a:p>
      </dgm:t>
    </dgm:pt>
    <dgm:pt modelId="{D8E6533C-124E-4E64-8F13-0BA70DA1DD86}" type="pres">
      <dgm:prSet presAssocID="{C5EE8713-6E49-46FE-B2F2-36BF84DEE84B}" presName="compositeSpace" presStyleCnt="0"/>
      <dgm:spPr/>
    </dgm:pt>
    <dgm:pt modelId="{E86733E9-08FF-4003-B696-F35F05A2D92A}" type="pres">
      <dgm:prSet presAssocID="{C586E54C-2947-47E3-BD88-2D8CA1020753}" presName="composite" presStyleCnt="0"/>
      <dgm:spPr/>
    </dgm:pt>
    <dgm:pt modelId="{EC067FC5-5FA2-475F-80B7-69832BF04FCB}" type="pres">
      <dgm:prSet presAssocID="{C586E54C-2947-47E3-BD88-2D8CA1020753}" presName="bgChev" presStyleLbl="node1" presStyleIdx="1" presStyleCnt="4"/>
      <dgm:spPr/>
    </dgm:pt>
    <dgm:pt modelId="{FAE2EDCB-8220-4CD4-83F1-DC46C32D0CD9}" type="pres">
      <dgm:prSet presAssocID="{C586E54C-2947-47E3-BD88-2D8CA1020753}" presName="txNode" presStyleLbl="fgAcc1" presStyleIdx="1" presStyleCnt="4">
        <dgm:presLayoutVars>
          <dgm:bulletEnabled val="1"/>
        </dgm:presLayoutVars>
      </dgm:prSet>
      <dgm:spPr/>
      <dgm:t>
        <a:bodyPr/>
        <a:lstStyle/>
        <a:p>
          <a:endParaRPr lang="en-US"/>
        </a:p>
      </dgm:t>
    </dgm:pt>
    <dgm:pt modelId="{6E5BF030-26B3-45C3-8C6D-12A6C4C17473}" type="pres">
      <dgm:prSet presAssocID="{49A9A4F1-4523-4E1C-9765-3AAABAF47408}" presName="compositeSpace" presStyleCnt="0"/>
      <dgm:spPr/>
    </dgm:pt>
    <dgm:pt modelId="{68F511C1-74B7-489C-B046-29BD459FA63F}" type="pres">
      <dgm:prSet presAssocID="{DEA2A107-6A72-4F06-9832-0222D15779F8}" presName="composite" presStyleCnt="0"/>
      <dgm:spPr/>
    </dgm:pt>
    <dgm:pt modelId="{53F5DB13-FF7F-45A2-8A3F-F9A3FF89DC34}" type="pres">
      <dgm:prSet presAssocID="{DEA2A107-6A72-4F06-9832-0222D15779F8}" presName="bgChev" presStyleLbl="node1" presStyleIdx="2" presStyleCnt="4"/>
      <dgm:spPr/>
    </dgm:pt>
    <dgm:pt modelId="{63806015-2B25-493C-8B02-2AC47D7CB198}" type="pres">
      <dgm:prSet presAssocID="{DEA2A107-6A72-4F06-9832-0222D15779F8}" presName="txNode" presStyleLbl="fgAcc1" presStyleIdx="2" presStyleCnt="4">
        <dgm:presLayoutVars>
          <dgm:bulletEnabled val="1"/>
        </dgm:presLayoutVars>
      </dgm:prSet>
      <dgm:spPr/>
      <dgm:t>
        <a:bodyPr/>
        <a:lstStyle/>
        <a:p>
          <a:endParaRPr lang="en-US"/>
        </a:p>
      </dgm:t>
    </dgm:pt>
    <dgm:pt modelId="{7DB444CA-0F58-4205-8C88-2AA1E852EC4C}" type="pres">
      <dgm:prSet presAssocID="{0C8048FD-3662-44F9-A409-FA17EB9B909E}" presName="compositeSpace" presStyleCnt="0"/>
      <dgm:spPr/>
    </dgm:pt>
    <dgm:pt modelId="{A5A04B11-0EF5-47A7-9407-5FB296ED7BE2}" type="pres">
      <dgm:prSet presAssocID="{ED49FFA1-12B5-4EA5-A89F-2ED98E72AA15}" presName="composite" presStyleCnt="0"/>
      <dgm:spPr/>
    </dgm:pt>
    <dgm:pt modelId="{C2EFC6CF-AFA5-4405-BB91-CA4792C17FD5}" type="pres">
      <dgm:prSet presAssocID="{ED49FFA1-12B5-4EA5-A89F-2ED98E72AA15}" presName="bgChev" presStyleLbl="node1" presStyleIdx="3" presStyleCnt="4"/>
      <dgm:spPr/>
    </dgm:pt>
    <dgm:pt modelId="{3469DB29-4B48-46E9-9778-AA6E62F5BE7E}" type="pres">
      <dgm:prSet presAssocID="{ED49FFA1-12B5-4EA5-A89F-2ED98E72AA15}" presName="txNode" presStyleLbl="fgAcc1" presStyleIdx="3" presStyleCnt="4">
        <dgm:presLayoutVars>
          <dgm:bulletEnabled val="1"/>
        </dgm:presLayoutVars>
      </dgm:prSet>
      <dgm:spPr/>
      <dgm:t>
        <a:bodyPr/>
        <a:lstStyle/>
        <a:p>
          <a:endParaRPr lang="en-US"/>
        </a:p>
      </dgm:t>
    </dgm:pt>
  </dgm:ptLst>
  <dgm:cxnLst>
    <dgm:cxn modelId="{DB7EA21D-480C-4741-A7B7-B4E5F006D2A2}" type="presOf" srcId="{C586E54C-2947-47E3-BD88-2D8CA1020753}" destId="{FAE2EDCB-8220-4CD4-83F1-DC46C32D0CD9}" srcOrd="0" destOrd="0" presId="urn:microsoft.com/office/officeart/2005/8/layout/chevronAccent+Icon"/>
    <dgm:cxn modelId="{80BC2102-FC67-4C04-BCE8-7659B3788C38}" type="presOf" srcId="{2E6C36D4-F3BC-486B-B2E9-79DDB33BEA2E}" destId="{A875D3EF-4D4A-463E-A063-8A3E48D0BD24}" srcOrd="0" destOrd="0" presId="urn:microsoft.com/office/officeart/2005/8/layout/chevronAccent+Icon"/>
    <dgm:cxn modelId="{8FF3507F-0593-48D3-9084-CFA67D332AB1}" type="presOf" srcId="{0D3281B3-FD8F-4F5E-AE02-406AE7C8411B}" destId="{874A58C0-9B9D-42C9-B4EB-A8A907BA344B}" srcOrd="0" destOrd="0" presId="urn:microsoft.com/office/officeart/2005/8/layout/chevronAccent+Icon"/>
    <dgm:cxn modelId="{50D29CD3-7ED9-407B-B69B-DD8BC3904009}" type="presOf" srcId="{ED49FFA1-12B5-4EA5-A89F-2ED98E72AA15}" destId="{3469DB29-4B48-46E9-9778-AA6E62F5BE7E}" srcOrd="0" destOrd="0" presId="urn:microsoft.com/office/officeart/2005/8/layout/chevronAccent+Icon"/>
    <dgm:cxn modelId="{2B9EAEF6-C933-49F4-BBF5-9D2CB844A293}" type="presOf" srcId="{DEA2A107-6A72-4F06-9832-0222D15779F8}" destId="{63806015-2B25-493C-8B02-2AC47D7CB198}" srcOrd="0" destOrd="0" presId="urn:microsoft.com/office/officeart/2005/8/layout/chevronAccent+Icon"/>
    <dgm:cxn modelId="{E2BC7BF2-38B1-4DBB-AC55-5F50934B1D93}" srcId="{0D3281B3-FD8F-4F5E-AE02-406AE7C8411B}" destId="{DEA2A107-6A72-4F06-9832-0222D15779F8}" srcOrd="2" destOrd="0" parTransId="{A38AF393-F859-4032-8DE6-FAD1427E2AD3}" sibTransId="{0C8048FD-3662-44F9-A409-FA17EB9B909E}"/>
    <dgm:cxn modelId="{91679927-16C2-43E1-9D27-9122278ED06A}" srcId="{0D3281B3-FD8F-4F5E-AE02-406AE7C8411B}" destId="{2E6C36D4-F3BC-486B-B2E9-79DDB33BEA2E}" srcOrd="0" destOrd="0" parTransId="{777952AB-4A46-4E17-A6D6-FC43E63DF1AE}" sibTransId="{C5EE8713-6E49-46FE-B2F2-36BF84DEE84B}"/>
    <dgm:cxn modelId="{53C831C8-7035-40E3-9459-B5679CC5A1D6}" srcId="{0D3281B3-FD8F-4F5E-AE02-406AE7C8411B}" destId="{ED49FFA1-12B5-4EA5-A89F-2ED98E72AA15}" srcOrd="3" destOrd="0" parTransId="{E512294D-CA95-4491-8E55-BE0469B435F4}" sibTransId="{8A46EE58-B867-4730-8081-131162C40150}"/>
    <dgm:cxn modelId="{021FA57E-6A14-4F59-BD89-EE96903ECE9A}" srcId="{0D3281B3-FD8F-4F5E-AE02-406AE7C8411B}" destId="{C586E54C-2947-47E3-BD88-2D8CA1020753}" srcOrd="1" destOrd="0" parTransId="{5AB3327C-9FC3-4908-91E0-06A95715B061}" sibTransId="{49A9A4F1-4523-4E1C-9765-3AAABAF47408}"/>
    <dgm:cxn modelId="{9B5F1107-03B0-4D58-ADA3-C2B605B6FAC5}" type="presParOf" srcId="{874A58C0-9B9D-42C9-B4EB-A8A907BA344B}" destId="{845D80D8-811B-43DC-964C-A21A82982F75}" srcOrd="0" destOrd="0" presId="urn:microsoft.com/office/officeart/2005/8/layout/chevronAccent+Icon"/>
    <dgm:cxn modelId="{FAD4E105-9A9F-4ADE-BF43-DA147D359802}" type="presParOf" srcId="{845D80D8-811B-43DC-964C-A21A82982F75}" destId="{6321C295-64CC-4A5B-9DBE-B5F45AE91BEB}" srcOrd="0" destOrd="0" presId="urn:microsoft.com/office/officeart/2005/8/layout/chevronAccent+Icon"/>
    <dgm:cxn modelId="{13607F49-DB18-4008-90C4-E7B167490947}" type="presParOf" srcId="{845D80D8-811B-43DC-964C-A21A82982F75}" destId="{A875D3EF-4D4A-463E-A063-8A3E48D0BD24}" srcOrd="1" destOrd="0" presId="urn:microsoft.com/office/officeart/2005/8/layout/chevronAccent+Icon"/>
    <dgm:cxn modelId="{B7FF0EDE-373C-4672-AA60-D65A46F65830}" type="presParOf" srcId="{874A58C0-9B9D-42C9-B4EB-A8A907BA344B}" destId="{D8E6533C-124E-4E64-8F13-0BA70DA1DD86}" srcOrd="1" destOrd="0" presId="urn:microsoft.com/office/officeart/2005/8/layout/chevronAccent+Icon"/>
    <dgm:cxn modelId="{0646F9D2-1E99-418B-878C-9E11D577710D}" type="presParOf" srcId="{874A58C0-9B9D-42C9-B4EB-A8A907BA344B}" destId="{E86733E9-08FF-4003-B696-F35F05A2D92A}" srcOrd="2" destOrd="0" presId="urn:microsoft.com/office/officeart/2005/8/layout/chevronAccent+Icon"/>
    <dgm:cxn modelId="{D48E392B-AFE7-4144-A623-42F9E619DA31}" type="presParOf" srcId="{E86733E9-08FF-4003-B696-F35F05A2D92A}" destId="{EC067FC5-5FA2-475F-80B7-69832BF04FCB}" srcOrd="0" destOrd="0" presId="urn:microsoft.com/office/officeart/2005/8/layout/chevronAccent+Icon"/>
    <dgm:cxn modelId="{C071E531-02E2-47E3-A7D9-D7F65E7D7196}" type="presParOf" srcId="{E86733E9-08FF-4003-B696-F35F05A2D92A}" destId="{FAE2EDCB-8220-4CD4-83F1-DC46C32D0CD9}" srcOrd="1" destOrd="0" presId="urn:microsoft.com/office/officeart/2005/8/layout/chevronAccent+Icon"/>
    <dgm:cxn modelId="{FBD52DA9-B635-4F2D-AA06-97F7C887C9FB}" type="presParOf" srcId="{874A58C0-9B9D-42C9-B4EB-A8A907BA344B}" destId="{6E5BF030-26B3-45C3-8C6D-12A6C4C17473}" srcOrd="3" destOrd="0" presId="urn:microsoft.com/office/officeart/2005/8/layout/chevronAccent+Icon"/>
    <dgm:cxn modelId="{8382CE54-8368-4883-B9AC-6DBB6CDD04FF}" type="presParOf" srcId="{874A58C0-9B9D-42C9-B4EB-A8A907BA344B}" destId="{68F511C1-74B7-489C-B046-29BD459FA63F}" srcOrd="4" destOrd="0" presId="urn:microsoft.com/office/officeart/2005/8/layout/chevronAccent+Icon"/>
    <dgm:cxn modelId="{1B338907-E5D4-4E4C-9BBF-4E7E2A3BF4DD}" type="presParOf" srcId="{68F511C1-74B7-489C-B046-29BD459FA63F}" destId="{53F5DB13-FF7F-45A2-8A3F-F9A3FF89DC34}" srcOrd="0" destOrd="0" presId="urn:microsoft.com/office/officeart/2005/8/layout/chevronAccent+Icon"/>
    <dgm:cxn modelId="{F9CBEA8C-39EF-48A7-BFC2-1C46883D4B80}" type="presParOf" srcId="{68F511C1-74B7-489C-B046-29BD459FA63F}" destId="{63806015-2B25-493C-8B02-2AC47D7CB198}" srcOrd="1" destOrd="0" presId="urn:microsoft.com/office/officeart/2005/8/layout/chevronAccent+Icon"/>
    <dgm:cxn modelId="{FEDE9968-0746-48A1-88DA-870E01E3C9BD}" type="presParOf" srcId="{874A58C0-9B9D-42C9-B4EB-A8A907BA344B}" destId="{7DB444CA-0F58-4205-8C88-2AA1E852EC4C}" srcOrd="5" destOrd="0" presId="urn:microsoft.com/office/officeart/2005/8/layout/chevronAccent+Icon"/>
    <dgm:cxn modelId="{3E014B08-CA64-4407-92B3-8DF2B601CFB1}" type="presParOf" srcId="{874A58C0-9B9D-42C9-B4EB-A8A907BA344B}" destId="{A5A04B11-0EF5-47A7-9407-5FB296ED7BE2}" srcOrd="6" destOrd="0" presId="urn:microsoft.com/office/officeart/2005/8/layout/chevronAccent+Icon"/>
    <dgm:cxn modelId="{CAEE5342-CFE0-4C73-9D07-CA315FB50DE8}" type="presParOf" srcId="{A5A04B11-0EF5-47A7-9407-5FB296ED7BE2}" destId="{C2EFC6CF-AFA5-4405-BB91-CA4792C17FD5}" srcOrd="0" destOrd="0" presId="urn:microsoft.com/office/officeart/2005/8/layout/chevronAccent+Icon"/>
    <dgm:cxn modelId="{313B6BF2-3378-4988-B8A2-81187D873BFF}" type="presParOf" srcId="{A5A04B11-0EF5-47A7-9407-5FB296ED7BE2}" destId="{3469DB29-4B48-46E9-9778-AA6E62F5BE7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ea typeface="+mn-ea"/>
                <a:cs typeface="+mn-cs"/>
              </a:defRPr>
            </a:lvl1pPr>
          </a:lstStyle>
          <a:p>
            <a:pPr>
              <a:defRPr/>
            </a:pPr>
            <a:fld id="{593C94E4-9749-4194-8A68-10C717929461}" type="datetime1">
              <a:rPr lang="en-US"/>
              <a:pPr>
                <a:defRPr/>
              </a:pPr>
              <a:t>12/5/2014</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ea typeface="+mn-ea"/>
                <a:cs typeface="+mn-cs"/>
              </a:defRPr>
            </a:lvl1pPr>
          </a:lstStyle>
          <a:p>
            <a:pPr>
              <a:defRPr/>
            </a:pPr>
            <a:fld id="{6CD0C374-5542-4EE4-BBF5-49E59BA25968}" type="slidenum">
              <a:rPr lang="en-US"/>
              <a:pPr>
                <a:defRPr/>
              </a:pPr>
              <a:t>‹#›</a:t>
            </a:fld>
            <a:endParaRPr lang="en-US" dirty="0"/>
          </a:p>
        </p:txBody>
      </p:sp>
    </p:spTree>
    <p:extLst>
      <p:ext uri="{BB962C8B-B14F-4D97-AF65-F5344CB8AC3E}">
        <p14:creationId xmlns:p14="http://schemas.microsoft.com/office/powerpoint/2010/main" val="4106915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dirty="0">
                <a:ea typeface="ＭＳ Ｐゴシック" charset="-128"/>
                <a:cs typeface="ＭＳ Ｐゴシック" charset="-128"/>
              </a:defRPr>
            </a:lvl1pPr>
          </a:lstStyle>
          <a:p>
            <a:pPr>
              <a:defRPr/>
            </a:pPr>
            <a:endParaRPr lang="en-US" dirty="0"/>
          </a:p>
        </p:txBody>
      </p:sp>
      <p:sp>
        <p:nvSpPr>
          <p:cNvPr id="5325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ea typeface="ＭＳ Ｐゴシック" charset="-128"/>
                <a:cs typeface="ＭＳ Ｐゴシック" charset="-128"/>
              </a:defRPr>
            </a:lvl1pPr>
          </a:lstStyle>
          <a:p>
            <a:pPr>
              <a:defRPr/>
            </a:pPr>
            <a:fld id="{209AFC9C-8FB2-4FD2-AFAA-F7308C6ACD03}" type="datetime1">
              <a:rPr lang="en-US"/>
              <a:pPr>
                <a:defRPr/>
              </a:pPr>
              <a:t>12/5/2014</a:t>
            </a:fld>
            <a:endParaRPr lang="en-US" dirty="0"/>
          </a:p>
        </p:txBody>
      </p:sp>
      <p:sp>
        <p:nvSpPr>
          <p:cNvPr id="286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dirty="0">
                <a:ea typeface="ＭＳ Ｐゴシック" charset="-128"/>
                <a:cs typeface="ＭＳ Ｐゴシック" charset="-128"/>
              </a:defRPr>
            </a:lvl1pPr>
          </a:lstStyle>
          <a:p>
            <a:pPr>
              <a:defRPr/>
            </a:pPr>
            <a:endParaRPr lang="en-US" dirty="0"/>
          </a:p>
        </p:txBody>
      </p:sp>
      <p:sp>
        <p:nvSpPr>
          <p:cNvPr id="5325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ea typeface="ＭＳ Ｐゴシック" charset="-128"/>
                <a:cs typeface="ＭＳ Ｐゴシック" charset="-128"/>
              </a:defRPr>
            </a:lvl1pPr>
          </a:lstStyle>
          <a:p>
            <a:pPr>
              <a:defRPr/>
            </a:pPr>
            <a:fld id="{286A675A-650D-43C7-BDAF-F93B43BBF291}" type="slidenum">
              <a:rPr lang="en-US"/>
              <a:pPr>
                <a:defRPr/>
              </a:pPr>
              <a:t>‹#›</a:t>
            </a:fld>
            <a:endParaRPr lang="en-US" dirty="0"/>
          </a:p>
        </p:txBody>
      </p:sp>
    </p:spTree>
    <p:extLst>
      <p:ext uri="{BB962C8B-B14F-4D97-AF65-F5344CB8AC3E}">
        <p14:creationId xmlns:p14="http://schemas.microsoft.com/office/powerpoint/2010/main" val="18744534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extLst>
      <p:ext uri="{BB962C8B-B14F-4D97-AF65-F5344CB8AC3E}">
        <p14:creationId xmlns:p14="http://schemas.microsoft.com/office/powerpoint/2010/main" val="226751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sz="2300" dirty="0" smtClean="0">
                <a:solidFill>
                  <a:schemeClr val="tx1"/>
                </a:solidFill>
                <a:ea typeface="ＭＳ Ｐゴシック" pitchFamily="34" charset="-128"/>
              </a:rPr>
              <a:t>The final step in this part of the process is putting all the pieces together.</a:t>
            </a:r>
          </a:p>
          <a:p>
            <a:endParaRPr lang="en-US" sz="2300" dirty="0" smtClean="0">
              <a:solidFill>
                <a:schemeClr val="tx1"/>
              </a:solidFill>
              <a:ea typeface="ＭＳ Ｐゴシック" pitchFamily="34" charset="-128"/>
            </a:endParaRPr>
          </a:p>
          <a:p>
            <a:r>
              <a:rPr lang="en-US" sz="2300" dirty="0" smtClean="0">
                <a:solidFill>
                  <a:schemeClr val="tx1"/>
                </a:solidFill>
                <a:ea typeface="ＭＳ Ｐゴシック" pitchFamily="34" charset="-128"/>
              </a:rPr>
              <a:t>The sticky note chart helps you to see your plan for each</a:t>
            </a:r>
            <a:r>
              <a:rPr lang="en-US" sz="2300" baseline="0" dirty="0" smtClean="0">
                <a:solidFill>
                  <a:schemeClr val="tx1"/>
                </a:solidFill>
                <a:ea typeface="ＭＳ Ｐゴシック" pitchFamily="34" charset="-128"/>
              </a:rPr>
              <a:t> of the </a:t>
            </a:r>
            <a:r>
              <a:rPr lang="en-US" sz="2300" dirty="0" smtClean="0">
                <a:solidFill>
                  <a:schemeClr val="tx1"/>
                </a:solidFill>
                <a:ea typeface="ＭＳ Ｐゴシック" pitchFamily="34" charset="-128"/>
              </a:rPr>
              <a:t>ESF-related SMART</a:t>
            </a:r>
            <a:r>
              <a:rPr lang="en-US" sz="2300" baseline="0" dirty="0" smtClean="0">
                <a:solidFill>
                  <a:schemeClr val="tx1"/>
                </a:solidFill>
                <a:ea typeface="ＭＳ Ｐゴシック" pitchFamily="34" charset="-128"/>
              </a:rPr>
              <a:t> g</a:t>
            </a:r>
            <a:r>
              <a:rPr lang="en-US" sz="2300" dirty="0" smtClean="0">
                <a:solidFill>
                  <a:schemeClr val="tx1"/>
                </a:solidFill>
                <a:ea typeface="ＭＳ Ｐゴシック" pitchFamily="34" charset="-128"/>
              </a:rPr>
              <a:t>oals that you have developed.</a:t>
            </a:r>
          </a:p>
          <a:p>
            <a:r>
              <a:rPr lang="en-US" sz="2300" dirty="0" smtClean="0">
                <a:ea typeface="ＭＳ Ｐゴシック" pitchFamily="34" charset="-128"/>
              </a:rPr>
              <a:t>	</a:t>
            </a:r>
          </a:p>
          <a:p>
            <a:r>
              <a:rPr lang="en-US" sz="2300" dirty="0" smtClean="0">
                <a:ea typeface="ＭＳ Ｐゴシック" pitchFamily="34" charset="-128"/>
              </a:rPr>
              <a:t>For each </a:t>
            </a:r>
            <a:r>
              <a:rPr lang="en-US" sz="2300" b="1" dirty="0" smtClean="0">
                <a:ea typeface="ＭＳ Ｐゴシック" pitchFamily="34" charset="-128"/>
              </a:rPr>
              <a:t>action/strategy</a:t>
            </a:r>
            <a:r>
              <a:rPr lang="en-US" sz="2300" baseline="0" dirty="0" smtClean="0">
                <a:ea typeface="ＭＳ Ｐゴシック" pitchFamily="34" charset="-128"/>
              </a:rPr>
              <a:t> </a:t>
            </a:r>
            <a:r>
              <a:rPr lang="en-US" sz="2300" dirty="0" smtClean="0">
                <a:ea typeface="ＭＳ Ｐゴシック" pitchFamily="34" charset="-128"/>
              </a:rPr>
              <a:t>being proposed, specify the following: </a:t>
            </a:r>
          </a:p>
          <a:p>
            <a:endParaRPr lang="en-US" b="1" dirty="0" smtClean="0">
              <a:ea typeface="ＭＳ Ｐゴシック" pitchFamily="34" charset="-128"/>
            </a:endParaRPr>
          </a:p>
          <a:p>
            <a:pPr marL="171450" indent="-171450">
              <a:buFont typeface="Arial" pitchFamily="34" charset="0"/>
              <a:buChar char="•"/>
            </a:pPr>
            <a:r>
              <a:rPr lang="en-US" b="1" baseline="0" dirty="0" smtClean="0">
                <a:ea typeface="ＭＳ Ｐゴシック" pitchFamily="34" charset="-128"/>
              </a:rPr>
              <a:t>Steps </a:t>
            </a:r>
            <a:r>
              <a:rPr lang="en-US" dirty="0" smtClean="0">
                <a:ea typeface="ＭＳ Ｐゴシック" pitchFamily="34" charset="-128"/>
              </a:rPr>
              <a:t>needed to carry out each</a:t>
            </a:r>
            <a:r>
              <a:rPr lang="en-US" baseline="0" dirty="0" smtClean="0">
                <a:ea typeface="ＭＳ Ｐゴシック" pitchFamily="34" charset="-128"/>
              </a:rPr>
              <a:t> action/strategy</a:t>
            </a:r>
            <a:endParaRPr lang="en-US" b="1" dirty="0" smtClean="0">
              <a:ea typeface="ＭＳ Ｐゴシック" pitchFamily="34" charset="-128"/>
            </a:endParaRPr>
          </a:p>
          <a:p>
            <a:pPr marL="171450" indent="-171450">
              <a:buFont typeface="Arial" pitchFamily="34" charset="0"/>
              <a:buChar char="•"/>
            </a:pPr>
            <a:r>
              <a:rPr lang="en-US" b="1" dirty="0" smtClean="0">
                <a:ea typeface="ＭＳ Ｐゴシック" pitchFamily="34" charset="-128"/>
              </a:rPr>
              <a:t>Person(s)</a:t>
            </a:r>
            <a:r>
              <a:rPr lang="en-US" dirty="0" smtClean="0">
                <a:ea typeface="ＭＳ Ｐゴシック" pitchFamily="34" charset="-128"/>
              </a:rPr>
              <a:t> responsible for each step – Every step needs a leader even if several people will be working together.</a:t>
            </a:r>
          </a:p>
          <a:p>
            <a:pPr marL="171450" indent="-171450">
              <a:buFont typeface="Arial" pitchFamily="34" charset="0"/>
              <a:buChar char="•"/>
            </a:pPr>
            <a:r>
              <a:rPr lang="en-US" b="1" dirty="0" smtClean="0">
                <a:ea typeface="ＭＳ Ｐゴシック" pitchFamily="34" charset="-128"/>
              </a:rPr>
              <a:t>Other partners</a:t>
            </a:r>
            <a:r>
              <a:rPr lang="en-US" b="1" baseline="0" dirty="0" smtClean="0">
                <a:ea typeface="ＭＳ Ｐゴシック" pitchFamily="34" charset="-128"/>
              </a:rPr>
              <a:t> </a:t>
            </a:r>
            <a:r>
              <a:rPr lang="en-US" baseline="0" dirty="0" smtClean="0">
                <a:ea typeface="ＭＳ Ｐゴシック" pitchFamily="34" charset="-128"/>
              </a:rPr>
              <a:t>that will be able to assist with each step (such as people, agencies and organizations)</a:t>
            </a:r>
          </a:p>
          <a:p>
            <a:pPr marL="171450" indent="-171450">
              <a:buFont typeface="Arial" pitchFamily="34" charset="0"/>
              <a:buChar char="•"/>
            </a:pPr>
            <a:r>
              <a:rPr lang="en-US" b="1" dirty="0" smtClean="0">
                <a:ea typeface="ＭＳ Ｐゴシック" pitchFamily="34" charset="-128"/>
              </a:rPr>
              <a:t>Timeline or Date</a:t>
            </a:r>
            <a:r>
              <a:rPr lang="en-US" dirty="0" smtClean="0">
                <a:ea typeface="ＭＳ Ｐゴシック" pitchFamily="34" charset="-128"/>
              </a:rPr>
              <a:t> for finishing each</a:t>
            </a:r>
            <a:r>
              <a:rPr lang="en-US" baseline="0" dirty="0" smtClean="0">
                <a:ea typeface="ＭＳ Ｐゴシック" pitchFamily="34" charset="-128"/>
              </a:rPr>
              <a:t> </a:t>
            </a:r>
            <a:r>
              <a:rPr lang="en-US" dirty="0" smtClean="0">
                <a:ea typeface="ＭＳ Ｐゴシック" pitchFamily="34" charset="-128"/>
              </a:rPr>
              <a:t>step</a:t>
            </a:r>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r>
              <a:rPr lang="en-US" sz="1200" kern="1200" dirty="0" smtClean="0">
                <a:solidFill>
                  <a:schemeClr val="tx1"/>
                </a:solidFill>
                <a:latin typeface="Calibri" charset="0"/>
                <a:ea typeface="ＭＳ Ｐゴシック" charset="-128"/>
                <a:cs typeface="ＭＳ Ｐゴシック" charset="-128"/>
              </a:rPr>
              <a:t>Use Handout 1 - Emergency Plan Worksheet</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Use Handout 2 – Emergency Plan Worksheet Example if you need direction </a:t>
            </a:r>
            <a:endParaRPr lang="en-US" sz="1200" kern="1200" dirty="0">
              <a:solidFill>
                <a:schemeClr val="tx1"/>
              </a:solidFill>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22106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typical outline for</a:t>
            </a:r>
            <a:r>
              <a:rPr lang="en-US" baseline="0" dirty="0" smtClean="0"/>
              <a:t> an emergency plan.  Your state may have different guidelines.  You should always follow your state guidelines if they have a particular format for the plan.</a:t>
            </a:r>
            <a:endParaRPr lang="en-US" dirty="0"/>
          </a:p>
        </p:txBody>
      </p:sp>
      <p:sp>
        <p:nvSpPr>
          <p:cNvPr id="4" name="Slide Number Placeholder 3"/>
          <p:cNvSpPr>
            <a:spLocks noGrp="1"/>
          </p:cNvSpPr>
          <p:nvPr>
            <p:ph type="sldNum" sz="quarter" idx="10"/>
          </p:nvPr>
        </p:nvSpPr>
        <p:spPr/>
        <p:txBody>
          <a:bodyPr/>
          <a:lstStyle/>
          <a:p>
            <a:pPr>
              <a:defRPr/>
            </a:pPr>
            <a:fld id="{286A675A-650D-43C7-BDAF-F93B43BBF291}" type="slidenum">
              <a:rPr lang="en-US" smtClean="0"/>
              <a:pPr>
                <a:defRPr/>
              </a:pPr>
              <a:t>11</a:t>
            </a:fld>
            <a:endParaRPr lang="en-US" dirty="0"/>
          </a:p>
        </p:txBody>
      </p:sp>
    </p:spTree>
    <p:extLst>
      <p:ext uri="{BB962C8B-B14F-4D97-AF65-F5344CB8AC3E}">
        <p14:creationId xmlns:p14="http://schemas.microsoft.com/office/powerpoint/2010/main" val="61286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latin typeface="Calibri" pitchFamily="34" charset="0"/>
                <a:ea typeface="ＭＳ Ｐゴシック" pitchFamily="34" charset="-128"/>
              </a:rPr>
              <a:t>Take time at this point</a:t>
            </a:r>
            <a:r>
              <a:rPr lang="en-US" baseline="0" dirty="0" smtClean="0">
                <a:latin typeface="Calibri" pitchFamily="34" charset="0"/>
                <a:ea typeface="ＭＳ Ｐゴシック" pitchFamily="34" charset="-128"/>
              </a:rPr>
              <a:t> to do some debriefing about the content and activities associated with Session 4.  Clarify or revisit topics that may remain unclear to the planning committee.  Next, remind the group of what activities need to be completed prior to the next session.  This includes making sure everyone knows their assigned responsibilities in terms of planning and hosting the Community Open House.  </a:t>
            </a:r>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401699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Step Four</a:t>
            </a:r>
            <a:r>
              <a:rPr lang="en-US" baseline="0" dirty="0" smtClean="0">
                <a:latin typeface="Calibri" pitchFamily="34" charset="0"/>
                <a:ea typeface="ＭＳ Ｐゴシック" pitchFamily="34" charset="-128"/>
              </a:rPr>
              <a:t> builds on the goals and actions from Step Three, setting the stage for the completion of the final plan in Step Five.</a:t>
            </a:r>
            <a:endParaRPr lang="en-US" dirty="0" smtClean="0">
              <a:latin typeface="Calibri" pitchFamily="34" charset="0"/>
              <a:ea typeface="ＭＳ Ｐゴシック" pitchFamily="34" charset="-128"/>
            </a:endParaRPr>
          </a:p>
        </p:txBody>
      </p:sp>
      <p:sp>
        <p:nvSpPr>
          <p:cNvPr id="35843" name="Slide Number Placeholder 3"/>
          <p:cNvSpPr>
            <a:spLocks noGrp="1"/>
          </p:cNvSpPr>
          <p:nvPr>
            <p:ph type="sldNum" sz="quarter" idx="5"/>
          </p:nvPr>
        </p:nvSpPr>
        <p:spPr>
          <a:noFill/>
        </p:spPr>
        <p:txBody>
          <a:bodyPr/>
          <a:lstStyle/>
          <a:p>
            <a:fld id="{10FBA92D-DA81-4F77-9B67-4B5CC6B19F93}" type="slidenum">
              <a:rPr lang="en-US" smtClean="0">
                <a:ea typeface="ＭＳ Ｐゴシック" pitchFamily="34" charset="-128"/>
              </a:rPr>
              <a:pPr/>
              <a:t>2</a:t>
            </a:fld>
            <a:endParaRPr lang="en-US" dirty="0" smtClean="0">
              <a:ea typeface="ＭＳ Ｐゴシック" pitchFamily="34" charset="-128"/>
            </a:endParaRPr>
          </a:p>
        </p:txBody>
      </p:sp>
    </p:spTree>
    <p:extLst>
      <p:ext uri="{BB962C8B-B14F-4D97-AF65-F5344CB8AC3E}">
        <p14:creationId xmlns:p14="http://schemas.microsoft.com/office/powerpoint/2010/main" val="427104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This slide provides an overview of Step Four.  </a:t>
            </a:r>
          </a:p>
        </p:txBody>
      </p:sp>
      <p:sp>
        <p:nvSpPr>
          <p:cNvPr id="37891" name="Slide Number Placeholder 3"/>
          <p:cNvSpPr>
            <a:spLocks noGrp="1"/>
          </p:cNvSpPr>
          <p:nvPr>
            <p:ph type="sldNum" sz="quarter" idx="5"/>
          </p:nvPr>
        </p:nvSpPr>
        <p:spPr>
          <a:noFill/>
        </p:spPr>
        <p:txBody>
          <a:bodyPr/>
          <a:lstStyle/>
          <a:p>
            <a:fld id="{C9B7E822-D63F-40D0-8172-B973EFD3708A}" type="slidenum">
              <a:rPr lang="en-US" smtClean="0">
                <a:ea typeface="ＭＳ Ｐゴシック" pitchFamily="34" charset="-128"/>
              </a:rPr>
              <a:pPr/>
              <a:t>3</a:t>
            </a:fld>
            <a:endParaRPr lang="en-US" dirty="0" smtClean="0">
              <a:ea typeface="ＭＳ Ｐゴシック" pitchFamily="34" charset="-128"/>
            </a:endParaRPr>
          </a:p>
        </p:txBody>
      </p:sp>
    </p:spTree>
    <p:extLst>
      <p:ext uri="{BB962C8B-B14F-4D97-AF65-F5344CB8AC3E}">
        <p14:creationId xmlns:p14="http://schemas.microsoft.com/office/powerpoint/2010/main" val="3519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latin typeface="Calibri" pitchFamily="34" charset="0"/>
                <a:ea typeface="ＭＳ Ｐゴシック" pitchFamily="34" charset="-128"/>
              </a:rPr>
              <a:t>As homework</a:t>
            </a:r>
            <a:r>
              <a:rPr lang="en-US" baseline="0" dirty="0" smtClean="0">
                <a:latin typeface="Calibri" pitchFamily="34" charset="0"/>
                <a:ea typeface="ＭＳ Ｐゴシック" pitchFamily="34" charset="-128"/>
              </a:rPr>
              <a:t> from Step Three, each team working on an ESF was to refine the goals and actions that were selected.  Allow time for each team to quickly go over their final revisions.</a:t>
            </a:r>
          </a:p>
          <a:p>
            <a:endParaRPr lang="en-US" baseline="0" dirty="0" smtClean="0">
              <a:latin typeface="Calibri" pitchFamily="34" charset="0"/>
              <a:ea typeface="ＭＳ Ｐゴシック" pitchFamily="34" charset="-128"/>
            </a:endParaRPr>
          </a:p>
          <a:p>
            <a:r>
              <a:rPr lang="en-US" i="1" baseline="0" dirty="0" smtClean="0">
                <a:latin typeface="Calibri" pitchFamily="34" charset="0"/>
                <a:ea typeface="ＭＳ Ｐゴシック" pitchFamily="34" charset="-128"/>
              </a:rPr>
              <a:t>Facilitator Note: Please be sure the group has enough time to provide additional feedback or to seek clarification on items presented by the ESF working teams.  Step 4 depends heavily on having the Step 3 work in good shape. So if needed, give the group the time it needs to fine-tune all of the identified ESF goals and actions/strategies.  </a:t>
            </a:r>
            <a:endParaRPr lang="en-US" i="1"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57301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r>
              <a:rPr lang="en-US" dirty="0" smtClean="0">
                <a:latin typeface="Calibri" pitchFamily="34" charset="0"/>
                <a:ea typeface="ＭＳ Ｐゴシック" pitchFamily="34" charset="-128"/>
              </a:rPr>
              <a:t>We all recognize that launching</a:t>
            </a:r>
            <a:r>
              <a:rPr lang="en-US" baseline="0" dirty="0" smtClean="0">
                <a:latin typeface="Calibri" pitchFamily="34" charset="0"/>
                <a:ea typeface="ＭＳ Ｐゴシック" pitchFamily="34" charset="-128"/>
              </a:rPr>
              <a:t> specific a</a:t>
            </a:r>
            <a:r>
              <a:rPr lang="en-US" dirty="0" smtClean="0">
                <a:latin typeface="Calibri" pitchFamily="34" charset="0"/>
                <a:ea typeface="ＭＳ Ｐゴシック" pitchFamily="34" charset="-128"/>
              </a:rPr>
              <a:t>ction</a:t>
            </a:r>
            <a:r>
              <a:rPr lang="en-US" baseline="0" dirty="0" smtClean="0">
                <a:latin typeface="Calibri" pitchFamily="34" charset="0"/>
                <a:ea typeface="ＭＳ Ｐゴシック" pitchFamily="34" charset="-128"/>
              </a:rPr>
              <a:t>s does not happen magically.  They need hands and feet to help get things moving in the right direction.  Over the next few minutes, planning team members will be asked to develop the detailed steps needed to start the actions/strategies from Step 3. </a:t>
            </a:r>
            <a:endParaRPr lang="en-US" dirty="0" smtClean="0">
              <a:latin typeface="Calibri" pitchFamily="34" charset="0"/>
              <a:ea typeface="ＭＳ Ｐゴシック" pitchFamily="34" charset="-128"/>
            </a:endParaRPr>
          </a:p>
        </p:txBody>
      </p:sp>
      <p:sp>
        <p:nvSpPr>
          <p:cNvPr id="41987" name="Slide Number Placeholder 3"/>
          <p:cNvSpPr>
            <a:spLocks noGrp="1"/>
          </p:cNvSpPr>
          <p:nvPr>
            <p:ph type="sldNum" sz="quarter" idx="5"/>
          </p:nvPr>
        </p:nvSpPr>
        <p:spPr>
          <a:noFill/>
        </p:spPr>
        <p:txBody>
          <a:bodyPr/>
          <a:lstStyle/>
          <a:p>
            <a:fld id="{17B2C477-B5F6-4C91-A06A-CD3308DF23DB}" type="slidenum">
              <a:rPr lang="en-US" smtClean="0">
                <a:ea typeface="ＭＳ Ｐゴシック" pitchFamily="34" charset="-128"/>
              </a:rPr>
              <a:pPr/>
              <a:t>5</a:t>
            </a:fld>
            <a:endParaRPr lang="en-US" dirty="0" smtClean="0">
              <a:ea typeface="ＭＳ Ｐゴシック" pitchFamily="34" charset="-128"/>
            </a:endParaRPr>
          </a:p>
        </p:txBody>
      </p:sp>
    </p:spTree>
    <p:extLst>
      <p:ext uri="{BB962C8B-B14F-4D97-AF65-F5344CB8AC3E}">
        <p14:creationId xmlns:p14="http://schemas.microsoft.com/office/powerpoint/2010/main" val="424332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begins</a:t>
            </a:r>
            <a:r>
              <a:rPr lang="en-US" baseline="0" dirty="0" smtClean="0"/>
              <a:t> with a listing of </a:t>
            </a:r>
            <a:r>
              <a:rPr lang="en-US" dirty="0" smtClean="0"/>
              <a:t>the </a:t>
            </a:r>
            <a:r>
              <a:rPr lang="en-US" b="1" dirty="0" smtClean="0"/>
              <a:t>SMART Goal</a:t>
            </a:r>
            <a:r>
              <a:rPr lang="en-US" dirty="0" smtClean="0"/>
              <a:t> and the</a:t>
            </a:r>
            <a:r>
              <a:rPr lang="en-US" b="0" dirty="0" smtClean="0"/>
              <a:t> </a:t>
            </a:r>
            <a:r>
              <a:rPr lang="en-US" b="1" dirty="0" smtClean="0"/>
              <a:t>ACTION</a:t>
            </a:r>
            <a:r>
              <a:rPr lang="en-US" b="1" baseline="0" dirty="0" smtClean="0"/>
              <a:t> </a:t>
            </a:r>
            <a:r>
              <a:rPr lang="en-US" b="0" dirty="0" smtClean="0"/>
              <a:t>example from Step Three</a:t>
            </a:r>
            <a:r>
              <a:rPr lang="en-US" baseline="0" dirty="0" smtClean="0"/>
              <a:t>.  Now the key question to be addressed is this: “How do we go about getting this work done?”</a:t>
            </a:r>
          </a:p>
          <a:p>
            <a:endParaRPr lang="en-US" baseline="0" dirty="0" smtClean="0"/>
          </a:p>
          <a:p>
            <a:r>
              <a:rPr lang="en-US" baseline="0" dirty="0" smtClean="0"/>
              <a:t>We provide an example of the </a:t>
            </a:r>
            <a:r>
              <a:rPr lang="en-US" b="1" baseline="0" dirty="0" smtClean="0"/>
              <a:t>STEPS </a:t>
            </a:r>
            <a:r>
              <a:rPr lang="en-US" baseline="0" dirty="0" smtClean="0"/>
              <a:t>that might make sense (organized in logical order) to reach this </a:t>
            </a:r>
            <a:r>
              <a:rPr lang="en-US" b="1" baseline="0" dirty="0" smtClean="0"/>
              <a:t>ACTION</a:t>
            </a:r>
            <a:r>
              <a:rPr lang="en-US" baseline="0" dirty="0" smtClean="0"/>
              <a:t>:  </a:t>
            </a:r>
          </a:p>
          <a:p>
            <a:endParaRPr lang="en-US" baseline="0" dirty="0" smtClean="0"/>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Get a flood zone map.</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Divide the area into sections.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Find people to be section leaders.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Set leaders up on a call system.</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Teach leaders how to notify residents.</a:t>
            </a:r>
          </a:p>
          <a:p>
            <a:pPr marL="466344" indent="-274320">
              <a:lnSpc>
                <a:spcPct val="130000"/>
              </a:lnSpc>
              <a:spcBef>
                <a:spcPts val="0"/>
              </a:spcBef>
              <a:buClr>
                <a:schemeClr val="accent2">
                  <a:lumMod val="75000"/>
                </a:schemeClr>
              </a:buClr>
              <a:buFont typeface="Wingdings" charset="2"/>
              <a:buChar char="§"/>
            </a:pPr>
            <a:r>
              <a:rPr lang="en-US" dirty="0" smtClean="0">
                <a:latin typeface="Calibri"/>
                <a:cs typeface="Calibri"/>
              </a:rPr>
              <a:t>Ask leaders to call back when finished.</a:t>
            </a:r>
          </a:p>
          <a:p>
            <a:pPr marL="466344" indent="-274320">
              <a:lnSpc>
                <a:spcPct val="130000"/>
              </a:lnSpc>
              <a:spcBef>
                <a:spcPts val="0"/>
              </a:spcBef>
              <a:buClr>
                <a:schemeClr val="accent2">
                  <a:lumMod val="75000"/>
                </a:schemeClr>
              </a:buClr>
              <a:buFont typeface="Wingdings" charset="2"/>
              <a:buChar char="§"/>
            </a:pPr>
            <a:endParaRPr lang="en-US" dirty="0" smtClean="0">
              <a:latin typeface="Calibri"/>
              <a:cs typeface="Calibri"/>
            </a:endParaRPr>
          </a:p>
          <a:p>
            <a:pPr marL="0" indent="0">
              <a:buFont typeface="+mj-lt"/>
              <a:buNone/>
            </a:pPr>
            <a:r>
              <a:rPr lang="en-US" baseline="0" dirty="0" smtClean="0"/>
              <a:t>As you can see, the STEPS are clear and achievable.  </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6</a:t>
            </a:fld>
            <a:endParaRPr lang="en-US" dirty="0"/>
          </a:p>
        </p:txBody>
      </p:sp>
    </p:spTree>
    <p:extLst>
      <p:ext uri="{BB962C8B-B14F-4D97-AF65-F5344CB8AC3E}">
        <p14:creationId xmlns:p14="http://schemas.microsoft.com/office/powerpoint/2010/main" val="58685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As a planning</a:t>
            </a:r>
            <a:r>
              <a:rPr lang="en-US" baseline="0" dirty="0" smtClean="0"/>
              <a:t> committee, begin detailing the steps that could be taken for each action/strategy that the team chose in Step 3.</a:t>
            </a:r>
          </a:p>
          <a:p>
            <a:endParaRPr lang="en-US" baseline="0" dirty="0" smtClean="0"/>
          </a:p>
          <a:p>
            <a:r>
              <a:rPr lang="en-US" baseline="0" dirty="0" smtClean="0"/>
              <a:t>Here is one way to get this done:</a:t>
            </a:r>
          </a:p>
          <a:p>
            <a:endParaRPr lang="en-US" baseline="0" dirty="0" smtClean="0"/>
          </a:p>
          <a:p>
            <a:pPr marL="228600" indent="-228600">
              <a:buAutoNum type="arabicPeriod"/>
            </a:pPr>
            <a:r>
              <a:rPr lang="en-US" baseline="0" dirty="0" smtClean="0"/>
              <a:t>Start with </a:t>
            </a:r>
            <a:r>
              <a:rPr lang="en-US" b="1" baseline="0" dirty="0" smtClean="0"/>
              <a:t>one</a:t>
            </a:r>
            <a:r>
              <a:rPr lang="en-US" baseline="0" dirty="0" smtClean="0"/>
              <a:t> of the ESF-related SMART goals and its actions/strategies.</a:t>
            </a:r>
          </a:p>
          <a:p>
            <a:pPr marL="228600" indent="-228600">
              <a:buAutoNum type="arabicPeriod"/>
            </a:pPr>
            <a:r>
              <a:rPr lang="en-US" baseline="0" dirty="0" smtClean="0"/>
              <a:t>Get the group to identify specific steps that should be pursued for each action/strategy.  </a:t>
            </a:r>
          </a:p>
          <a:p>
            <a:pPr marL="228600" indent="-228600">
              <a:buAutoNum type="arabicPeriod"/>
            </a:pPr>
            <a:r>
              <a:rPr lang="en-US" baseline="0" dirty="0" smtClean="0"/>
              <a:t>Next, organize the steps into a logical order.   That is, think about what needs to happen first, then second, the third, and so on? </a:t>
            </a:r>
          </a:p>
          <a:p>
            <a:pPr marL="228600" indent="-228600">
              <a:buAutoNum type="arabicPeriod"/>
            </a:pPr>
            <a:endParaRPr lang="en-US" baseline="0" dirty="0" smtClean="0"/>
          </a:p>
          <a:p>
            <a:pPr marL="228600" indent="-228600">
              <a:buNone/>
            </a:pPr>
            <a:r>
              <a:rPr lang="en-US" baseline="0" dirty="0" smtClean="0"/>
              <a:t>Make sure everyone understands the directions, then allow teams to work on the ESFs from Step Three.  The group may find that working on large flip chart paper works best to rough out ideas and get them in order.  Once the steps are in order, have them write them in the first column on Handout 1 – Emergency Plan Worksheet.   We will talk about the other columns in coming slides.</a:t>
            </a:r>
          </a:p>
        </p:txBody>
      </p:sp>
    </p:spTree>
    <p:extLst>
      <p:ext uri="{BB962C8B-B14F-4D97-AF65-F5344CB8AC3E}">
        <p14:creationId xmlns:p14="http://schemas.microsoft.com/office/powerpoint/2010/main" val="232410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en-US" dirty="0" smtClean="0">
                <a:latin typeface="Calibri" pitchFamily="34" charset="0"/>
                <a:ea typeface="ＭＳ Ｐゴシック" pitchFamily="34" charset="-128"/>
              </a:rPr>
              <a:t>Now</a:t>
            </a:r>
            <a:r>
              <a:rPr lang="en-US" baseline="0" dirty="0" smtClean="0">
                <a:latin typeface="Calibri" pitchFamily="34" charset="0"/>
                <a:ea typeface="ＭＳ Ｐゴシック" pitchFamily="34" charset="-128"/>
              </a:rPr>
              <a:t> that the steps are planned for each action, we need to find out what things are needed to carry out each of these steps.  The planning committee should think about FOUR major categories of assets:  </a:t>
            </a:r>
          </a:p>
          <a:p>
            <a:pPr eaLnBrk="1" hangingPunct="1"/>
            <a:endParaRPr lang="en-US" baseline="0" dirty="0" smtClean="0">
              <a:latin typeface="Calibri" pitchFamily="34" charset="0"/>
              <a:ea typeface="ＭＳ Ｐゴシック" pitchFamily="34" charset="-128"/>
            </a:endParaRPr>
          </a:p>
          <a:p>
            <a:pPr marL="228600" indent="-228600" eaLnBrk="1" hangingPunct="1">
              <a:buAutoNum type="arabicPeriod"/>
            </a:pPr>
            <a:r>
              <a:rPr lang="en-US" b="1" baseline="0" dirty="0" smtClean="0">
                <a:latin typeface="Calibri" pitchFamily="34" charset="0"/>
                <a:ea typeface="ＭＳ Ｐゴシック" pitchFamily="34" charset="-128"/>
              </a:rPr>
              <a:t>People</a:t>
            </a:r>
            <a:r>
              <a:rPr lang="en-US" baseline="0" dirty="0" smtClean="0">
                <a:latin typeface="Calibri" pitchFamily="34" charset="0"/>
                <a:ea typeface="ＭＳ Ｐゴシック" pitchFamily="34" charset="-128"/>
              </a:rPr>
              <a:t> who have specific knowledge, skills and experiences that relate to specific action steps the planning team has identified;</a:t>
            </a:r>
          </a:p>
          <a:p>
            <a:pPr marL="228600" indent="-228600" eaLnBrk="1" hangingPunct="1">
              <a:buAutoNum type="arabicPeriod"/>
            </a:pPr>
            <a:r>
              <a:rPr lang="en-US" b="1" baseline="0" dirty="0" smtClean="0">
                <a:latin typeface="Calibri" pitchFamily="34" charset="0"/>
                <a:ea typeface="ＭＳ Ｐゴシック" pitchFamily="34" charset="-128"/>
              </a:rPr>
              <a:t>Formal Organizations</a:t>
            </a:r>
            <a:r>
              <a:rPr lang="en-US" b="0" baseline="0" dirty="0" smtClean="0">
                <a:latin typeface="Calibri" pitchFamily="34" charset="0"/>
                <a:ea typeface="ＭＳ Ｐゴシック" pitchFamily="34" charset="-128"/>
              </a:rPr>
              <a:t>, such as local businesses, banks, schools, local governments, and churches, that have important resources that might be available to lend a </a:t>
            </a:r>
            <a:r>
              <a:rPr lang="en-US" baseline="0" dirty="0" smtClean="0">
                <a:latin typeface="Calibri" pitchFamily="34" charset="0"/>
                <a:ea typeface="ＭＳ Ｐゴシック" pitchFamily="34" charset="-128"/>
              </a:rPr>
              <a:t>helping hand;</a:t>
            </a:r>
          </a:p>
          <a:p>
            <a:pPr marL="228600" indent="-228600" eaLnBrk="1" hangingPunct="1">
              <a:buAutoNum type="arabicPeriod"/>
            </a:pPr>
            <a:r>
              <a:rPr lang="en-US" b="1" baseline="0" dirty="0" smtClean="0">
                <a:latin typeface="Calibri" pitchFamily="34" charset="0"/>
                <a:ea typeface="ＭＳ Ｐゴシック" pitchFamily="34" charset="-128"/>
              </a:rPr>
              <a:t>Volunteer Groups</a:t>
            </a:r>
            <a:r>
              <a:rPr lang="en-US" baseline="0" dirty="0" smtClean="0">
                <a:latin typeface="Calibri" pitchFamily="34" charset="0"/>
                <a:ea typeface="ＭＳ Ｐゴシック" pitchFamily="34" charset="-128"/>
              </a:rPr>
              <a:t>, such as civic and fraternal organizations, interested in helping with specific action steps; </a:t>
            </a:r>
          </a:p>
          <a:p>
            <a:pPr marL="228600" indent="-228600" eaLnBrk="1" hangingPunct="1">
              <a:buAutoNum type="arabicPeriod"/>
            </a:pPr>
            <a:r>
              <a:rPr lang="en-US" b="1" baseline="0" dirty="0" smtClean="0">
                <a:latin typeface="Calibri" pitchFamily="34" charset="0"/>
                <a:ea typeface="ＭＳ Ｐゴシック" pitchFamily="34" charset="-128"/>
              </a:rPr>
              <a:t>Physical Resources (Things) </a:t>
            </a:r>
            <a:r>
              <a:rPr lang="en-US" baseline="0" dirty="0" smtClean="0">
                <a:latin typeface="Calibri" pitchFamily="34" charset="0"/>
                <a:ea typeface="ＭＳ Ｐゴシック" pitchFamily="34" charset="-128"/>
              </a:rPr>
              <a:t>that are needed for certain steps, such as tractors, buses, commercial kitchens, shelters, and so on. </a:t>
            </a:r>
          </a:p>
          <a:p>
            <a:pPr marL="228600" indent="-228600" eaLnBrk="1" hangingPunct="1">
              <a:buAutoNum type="arabicPeriod"/>
            </a:pPr>
            <a:endParaRPr lang="en-US" baseline="0" dirty="0" smtClean="0">
              <a:latin typeface="Calibri" pitchFamily="34" charset="0"/>
              <a:ea typeface="ＭＳ Ｐゴシック" pitchFamily="34" charset="-128"/>
            </a:endParaRPr>
          </a:p>
          <a:p>
            <a:pPr marL="228600" indent="-228600" eaLnBrk="1" hangingPunct="1">
              <a:buAutoNum type="arabicPeriod"/>
            </a:pPr>
            <a:endParaRPr lang="en-US" baseline="0" dirty="0" smtClean="0">
              <a:latin typeface="Calibri" pitchFamily="34" charset="0"/>
              <a:ea typeface="ＭＳ Ｐゴシック" pitchFamily="34" charset="-128"/>
            </a:endParaRPr>
          </a:p>
          <a:p>
            <a:pPr marL="0" indent="0" eaLnBrk="1" hangingPunct="1">
              <a:buNone/>
            </a:pPr>
            <a:r>
              <a:rPr lang="en-US" baseline="0" dirty="0" smtClean="0">
                <a:latin typeface="Calibri" pitchFamily="34" charset="0"/>
                <a:ea typeface="ＭＳ Ｐゴシック" pitchFamily="34" charset="-128"/>
              </a:rPr>
              <a:t>Starting on flipchart paper divided into four sections (see diagram), have each group list the assets they will need to accomplish their goals.  </a:t>
            </a:r>
          </a:p>
          <a:p>
            <a:pPr marL="0" indent="0" eaLnBrk="1" hangingPunct="1">
              <a:buNone/>
            </a:pPr>
            <a:endParaRPr lang="en-US" baseline="0" dirty="0" smtClean="0">
              <a:latin typeface="Calibri" pitchFamily="34" charset="0"/>
              <a:ea typeface="ＭＳ Ｐゴシック" pitchFamily="34" charset="-128"/>
            </a:endParaRPr>
          </a:p>
          <a:p>
            <a:r>
              <a:rPr lang="en-US" baseline="0" dirty="0" smtClean="0"/>
              <a:t>During the report back time, be sure to look for:</a:t>
            </a:r>
          </a:p>
          <a:p>
            <a:endParaRPr lang="en-US" baseline="0" dirty="0" smtClean="0"/>
          </a:p>
          <a:p>
            <a:pPr>
              <a:buFont typeface="Arial" pitchFamily="34" charset="0"/>
              <a:buChar char="•"/>
            </a:pPr>
            <a:r>
              <a:rPr lang="en-US" baseline="0" dirty="0" smtClean="0"/>
              <a:t> </a:t>
            </a:r>
            <a:r>
              <a:rPr lang="en-US" u="sng" baseline="0" dirty="0" smtClean="0"/>
              <a:t>Overlaps in resource use</a:t>
            </a:r>
            <a:r>
              <a:rPr lang="en-US" baseline="0" dirty="0" smtClean="0"/>
              <a:t>.  For instance, are there two support teams (ESFs) that are planning to use the same resource at the same time?  How will competing needs be addressed?</a:t>
            </a:r>
          </a:p>
          <a:p>
            <a:pPr>
              <a:buFont typeface="Arial" pitchFamily="34" charset="0"/>
              <a:buChar char="•"/>
            </a:pPr>
            <a:endParaRPr lang="en-US" baseline="0" dirty="0" smtClean="0"/>
          </a:p>
          <a:p>
            <a:pPr>
              <a:buFont typeface="Arial" pitchFamily="34" charset="0"/>
              <a:buChar char="•"/>
            </a:pPr>
            <a:r>
              <a:rPr lang="en-US" baseline="0" dirty="0" smtClean="0"/>
              <a:t> </a:t>
            </a:r>
            <a:r>
              <a:rPr lang="en-US" u="sng" baseline="0" dirty="0" smtClean="0"/>
              <a:t>Gaps in resources</a:t>
            </a:r>
            <a:r>
              <a:rPr lang="en-US" baseline="0" dirty="0" smtClean="0"/>
              <a:t>.  Are teams overlooking assets that may be vital?  Are access procedures clear so that the people that need to use specific resources can gain access to them quickly, without untimely delays?</a:t>
            </a:r>
          </a:p>
          <a:p>
            <a:pPr marL="0" indent="0" eaLnBrk="1" hangingPunct="1">
              <a:buNone/>
            </a:pPr>
            <a:endParaRPr lang="en-US" baseline="0"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2732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Another key question that must be considered</a:t>
            </a:r>
            <a:r>
              <a:rPr lang="en-US" baseline="0" dirty="0" smtClean="0"/>
              <a:t> when it comes to “</a:t>
            </a:r>
            <a:r>
              <a:rPr lang="en-US" dirty="0" smtClean="0"/>
              <a:t>assets” is how accessible</a:t>
            </a:r>
            <a:r>
              <a:rPr lang="en-US" baseline="0" dirty="0" smtClean="0"/>
              <a:t> are they during a disaster?  That is, how can you be sure that you have local access to needed assets when a disaster strikes?  Likewise, what procedures are in place to get outside help if the disaster is beyond the ability of the local community to tackle?  </a:t>
            </a:r>
          </a:p>
          <a:p>
            <a:endParaRPr lang="en-US" baseline="0" dirty="0" smtClean="0"/>
          </a:p>
          <a:p>
            <a:r>
              <a:rPr lang="en-US" baseline="0" dirty="0" smtClean="0"/>
              <a:t>Planning committee members should think through the assets they need for each of the steps they have identified.  What do they have locally?  What do they need to do to gain outside support, if needed?  Who is the contact for those resources, both inside and outside the community?  Are Memorandums of Understanding (MOU) in place to speed outside assistance?  [Note to facilitator:  if people are not familiar with MOU’s, explain that they are formal agreements between organizations (or communities) to help each other.  Typically those cover:</a:t>
            </a:r>
          </a:p>
          <a:p>
            <a:pPr marL="457200" lvl="0" indent="-457200">
              <a:buFont typeface="+mj-lt"/>
              <a:buAutoNum type="arabicPeriod"/>
            </a:pPr>
            <a:r>
              <a:rPr lang="en-US" dirty="0" smtClean="0"/>
              <a:t>Who is the contact for resources?  </a:t>
            </a:r>
          </a:p>
          <a:p>
            <a:pPr marL="457200" lvl="0" indent="-457200">
              <a:buFont typeface="+mj-lt"/>
              <a:buAutoNum type="arabicPeriod"/>
            </a:pPr>
            <a:r>
              <a:rPr lang="en-US" dirty="0" smtClean="0"/>
              <a:t>What process will be used to get the resources?</a:t>
            </a:r>
          </a:p>
          <a:p>
            <a:endParaRPr lang="en-US" baseline="0" dirty="0" smtClean="0"/>
          </a:p>
          <a:p>
            <a:endParaRPr lang="en-US" baseline="0" dirty="0" smtClean="0"/>
          </a:p>
          <a:p>
            <a:pPr>
              <a:buFont typeface="Arial" pitchFamily="34" charset="0"/>
              <a:buNone/>
            </a:pPr>
            <a:r>
              <a:rPr lang="en-US" baseline="0" dirty="0" smtClean="0"/>
              <a:t>Have groups place a green checkmark by the assets you have and red X by the ones they do not have.  Talk about how you will get what you need?  Is it available locally?  You may be able to find out in the last community open house.  Or do you need to work with a neighboring organization (city/county) to get help?</a:t>
            </a:r>
          </a:p>
          <a:p>
            <a:pPr>
              <a:buFont typeface="Arial" pitchFamily="34" charset="0"/>
              <a:buNone/>
            </a:pPr>
            <a:endParaRPr lang="en-US" baseline="0" dirty="0" smtClean="0"/>
          </a:p>
          <a:p>
            <a:pPr>
              <a:buFont typeface="Arial" pitchFamily="34" charset="0"/>
              <a:buNone/>
            </a:pPr>
            <a:r>
              <a:rPr lang="en-US" baseline="0" dirty="0" smtClean="0"/>
              <a:t>Talk about how you will get access to the things you do not have.  Do you need to have an MOU?  With whom?  Who will take this responsibility?  (Add this as an step on the Emergency Plan Worksheet if not already there.</a:t>
            </a:r>
          </a:p>
          <a:p>
            <a:pPr>
              <a:buFont typeface="Arial" pitchFamily="34" charset="0"/>
              <a:buNone/>
            </a:pPr>
            <a:endParaRPr lang="en-US" baseline="0" dirty="0" smtClean="0"/>
          </a:p>
          <a:p>
            <a:pPr>
              <a:buFont typeface="Arial" pitchFamily="34" charset="0"/>
              <a:buNone/>
            </a:pPr>
            <a:r>
              <a:rPr lang="en-US" baseline="0" dirty="0" smtClean="0"/>
              <a:t>Add asset information on the bottom of Handout 3 from Step 3.</a:t>
            </a:r>
            <a:endParaRPr lang="en-US" dirty="0"/>
          </a:p>
        </p:txBody>
      </p:sp>
      <p:sp>
        <p:nvSpPr>
          <p:cNvPr id="4" name="Slide Number Placeholder 3"/>
          <p:cNvSpPr>
            <a:spLocks noGrp="1"/>
          </p:cNvSpPr>
          <p:nvPr>
            <p:ph type="sldNum" sz="quarter" idx="10"/>
          </p:nvPr>
        </p:nvSpPr>
        <p:spPr/>
        <p:txBody>
          <a:bodyPr/>
          <a:lstStyle/>
          <a:p>
            <a:pPr>
              <a:defRPr/>
            </a:pPr>
            <a:fld id="{286A675A-650D-43C7-BDAF-F93B43BBF291}" type="slidenum">
              <a:rPr lang="en-US" smtClean="0"/>
              <a:pPr>
                <a:defRPr/>
              </a:pPr>
              <a:t>9</a:t>
            </a:fld>
            <a:endParaRPr lang="en-US" dirty="0"/>
          </a:p>
        </p:txBody>
      </p:sp>
    </p:spTree>
    <p:extLst>
      <p:ext uri="{BB962C8B-B14F-4D97-AF65-F5344CB8AC3E}">
        <p14:creationId xmlns:p14="http://schemas.microsoft.com/office/powerpoint/2010/main" val="65691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smtClean="0"/>
            </a:lvl1pPr>
          </a:lstStyle>
          <a:p>
            <a:pPr>
              <a:defRPr/>
            </a:pPr>
            <a:fld id="{3B503D00-2F28-4415-AA7D-CE2B26C9A5B8}" type="datetime1">
              <a:rPr lang="en-US"/>
              <a:pPr>
                <a:defRPr/>
              </a:pPr>
              <a:t>12/5/2014</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C173F54-43A2-4C8E-A9F9-E2FEBE2649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smtClean="0"/>
            </a:lvl1pPr>
          </a:lstStyle>
          <a:p>
            <a:pPr>
              <a:defRPr/>
            </a:pPr>
            <a:fld id="{1BDFD07C-A311-4F09-8720-32E479279E76}" type="datetime1">
              <a:rPr lang="en-US"/>
              <a:pPr>
                <a:defRPr/>
              </a:pPr>
              <a:t>12/5/2014</a:t>
            </a:fld>
            <a:endParaRPr lang="en-US" dirty="0"/>
          </a:p>
        </p:txBody>
      </p:sp>
      <p:sp>
        <p:nvSpPr>
          <p:cNvPr id="11" name="Footer Placeholder 5"/>
          <p:cNvSpPr>
            <a:spLocks noGrp="1"/>
          </p:cNvSpPr>
          <p:nvPr>
            <p:ph type="ftr" sz="quarter" idx="11"/>
          </p:nvPr>
        </p:nvSpPr>
        <p:spPr/>
        <p:txBody>
          <a:bodyPr/>
          <a:lstStyle>
            <a:lvl1pPr>
              <a:defRPr dirty="0"/>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F5F39775-9996-4903-A887-F6239A81CD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smtClean="0"/>
            </a:lvl1pPr>
          </a:lstStyle>
          <a:p>
            <a:pPr>
              <a:defRPr/>
            </a:pPr>
            <a:fld id="{684C9BEF-AA36-4B93-9FEC-4E3DF301990B}" type="datetime1">
              <a:rPr lang="en-US"/>
              <a:pPr>
                <a:defRPr/>
              </a:pPr>
              <a:t>12/5/2014</a:t>
            </a:fld>
            <a:endParaRPr lang="en-US" dirty="0"/>
          </a:p>
        </p:txBody>
      </p:sp>
      <p:sp>
        <p:nvSpPr>
          <p:cNvPr id="10" name="Footer Placeholder 5"/>
          <p:cNvSpPr>
            <a:spLocks noGrp="1"/>
          </p:cNvSpPr>
          <p:nvPr>
            <p:ph type="ftr" sz="quarter" idx="11"/>
          </p:nvPr>
        </p:nvSpPr>
        <p:spPr/>
        <p:txBody>
          <a:bodyPr/>
          <a:lstStyle>
            <a:lvl1pPr>
              <a:defRPr dirty="0"/>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9E9815-0EBC-4680-A829-6FA26CEE978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smtClean="0"/>
            </a:lvl1pPr>
          </a:lstStyle>
          <a:p>
            <a:pPr>
              <a:defRPr/>
            </a:pPr>
            <a:fld id="{4860165A-B525-4514-9EE2-668C09B72593}" type="datetime1">
              <a:rPr lang="en-US"/>
              <a:pPr>
                <a:defRPr/>
              </a:pPr>
              <a:t>12/5/2014</a:t>
            </a:fld>
            <a:endParaRPr lang="en-US" dirty="0"/>
          </a:p>
        </p:txBody>
      </p:sp>
      <p:sp>
        <p:nvSpPr>
          <p:cNvPr id="15" name="Footer Placeholder 5"/>
          <p:cNvSpPr>
            <a:spLocks noGrp="1"/>
          </p:cNvSpPr>
          <p:nvPr>
            <p:ph type="ftr" sz="quarter" idx="16"/>
          </p:nvPr>
        </p:nvSpPr>
        <p:spPr/>
        <p:txBody>
          <a:bodyPr/>
          <a:lstStyle>
            <a:lvl1pPr>
              <a:defRPr dirty="0"/>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pPr>
              <a:defRPr/>
            </a:pPr>
            <a:fld id="{B693074A-3581-4203-9765-EAE1A8B78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Date Placeholder 3"/>
          <p:cNvSpPr>
            <a:spLocks noGrp="1"/>
          </p:cNvSpPr>
          <p:nvPr>
            <p:ph type="dt" sz="half" idx="10"/>
          </p:nvPr>
        </p:nvSpPr>
        <p:spPr/>
        <p:txBody>
          <a:bodyPr/>
          <a:lstStyle>
            <a:lvl1pPr>
              <a:defRPr smtClean="0"/>
            </a:lvl1pPr>
          </a:lstStyle>
          <a:p>
            <a:pPr>
              <a:defRPr/>
            </a:pPr>
            <a:fld id="{6113F686-64BE-4BB9-9BBA-BF9098354951}" type="datetime1">
              <a:rPr lang="en-US"/>
              <a:pPr>
                <a:defRPr/>
              </a:pPr>
              <a:t>12/5/2014</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B04CA9E2-696D-47DC-867F-B4A95F364BB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79574" y="1581005"/>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1048" y="1581006"/>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2826" y="1581006"/>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smtClean="0"/>
            </a:lvl1pPr>
          </a:lstStyle>
          <a:p>
            <a:pPr>
              <a:defRPr/>
            </a:pPr>
            <a:fld id="{E35CB575-5A98-4340-B60C-C7518F3141FD}" type="datetime1">
              <a:rPr lang="en-US"/>
              <a:pPr>
                <a:defRPr/>
              </a:pPr>
              <a:t>12/5/2014</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3A6428D-264E-4A57-B381-F7632C1C12A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12/5/2014</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extLst>
      <p:ext uri="{BB962C8B-B14F-4D97-AF65-F5344CB8AC3E}">
        <p14:creationId xmlns:p14="http://schemas.microsoft.com/office/powerpoint/2010/main" val="1618124612"/>
      </p:ext>
    </p:extLst>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B7B6B-FC4D-4BC2-AFC0-5367AAE92C1E}" type="datetime1">
              <a:rPr lang="en-US"/>
              <a:pPr>
                <a:defRPr/>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C48B9C-ABC1-4375-8771-6E67617B50C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A115A2-8E4C-4409-9CA0-F0EFDD74092C}" type="datetime1">
              <a:rPr lang="en-US"/>
              <a:pPr>
                <a:defRPr/>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8FA27F-E91B-4AB6-81F6-6E26E5F091C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22980A-270E-4D26-AF80-E0DAEA55EA8B}" type="datetime1">
              <a:rPr lang="en-US"/>
              <a:pPr>
                <a:defRPr/>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064D6-4D6D-4939-8C88-F00A58DB4F0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176670-BB37-49A6-AD1B-965922B8C8FC}" type="datetime1">
              <a:rPr lang="en-US"/>
              <a:pPr>
                <a:defRPr/>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FD0672-D727-4D1B-B70C-9C2B6DF08E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smtClean="0"/>
            </a:lvl1pPr>
          </a:lstStyle>
          <a:p>
            <a:pPr>
              <a:defRPr/>
            </a:pPr>
            <a:fld id="{AEAF0D0C-A9C5-4D4D-9760-6F9DC7D2AA6A}" type="datetime1">
              <a:rPr lang="en-US"/>
              <a:pPr>
                <a:defRPr/>
              </a:pPr>
              <a:t>12/5/2014</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BF74082A-A4AB-45E7-8BE2-082F1A60390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49A862-A9BC-4F3F-9F8F-80885BE0348C}" type="datetime1">
              <a:rPr lang="en-US"/>
              <a:pPr>
                <a:defRPr/>
              </a:pPr>
              <a:t>12/5/2014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F7AF2E-B64F-427E-9B9B-D60628A6C53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8EDA2-7361-460A-9545-55BE3C23EC2D}" type="datetime1">
              <a:rPr lang="en-US"/>
              <a:pPr>
                <a:defRPr/>
              </a:pPr>
              <a:t>12/5/2014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768B6A5-00A7-4639-9252-9CFCBF6CC8B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B18AA4-B095-48DF-A31D-79B15E9AD94B}" type="datetime1">
              <a:rPr lang="en-US"/>
              <a:pPr>
                <a:defRPr/>
              </a:pPr>
              <a:t>12/5/2014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E10318C-EF99-470E-B690-C5C5038ACE5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4D1C4C-6875-4844-93EE-37B53FE4CDBF}" type="datetime1">
              <a:rPr lang="en-US"/>
              <a:pPr>
                <a:defRPr/>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0FA5B2-AE6D-499C-B71C-446957F6DFF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0E7B7-5CAC-4849-890C-605015BE719E}" type="datetime1">
              <a:rPr lang="en-US"/>
              <a:pPr>
                <a:defRPr/>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75AA0E-AEA5-465F-9850-19144DC23B2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E9E1D-750B-467F-ADDC-B9B8B0FD0F16}" type="datetime1">
              <a:rPr lang="en-US"/>
              <a:pPr>
                <a:defRPr/>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604158-C449-46FC-AAF1-62EBBF229A0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7B9B1-9147-47BA-8A01-8E05AA6106A7}" type="datetime1">
              <a:rPr lang="en-US"/>
              <a:pPr>
                <a:defRPr/>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1EA157-5904-4DF0-9D4E-5932086487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smtClean="0"/>
            </a:lvl1pPr>
          </a:lstStyle>
          <a:p>
            <a:pPr>
              <a:defRPr/>
            </a:pPr>
            <a:fld id="{51BF1A51-3E34-49D8-8CA4-4A033C89DC2C}" type="datetime1">
              <a:rPr lang="en-US"/>
              <a:pPr>
                <a:defRPr/>
              </a:pPr>
              <a:t>12/5/2014</a:t>
            </a:fld>
            <a:endParaRPr lang="en-US" dirty="0"/>
          </a:p>
        </p:txBody>
      </p:sp>
      <p:sp>
        <p:nvSpPr>
          <p:cNvPr id="12" name="Footer Placeholder 4"/>
          <p:cNvSpPr>
            <a:spLocks noGrp="1"/>
          </p:cNvSpPr>
          <p:nvPr>
            <p:ph type="ftr" sz="quarter" idx="15"/>
          </p:nvPr>
        </p:nvSpPr>
        <p:spPr/>
        <p:txBody>
          <a:bodyPr/>
          <a:lstStyle>
            <a:lvl1pPr>
              <a:defRPr dirty="0"/>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pPr>
              <a:defRPr/>
            </a:pPr>
            <a:fld id="{D9ACB37D-0319-4140-B125-CAF2BE083B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7F6AA50F-4F66-42DF-A2B8-B3E4D8A13F6B}" type="datetime1">
              <a:rPr lang="en-US"/>
              <a:pPr>
                <a:defRPr/>
              </a:pPr>
              <a:t>12/5/2014</a:t>
            </a:fld>
            <a:endParaRPr lang="en-US" dirty="0"/>
          </a:p>
        </p:txBody>
      </p:sp>
      <p:sp>
        <p:nvSpPr>
          <p:cNvPr id="10" name="Footer Placeholder 4"/>
          <p:cNvSpPr>
            <a:spLocks noGrp="1"/>
          </p:cNvSpPr>
          <p:nvPr>
            <p:ph type="ftr" sz="quarter" idx="11"/>
          </p:nvPr>
        </p:nvSpPr>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23A2594A-927A-4B70-9763-34716A5580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dirty="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smtClean="0"/>
            </a:lvl1pPr>
          </a:lstStyle>
          <a:p>
            <a:pPr>
              <a:defRPr/>
            </a:pPr>
            <a:fld id="{F7057B08-CBA3-458E-AD6B-E78A228CEC92}" type="datetime1">
              <a:rPr lang="en-US"/>
              <a:pPr>
                <a:defRPr/>
              </a:pPr>
              <a:t>12/5/2014</a:t>
            </a:fld>
            <a:endParaRPr lang="en-US" dirty="0"/>
          </a:p>
        </p:txBody>
      </p:sp>
      <p:sp>
        <p:nvSpPr>
          <p:cNvPr id="11" name="Footer Placeholder 4"/>
          <p:cNvSpPr>
            <a:spLocks noGrp="1"/>
          </p:cNvSpPr>
          <p:nvPr>
            <p:ph type="ftr" sz="quarter" idx="15"/>
          </p:nvPr>
        </p:nvSpPr>
        <p:spPr/>
        <p:txBody>
          <a:bodyPr/>
          <a:lstStyle>
            <a:lvl1pPr>
              <a:defRPr dirty="0"/>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8ABE87B7-8970-446E-A79F-326CE8808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smtClean="0"/>
            </a:lvl1pPr>
          </a:lstStyle>
          <a:p>
            <a:pPr>
              <a:defRPr/>
            </a:pPr>
            <a:fld id="{FE303FEE-A2E1-4E83-9ED6-AF427FA68B46}" type="datetime1">
              <a:rPr lang="en-US"/>
              <a:pPr>
                <a:defRPr/>
              </a:pPr>
              <a:t>12/5/2014</a:t>
            </a:fld>
            <a:endParaRPr lang="en-US" dirty="0"/>
          </a:p>
        </p:txBody>
      </p:sp>
      <p:sp>
        <p:nvSpPr>
          <p:cNvPr id="11" name="Footer Placeholder 5"/>
          <p:cNvSpPr>
            <a:spLocks noGrp="1"/>
          </p:cNvSpPr>
          <p:nvPr>
            <p:ph type="ftr" sz="quarter" idx="11"/>
          </p:nvPr>
        </p:nvSpPr>
        <p:spPr/>
        <p:txBody>
          <a:bodyPr/>
          <a:lstStyle>
            <a:lvl1pPr>
              <a:defRPr dirty="0"/>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46263258-2531-4327-8F28-4BDA18F6A6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smtClean="0"/>
            </a:lvl1pPr>
          </a:lstStyle>
          <a:p>
            <a:pPr>
              <a:defRPr/>
            </a:pPr>
            <a:fld id="{4E4DBA47-C54B-4B05-84C6-25B1A0E04496}" type="datetime1">
              <a:rPr lang="en-US"/>
              <a:pPr>
                <a:defRPr/>
              </a:pPr>
              <a:t>12/5/2014</a:t>
            </a:fld>
            <a:endParaRPr lang="en-US" dirty="0"/>
          </a:p>
        </p:txBody>
      </p:sp>
      <p:sp>
        <p:nvSpPr>
          <p:cNvPr id="9" name="Footer Placeholder 3"/>
          <p:cNvSpPr>
            <a:spLocks noGrp="1"/>
          </p:cNvSpPr>
          <p:nvPr>
            <p:ph type="ftr" sz="quarter" idx="11"/>
          </p:nvPr>
        </p:nvSpPr>
        <p:spPr/>
        <p:txBody>
          <a:bodyPr/>
          <a:lstStyle>
            <a:lvl1pPr>
              <a:defRPr dirty="0"/>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C266C1B7-D9EF-496D-A7A3-C4E4B23959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6" name="Date Placeholder 1"/>
          <p:cNvSpPr>
            <a:spLocks noGrp="1"/>
          </p:cNvSpPr>
          <p:nvPr>
            <p:ph type="dt" sz="half" idx="10"/>
          </p:nvPr>
        </p:nvSpPr>
        <p:spPr/>
        <p:txBody>
          <a:bodyPr/>
          <a:lstStyle>
            <a:lvl1pPr>
              <a:defRPr smtClean="0"/>
            </a:lvl1pPr>
          </a:lstStyle>
          <a:p>
            <a:pPr>
              <a:defRPr/>
            </a:pPr>
            <a:fld id="{7F888DE0-8BF6-4517-BFF2-DB293EAA9603}" type="datetime1">
              <a:rPr lang="en-US"/>
              <a:pPr>
                <a:defRPr/>
              </a:pPr>
              <a:t>12/5/2014</a:t>
            </a:fld>
            <a:endParaRPr lang="en-US" dirty="0"/>
          </a:p>
        </p:txBody>
      </p:sp>
      <p:sp>
        <p:nvSpPr>
          <p:cNvPr id="7" name="Footer Placeholder 2"/>
          <p:cNvSpPr>
            <a:spLocks noGrp="1"/>
          </p:cNvSpPr>
          <p:nvPr>
            <p:ph type="ftr" sz="quarter" idx="11"/>
          </p:nvPr>
        </p:nvSpPr>
        <p:spPr/>
        <p:txBody>
          <a:bodyPr/>
          <a:lstStyle>
            <a:lvl1pPr>
              <a:defRPr dirty="0"/>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8E568710-BA04-4A35-BFAB-2DE0C8E505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smtClean="0"/>
            </a:lvl1pPr>
          </a:lstStyle>
          <a:p>
            <a:pPr>
              <a:defRPr/>
            </a:pPr>
            <a:fld id="{7E23CE37-52E4-4FF6-A082-D5751E4F9A96}" type="datetime1">
              <a:rPr lang="en-US"/>
              <a:pPr>
                <a:defRPr/>
              </a:pPr>
              <a:t>12/5/2014</a:t>
            </a:fld>
            <a:endParaRPr lang="en-US" dirty="0"/>
          </a:p>
        </p:txBody>
      </p:sp>
      <p:sp>
        <p:nvSpPr>
          <p:cNvPr id="10" name="Footer Placeholder 5"/>
          <p:cNvSpPr>
            <a:spLocks noGrp="1"/>
          </p:cNvSpPr>
          <p:nvPr>
            <p:ph type="ftr" sz="quarter" idx="11"/>
          </p:nvPr>
        </p:nvSpPr>
        <p:spPr/>
        <p:txBody>
          <a:bodyPr/>
          <a:lstStyle>
            <a:lvl1pPr>
              <a:defRPr dirty="0"/>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8686304-9705-45CF-A60D-445DA8B9A5F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bg1">
                    <a:lumMod val="65000"/>
                  </a:schemeClr>
                </a:solidFill>
                <a:latin typeface="+mn-lt"/>
                <a:ea typeface="+mn-ea"/>
                <a:cs typeface="+mn-cs"/>
              </a:defRPr>
            </a:lvl1pPr>
          </a:lstStyle>
          <a:p>
            <a:pPr>
              <a:defRPr/>
            </a:pPr>
            <a:fld id="{0D3D37E2-4980-41DA-8B64-E08924EA2063}" type="datetime1">
              <a:rPr lang="en-US"/>
              <a:pPr>
                <a:defRPr/>
              </a:pPr>
              <a:t>12/5/2014</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a:solidFill>
                  <a:schemeClr val="tx1">
                    <a:lumMod val="85000"/>
                    <a:lumOff val="15000"/>
                  </a:schemeClr>
                </a:solidFill>
                <a:latin typeface="+mn-lt"/>
                <a:ea typeface="+mn-ea"/>
                <a:cs typeface="+mn-cs"/>
              </a:defRPr>
            </a:lvl1pPr>
          </a:lstStyle>
          <a:p>
            <a:pPr>
              <a:defRPr/>
            </a:pPr>
            <a:fld id="{0D8A1EF5-CD91-48F4-8221-795B232C9102}"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5pPr>
      <a:lvl6pPr marL="4572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sz="2000"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85D4B442-6210-4A9A-88E8-9944FBE9BF85}" type="datetime1">
              <a:rPr lang="en-US"/>
              <a:pPr>
                <a:defRPr/>
              </a:pPr>
              <a:t>12/5/2014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648C589B-995E-4EA2-A592-F544A272A8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3200" dirty="0" smtClean="0"/>
              <a:t>STEP FOUR – Develop the Plan</a:t>
            </a:r>
            <a:endParaRPr lang="en-US" sz="3200" dirty="0"/>
          </a:p>
        </p:txBody>
      </p:sp>
      <p:sp>
        <p:nvSpPr>
          <p:cNvPr id="2" name="Picture Placeholder 1"/>
          <p:cNvSpPr>
            <a:spLocks noGrp="1"/>
          </p:cNvSpPr>
          <p:nvPr>
            <p:ph type="pic" sz="quarter" idx="13"/>
          </p:nvPr>
        </p:nvSpPr>
        <p:spPr>
          <a:xfrm>
            <a:off x="284162" y="1330137"/>
            <a:ext cx="8574087" cy="2743200"/>
          </a:xfrm>
        </p:spPr>
      </p:sp>
      <p:pic>
        <p:nvPicPr>
          <p:cNvPr id="1026" name="Picture 2" descr="C:\Users\Work\Desktop\ReadyCommunityLOGO2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 y="1330136"/>
            <a:ext cx="86214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34407"/>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Your Plan: Connecting the Dots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610913"/>
              </p:ext>
            </p:extLst>
          </p:nvPr>
        </p:nvGraphicFramePr>
        <p:xfrm>
          <a:off x="394854" y="2227731"/>
          <a:ext cx="8576823" cy="171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19" name="Picture 2"/>
          <p:cNvPicPr>
            <a:picLocks noChangeAspect="1" noChangeArrowheads="1"/>
          </p:cNvPicPr>
          <p:nvPr/>
        </p:nvPicPr>
        <p:blipFill>
          <a:blip r:embed="rId8"/>
          <a:srcRect/>
          <a:stretch>
            <a:fillRect/>
          </a:stretch>
        </p:blipFill>
        <p:spPr bwMode="auto">
          <a:xfrm>
            <a:off x="1101004" y="3718421"/>
            <a:ext cx="1204913" cy="11572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A28669C0-6914-43D8-89CC-029B5B7BA461}" type="slidenum">
              <a:rPr lang="en-US" smtClean="0"/>
              <a:pPr>
                <a:defRPr/>
              </a:pPr>
              <a:t>10</a:t>
            </a:fld>
            <a:endParaRPr lang="en-US" dirty="0"/>
          </a:p>
        </p:txBody>
      </p:sp>
      <p:pic>
        <p:nvPicPr>
          <p:cNvPr id="60422" name="Picture 2"/>
          <p:cNvPicPr>
            <a:picLocks noChangeAspect="1" noChangeArrowheads="1"/>
          </p:cNvPicPr>
          <p:nvPr/>
        </p:nvPicPr>
        <p:blipFill>
          <a:blip r:embed="rId8"/>
          <a:srcRect/>
          <a:stretch>
            <a:fillRect/>
          </a:stretch>
        </p:blipFill>
        <p:spPr bwMode="auto">
          <a:xfrm>
            <a:off x="3131345" y="5044280"/>
            <a:ext cx="1204912" cy="1158875"/>
          </a:xfrm>
          <a:prstGeom prst="rect">
            <a:avLst/>
          </a:prstGeom>
          <a:noFill/>
          <a:ln w="9525">
            <a:noFill/>
            <a:miter lim="800000"/>
            <a:headEnd/>
            <a:tailEnd/>
          </a:ln>
        </p:spPr>
      </p:pic>
      <p:pic>
        <p:nvPicPr>
          <p:cNvPr id="60423" name="Picture 2"/>
          <p:cNvPicPr>
            <a:picLocks noChangeAspect="1" noChangeArrowheads="1"/>
          </p:cNvPicPr>
          <p:nvPr/>
        </p:nvPicPr>
        <p:blipFill>
          <a:blip r:embed="rId8"/>
          <a:srcRect/>
          <a:stretch>
            <a:fillRect/>
          </a:stretch>
        </p:blipFill>
        <p:spPr bwMode="auto">
          <a:xfrm>
            <a:off x="3131344" y="3716833"/>
            <a:ext cx="1204913" cy="1158875"/>
          </a:xfrm>
          <a:prstGeom prst="rect">
            <a:avLst/>
          </a:prstGeom>
          <a:noFill/>
          <a:ln w="9525">
            <a:noFill/>
            <a:miter lim="800000"/>
            <a:headEnd/>
            <a:tailEnd/>
          </a:ln>
        </p:spPr>
      </p:pic>
      <p:pic>
        <p:nvPicPr>
          <p:cNvPr id="60424" name="Picture 2"/>
          <p:cNvPicPr>
            <a:picLocks noChangeAspect="1" noChangeArrowheads="1"/>
          </p:cNvPicPr>
          <p:nvPr/>
        </p:nvPicPr>
        <p:blipFill>
          <a:blip r:embed="rId8"/>
          <a:srcRect/>
          <a:stretch>
            <a:fillRect/>
          </a:stretch>
        </p:blipFill>
        <p:spPr bwMode="auto">
          <a:xfrm>
            <a:off x="5342335" y="5055176"/>
            <a:ext cx="1203325" cy="1158875"/>
          </a:xfrm>
          <a:prstGeom prst="rect">
            <a:avLst/>
          </a:prstGeom>
          <a:noFill/>
          <a:ln w="9525">
            <a:noFill/>
            <a:miter lim="800000"/>
            <a:headEnd/>
            <a:tailEnd/>
          </a:ln>
        </p:spPr>
      </p:pic>
      <p:pic>
        <p:nvPicPr>
          <p:cNvPr id="60425" name="Picture 2"/>
          <p:cNvPicPr>
            <a:picLocks noChangeAspect="1" noChangeArrowheads="1"/>
          </p:cNvPicPr>
          <p:nvPr/>
        </p:nvPicPr>
        <p:blipFill>
          <a:blip r:embed="rId8"/>
          <a:srcRect/>
          <a:stretch>
            <a:fillRect/>
          </a:stretch>
        </p:blipFill>
        <p:spPr bwMode="auto">
          <a:xfrm>
            <a:off x="5340747" y="3718421"/>
            <a:ext cx="1204913" cy="1158875"/>
          </a:xfrm>
          <a:prstGeom prst="rect">
            <a:avLst/>
          </a:prstGeom>
          <a:noFill/>
          <a:ln w="9525">
            <a:noFill/>
            <a:miter lim="800000"/>
            <a:headEnd/>
            <a:tailEnd/>
          </a:ln>
        </p:spPr>
      </p:pic>
      <p:pic>
        <p:nvPicPr>
          <p:cNvPr id="60426" name="Picture 2"/>
          <p:cNvPicPr>
            <a:picLocks noChangeAspect="1" noChangeArrowheads="1"/>
          </p:cNvPicPr>
          <p:nvPr/>
        </p:nvPicPr>
        <p:blipFill>
          <a:blip r:embed="rId8"/>
          <a:srcRect/>
          <a:stretch>
            <a:fillRect/>
          </a:stretch>
        </p:blipFill>
        <p:spPr bwMode="auto">
          <a:xfrm>
            <a:off x="7550150" y="5053806"/>
            <a:ext cx="1204913" cy="1158875"/>
          </a:xfrm>
          <a:prstGeom prst="rect">
            <a:avLst/>
          </a:prstGeom>
          <a:noFill/>
          <a:ln w="9525">
            <a:noFill/>
            <a:miter lim="800000"/>
            <a:headEnd/>
            <a:tailEnd/>
          </a:ln>
        </p:spPr>
      </p:pic>
      <p:pic>
        <p:nvPicPr>
          <p:cNvPr id="60427" name="Picture 2"/>
          <p:cNvPicPr>
            <a:picLocks noChangeAspect="1" noChangeArrowheads="1"/>
          </p:cNvPicPr>
          <p:nvPr/>
        </p:nvPicPr>
        <p:blipFill>
          <a:blip r:embed="rId8"/>
          <a:srcRect/>
          <a:stretch>
            <a:fillRect/>
          </a:stretch>
        </p:blipFill>
        <p:spPr bwMode="auto">
          <a:xfrm>
            <a:off x="7550150" y="3666331"/>
            <a:ext cx="1204913" cy="1157288"/>
          </a:xfrm>
          <a:prstGeom prst="rect">
            <a:avLst/>
          </a:prstGeom>
          <a:noFill/>
          <a:ln w="9525">
            <a:noFill/>
            <a:miter lim="800000"/>
            <a:headEnd/>
            <a:tailEnd/>
          </a:ln>
        </p:spPr>
      </p:pic>
      <p:sp>
        <p:nvSpPr>
          <p:cNvPr id="16" name="TextBox 15"/>
          <p:cNvSpPr txBox="1"/>
          <p:nvPr/>
        </p:nvSpPr>
        <p:spPr>
          <a:xfrm>
            <a:off x="536575" y="1828800"/>
            <a:ext cx="821848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Your  SMART Goal: ESF#</a:t>
            </a:r>
            <a:endParaRPr lang="en-US" b="1" dirty="0"/>
          </a:p>
        </p:txBody>
      </p:sp>
      <p:sp>
        <p:nvSpPr>
          <p:cNvPr id="17" name="TextBox 16"/>
          <p:cNvSpPr txBox="1"/>
          <p:nvPr/>
        </p:nvSpPr>
        <p:spPr>
          <a:xfrm>
            <a:off x="536575" y="2227731"/>
            <a:ext cx="821848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Your Action/Strategy:</a:t>
            </a:r>
            <a:endParaRPr lang="en-US" b="1" dirty="0"/>
          </a:p>
        </p:txBody>
      </p:sp>
      <p:pic>
        <p:nvPicPr>
          <p:cNvPr id="18" name="Picture 2"/>
          <p:cNvPicPr>
            <a:picLocks noChangeAspect="1" noChangeArrowheads="1"/>
          </p:cNvPicPr>
          <p:nvPr/>
        </p:nvPicPr>
        <p:blipFill>
          <a:blip r:embed="rId8"/>
          <a:srcRect/>
          <a:stretch>
            <a:fillRect/>
          </a:stretch>
        </p:blipFill>
        <p:spPr bwMode="auto">
          <a:xfrm>
            <a:off x="1101004" y="5044280"/>
            <a:ext cx="1204913"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Big Picture</a:t>
            </a:r>
            <a:endParaRPr lang="en-US" dirty="0"/>
          </a:p>
        </p:txBody>
      </p:sp>
      <p:sp>
        <p:nvSpPr>
          <p:cNvPr id="3" name="Content Placeholder 2"/>
          <p:cNvSpPr>
            <a:spLocks noGrp="1"/>
          </p:cNvSpPr>
          <p:nvPr>
            <p:ph idx="1"/>
          </p:nvPr>
        </p:nvSpPr>
        <p:spPr>
          <a:xfrm>
            <a:off x="590551" y="2133600"/>
            <a:ext cx="8267700" cy="4286250"/>
          </a:xfrm>
        </p:spPr>
        <p:txBody>
          <a:bodyPr/>
          <a:lstStyle/>
          <a:p>
            <a:r>
              <a:rPr lang="en-US" dirty="0" smtClean="0"/>
              <a:t>Introduction</a:t>
            </a:r>
          </a:p>
          <a:p>
            <a:r>
              <a:rPr lang="en-US" dirty="0" smtClean="0"/>
              <a:t>Situation Overview</a:t>
            </a:r>
          </a:p>
          <a:p>
            <a:r>
              <a:rPr lang="en-US" dirty="0" smtClean="0"/>
              <a:t>Activating the Plan</a:t>
            </a:r>
          </a:p>
          <a:p>
            <a:r>
              <a:rPr lang="en-US" dirty="0" smtClean="0"/>
              <a:t>The Emergency Operation Plan</a:t>
            </a:r>
          </a:p>
          <a:p>
            <a:r>
              <a:rPr lang="en-US" dirty="0" smtClean="0"/>
              <a:t>Damage Assessment </a:t>
            </a:r>
          </a:p>
          <a:p>
            <a:r>
              <a:rPr lang="en-US" dirty="0" smtClean="0"/>
              <a:t>Administration, Finance, and Logistics</a:t>
            </a:r>
          </a:p>
          <a:p>
            <a:r>
              <a:rPr lang="en-US" dirty="0" smtClean="0"/>
              <a:t>Plan Development </a:t>
            </a:r>
            <a:endParaRPr lang="en-US"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11</a:t>
            </a:fld>
            <a:endParaRPr lang="en-US" dirty="0"/>
          </a:p>
        </p:txBody>
      </p:sp>
    </p:spTree>
    <p:extLst>
      <p:ext uri="{BB962C8B-B14F-4D97-AF65-F5344CB8AC3E}">
        <p14:creationId xmlns:p14="http://schemas.microsoft.com/office/powerpoint/2010/main" val="112623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Questions &amp; Next Steps</a:t>
            </a:r>
          </a:p>
        </p:txBody>
      </p:sp>
      <p:sp>
        <p:nvSpPr>
          <p:cNvPr id="3" name="Content Placeholder 2"/>
          <p:cNvSpPr>
            <a:spLocks noGrp="1"/>
          </p:cNvSpPr>
          <p:nvPr>
            <p:ph idx="1"/>
          </p:nvPr>
        </p:nvSpPr>
        <p:spPr>
          <a:xfrm>
            <a:off x="2617077" y="2126480"/>
            <a:ext cx="6083518" cy="4528320"/>
          </a:xfrm>
        </p:spPr>
        <p:txBody>
          <a:bodyPr/>
          <a:lstStyle/>
          <a:p>
            <a:pPr indent="-274320">
              <a:buClr>
                <a:schemeClr val="accent2">
                  <a:lumMod val="75000"/>
                </a:schemeClr>
              </a:buClr>
              <a:buFont typeface="Wingdings" charset="2"/>
              <a:buChar char="§"/>
              <a:defRPr/>
            </a:pPr>
            <a:r>
              <a:rPr lang="en-US" sz="2600" dirty="0" smtClean="0"/>
              <a:t>Things to explain</a:t>
            </a:r>
          </a:p>
          <a:p>
            <a:pPr indent="-274320">
              <a:buClr>
                <a:schemeClr val="accent2">
                  <a:lumMod val="75000"/>
                </a:schemeClr>
              </a:buClr>
              <a:buFont typeface="Wingdings" charset="2"/>
              <a:buChar char="§"/>
              <a:defRPr/>
            </a:pPr>
            <a:r>
              <a:rPr lang="en-US" sz="2600" dirty="0" smtClean="0"/>
              <a:t>Things to do before the next meeting:</a:t>
            </a:r>
          </a:p>
          <a:p>
            <a:pPr lvl="1" indent="-274320">
              <a:buClr>
                <a:schemeClr val="accent2">
                  <a:lumMod val="60000"/>
                  <a:lumOff val="40000"/>
                </a:schemeClr>
              </a:buClr>
              <a:buFont typeface="Wingdings" charset="2"/>
              <a:buChar char="§"/>
              <a:defRPr/>
            </a:pPr>
            <a:r>
              <a:rPr lang="en-US" sz="2400" dirty="0" smtClean="0"/>
              <a:t>Gather missing information on things we need</a:t>
            </a:r>
          </a:p>
          <a:p>
            <a:pPr lvl="1" indent="-274320">
              <a:buClr>
                <a:schemeClr val="accent2">
                  <a:lumMod val="60000"/>
                  <a:lumOff val="40000"/>
                </a:schemeClr>
              </a:buClr>
              <a:buFont typeface="Wingdings" charset="2"/>
              <a:buChar char="§"/>
              <a:defRPr/>
            </a:pPr>
            <a:r>
              <a:rPr lang="en-US" sz="2400" dirty="0" smtClean="0"/>
              <a:t>Draft Emergency Operations Plan Outline</a:t>
            </a:r>
          </a:p>
          <a:p>
            <a:pPr indent="-274320">
              <a:buClr>
                <a:schemeClr val="accent2">
                  <a:lumMod val="75000"/>
                </a:schemeClr>
              </a:buClr>
              <a:buFont typeface="Wingdings" charset="2"/>
              <a:buChar char="§"/>
              <a:defRPr/>
            </a:pPr>
            <a:r>
              <a:rPr lang="en-US" sz="2600" dirty="0" smtClean="0">
                <a:solidFill>
                  <a:srgbClr val="800000"/>
                </a:solidFill>
              </a:rPr>
              <a:t>Next Meeting:</a:t>
            </a:r>
            <a:r>
              <a:rPr lang="en-US" sz="2600" dirty="0" smtClean="0"/>
              <a:t> Date, time, and location</a:t>
            </a:r>
            <a:endParaRPr lang="en-US" sz="2600" dirty="0"/>
          </a:p>
        </p:txBody>
      </p:sp>
      <p:pic>
        <p:nvPicPr>
          <p:cNvPr id="65539" name="Picture 5"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19760" y="1898814"/>
            <a:ext cx="2687637" cy="26876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2A51805-8E1C-424B-BB6A-A74C78B4183C}"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13</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50" name="Picture 2" descr="C:\Users\Work\Desktop\ReadyCommunityLOGO2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175" y="1573717"/>
            <a:ext cx="6008912" cy="191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8477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7656"/>
          </a:xfrm>
          <a:prstGeom prst="rect">
            <a:avLst/>
          </a:prstGeom>
          <a:noFill/>
        </p:spPr>
        <p:txBody>
          <a:bodyPr>
            <a:spAutoFit/>
          </a:bodyPr>
          <a:lstStyle/>
          <a:p>
            <a:pPr>
              <a:defRPr/>
            </a:pPr>
            <a:r>
              <a:rPr lang="en-US" sz="2800" dirty="0">
                <a:solidFill>
                  <a:schemeClr val="accent1"/>
                </a:solidFill>
                <a:latin typeface="+mn-lt"/>
                <a:ea typeface="ＭＳ Ｐゴシック" charset="-128"/>
                <a:cs typeface="ＭＳ Ｐゴシック" charset="-128"/>
              </a:rPr>
              <a:t>Step 1:  </a:t>
            </a:r>
            <a:r>
              <a:rPr lang="en-US" sz="2800" dirty="0">
                <a:latin typeface="+mn-lt"/>
                <a:ea typeface="ＭＳ Ｐゴシック" charset="-128"/>
                <a:cs typeface="ＭＳ Ｐゴシック" charset="-128"/>
              </a:rPr>
              <a:t>Form a Collaborative Planning Team</a:t>
            </a:r>
          </a:p>
          <a:p>
            <a:pPr>
              <a:defRPr/>
            </a:pPr>
            <a:r>
              <a:rPr lang="en-US" sz="2800" dirty="0">
                <a:solidFill>
                  <a:schemeClr val="accent1"/>
                </a:solidFill>
                <a:latin typeface="+mn-lt"/>
                <a:ea typeface="ＭＳ Ｐゴシック" charset="-128"/>
                <a:cs typeface="ＭＳ Ｐゴシック" charset="-128"/>
              </a:rPr>
              <a:t>Step 2:  </a:t>
            </a:r>
            <a:r>
              <a:rPr lang="en-US" sz="2800" dirty="0">
                <a:latin typeface="+mn-lt"/>
                <a:ea typeface="ＭＳ Ｐゴシック" charset="-128"/>
                <a:cs typeface="ＭＳ Ｐゴシック" charset="-128"/>
              </a:rPr>
              <a:t>Understand the Situation</a:t>
            </a:r>
          </a:p>
          <a:p>
            <a:pPr>
              <a:defRPr/>
            </a:pPr>
            <a:r>
              <a:rPr lang="en-US" sz="2800" dirty="0">
                <a:solidFill>
                  <a:schemeClr val="accent1"/>
                </a:solidFill>
                <a:latin typeface="+mn-lt"/>
                <a:ea typeface="ＭＳ Ｐゴシック" charset="-128"/>
                <a:cs typeface="ＭＳ Ｐゴシック" charset="-128"/>
              </a:rPr>
              <a:t>Step 3:</a:t>
            </a:r>
            <a:r>
              <a:rPr lang="en-US" sz="2800" dirty="0">
                <a:latin typeface="+mn-lt"/>
                <a:ea typeface="ＭＳ Ｐゴシック" charset="-128"/>
                <a:cs typeface="ＭＳ Ｐゴシック" charset="-128"/>
              </a:rPr>
              <a:t>  Determine Goals &amp; </a:t>
            </a:r>
            <a:r>
              <a:rPr lang="en-US" sz="2800" dirty="0" smtClean="0">
                <a:latin typeface="+mn-lt"/>
                <a:ea typeface="ＭＳ Ｐゴシック" charset="-128"/>
                <a:cs typeface="ＭＳ Ｐゴシック" charset="-128"/>
              </a:rPr>
              <a:t>Actions</a:t>
            </a:r>
            <a:endParaRPr lang="en-US" sz="2800" dirty="0">
              <a:latin typeface="+mn-lt"/>
              <a:ea typeface="ＭＳ Ｐゴシック" charset="-128"/>
              <a:cs typeface="ＭＳ Ｐゴシック" charset="-128"/>
            </a:endParaRPr>
          </a:p>
          <a:p>
            <a:pPr>
              <a:defRPr/>
            </a:pPr>
            <a:r>
              <a:rPr lang="en-US" sz="2800" b="1" dirty="0">
                <a:solidFill>
                  <a:schemeClr val="accent1"/>
                </a:solidFill>
                <a:latin typeface="+mn-lt"/>
                <a:ea typeface="ＭＳ Ｐゴシック" charset="-128"/>
                <a:cs typeface="ＭＳ Ｐゴシック" charset="-128"/>
              </a:rPr>
              <a:t>Step 4:  </a:t>
            </a:r>
            <a:r>
              <a:rPr lang="en-US" sz="2800" b="1" dirty="0">
                <a:latin typeface="+mn-lt"/>
                <a:ea typeface="ＭＳ Ｐゴシック" charset="-128"/>
                <a:cs typeface="ＭＳ Ｐゴシック" charset="-128"/>
              </a:rPr>
              <a:t>Develop the Plan</a:t>
            </a:r>
          </a:p>
          <a:p>
            <a:pPr>
              <a:defRPr/>
            </a:pPr>
            <a:r>
              <a:rPr lang="en-US" sz="2800" dirty="0">
                <a:solidFill>
                  <a:schemeClr val="accent1"/>
                </a:solidFill>
                <a:latin typeface="+mn-lt"/>
                <a:ea typeface="ＭＳ Ｐゴシック" charset="-128"/>
                <a:cs typeface="ＭＳ Ｐゴシック" charset="-128"/>
              </a:rPr>
              <a:t>Step 5:  </a:t>
            </a:r>
            <a:r>
              <a:rPr lang="en-US" sz="2800" dirty="0">
                <a:latin typeface="+mn-lt"/>
                <a:ea typeface="ＭＳ Ｐゴシック" charset="-128"/>
                <a:cs typeface="ＭＳ Ｐゴシック" charset="-128"/>
              </a:rPr>
              <a:t>Prepare, Review, &amp; Approve the Plan</a:t>
            </a:r>
          </a:p>
          <a:p>
            <a:pPr>
              <a:defRPr/>
            </a:pPr>
            <a:r>
              <a:rPr lang="en-US" sz="2800" dirty="0">
                <a:solidFill>
                  <a:schemeClr val="accent1"/>
                </a:solidFill>
                <a:latin typeface="+mn-lt"/>
                <a:ea typeface="ＭＳ Ｐゴシック" charset="-128"/>
                <a:cs typeface="ＭＳ Ｐゴシック" charset="-128"/>
              </a:rPr>
              <a:t>Step 6:  </a:t>
            </a:r>
            <a:r>
              <a:rPr lang="en-US" sz="2800" dirty="0">
                <a:latin typeface="+mn-lt"/>
                <a:ea typeface="ＭＳ Ｐゴシック" charset="-128"/>
                <a:cs typeface="ＭＳ Ｐゴシック" charset="-128"/>
              </a:rPr>
              <a:t>Implement &amp; Maintain the Plan</a:t>
            </a:r>
          </a:p>
        </p:txBody>
      </p:sp>
      <p:sp>
        <p:nvSpPr>
          <p:cNvPr id="3" name="Slide Number Placeholder 2"/>
          <p:cNvSpPr>
            <a:spLocks noGrp="1"/>
          </p:cNvSpPr>
          <p:nvPr>
            <p:ph type="sldNum" sz="quarter" idx="12"/>
          </p:nvPr>
        </p:nvSpPr>
        <p:spPr/>
        <p:txBody>
          <a:bodyPr/>
          <a:lstStyle/>
          <a:p>
            <a:pPr>
              <a:defRPr/>
            </a:pPr>
            <a:fld id="{31CB97C4-7B00-4D56-8131-22B15751D6FC}"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Overview</a:t>
            </a:r>
          </a:p>
        </p:txBody>
      </p:sp>
      <p:sp>
        <p:nvSpPr>
          <p:cNvPr id="6" name="Rectangle 6"/>
          <p:cNvSpPr txBox="1">
            <a:spLocks/>
          </p:cNvSpPr>
          <p:nvPr/>
        </p:nvSpPr>
        <p:spPr bwMode="auto">
          <a:xfrm>
            <a:off x="284163" y="1752600"/>
            <a:ext cx="5354638" cy="5105400"/>
          </a:xfrm>
          <a:prstGeom prst="rect">
            <a:avLst/>
          </a:prstGeom>
          <a:noFill/>
          <a:ln w="9525">
            <a:noFill/>
            <a:miter lim="800000"/>
            <a:headEnd/>
            <a:tailEnd/>
          </a:ln>
        </p:spPr>
        <p:txBody>
          <a:bodyPr/>
          <a:lstStyle/>
          <a:p>
            <a:pPr marL="240030" defTabSz="914400" eaLnBrk="0" hangingPunct="0">
              <a:spcBef>
                <a:spcPts val="2000"/>
              </a:spcBef>
              <a:buClr>
                <a:srgbClr val="A6A6A6"/>
              </a:buClr>
              <a:buSzPct val="90000"/>
              <a:defRPr/>
            </a:pPr>
            <a:r>
              <a:rPr lang="en-US" sz="2800" b="1" dirty="0">
                <a:solidFill>
                  <a:srgbClr val="800000"/>
                </a:solidFill>
                <a:latin typeface="+mn-lt"/>
                <a:ea typeface="ＭＳ Ｐゴシック" charset="-128"/>
                <a:cs typeface="ＭＳ Ｐゴシック" charset="-128"/>
              </a:rPr>
              <a:t>Participants will:</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Review goals and actions from the previous session</a:t>
            </a:r>
            <a:endParaRPr lang="en-US" sz="2400" dirty="0">
              <a:solidFill>
                <a:srgbClr val="262626"/>
              </a:solidFill>
              <a:latin typeface="+mn-lt"/>
              <a:ea typeface="ＭＳ Ｐゴシック" charset="-128"/>
              <a:cs typeface="ＭＳ Ｐゴシック" charset="-128"/>
            </a:endParaRP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Identify steps needed to carry out actions and meet goals</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Identify assets available or needed to carry out the actions and steps</a:t>
            </a:r>
          </a:p>
          <a:p>
            <a:pPr marL="457200" indent="-274320" defTabSz="914400" eaLnBrk="0" hangingPunct="0">
              <a:spcBef>
                <a:spcPts val="1400"/>
              </a:spcBef>
              <a:spcAft>
                <a:spcPts val="600"/>
              </a:spcAft>
              <a:buClr>
                <a:schemeClr val="accent2">
                  <a:lumMod val="75000"/>
                </a:schemeClr>
              </a:buClr>
              <a:buSzPct val="90000"/>
              <a:buFont typeface="+mj-lt"/>
              <a:buAutoNum type="arabicPeriod"/>
              <a:defRPr/>
            </a:pPr>
            <a:r>
              <a:rPr lang="en-US" sz="2400" dirty="0" smtClean="0">
                <a:solidFill>
                  <a:srgbClr val="262626"/>
                </a:solidFill>
                <a:latin typeface="+mn-lt"/>
                <a:ea typeface="ＭＳ Ｐゴシック" charset="-128"/>
                <a:cs typeface="ＭＳ Ｐゴシック" charset="-128"/>
              </a:rPr>
              <a:t>Examine a typical Outline for the Emergency Operation Plan</a:t>
            </a:r>
            <a:endParaRPr lang="en-US" sz="2400" dirty="0">
              <a:solidFill>
                <a:srgbClr val="262626"/>
              </a:solidFill>
              <a:latin typeface="+mn-lt"/>
              <a:ea typeface="ＭＳ Ｐゴシック" charset="-128"/>
              <a:cs typeface="ＭＳ Ｐゴシック" charset="-128"/>
            </a:endParaRPr>
          </a:p>
        </p:txBody>
      </p:sp>
      <p:sp>
        <p:nvSpPr>
          <p:cNvPr id="3" name="Slide Number Placeholder 2"/>
          <p:cNvSpPr>
            <a:spLocks noGrp="1"/>
          </p:cNvSpPr>
          <p:nvPr>
            <p:ph type="sldNum" sz="quarter" idx="12"/>
          </p:nvPr>
        </p:nvSpPr>
        <p:spPr/>
        <p:txBody>
          <a:bodyPr/>
          <a:lstStyle/>
          <a:p>
            <a:pPr>
              <a:defRPr/>
            </a:pPr>
            <a:fld id="{DEDA3913-67BC-4B69-A1FA-369C22A4E754}" type="slidenum">
              <a:rPr lang="en-US" smtClean="0"/>
              <a:pPr>
                <a:defRPr/>
              </a:pPr>
              <a:t>3</a:t>
            </a:fld>
            <a:endParaRPr lang="en-US" dirty="0"/>
          </a:p>
        </p:txBody>
      </p:sp>
      <p:pic>
        <p:nvPicPr>
          <p:cNvPr id="36872" name="Picture 8" descr="C:\Documents and Settings\rachelw\Local Settings\Temporary Internet Files\Content.IE5\3MOEFZC8\MP900401005[1].jpg"/>
          <p:cNvPicPr>
            <a:picLocks noChangeAspect="1" noChangeArrowheads="1"/>
          </p:cNvPicPr>
          <p:nvPr/>
        </p:nvPicPr>
        <p:blipFill>
          <a:blip r:embed="rId3"/>
          <a:srcRect/>
          <a:stretch>
            <a:fillRect/>
          </a:stretch>
        </p:blipFill>
        <p:spPr bwMode="auto">
          <a:xfrm>
            <a:off x="6757642" y="2731559"/>
            <a:ext cx="2032287" cy="3046942"/>
          </a:xfrm>
          <a:prstGeom prst="rect">
            <a:avLst/>
          </a:prstGeom>
          <a:noFill/>
          <a:effectLst>
            <a:reflection stA="50000" endPos="25000" dist="127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Review Goals &amp; Actions from Step Three </a:t>
            </a:r>
            <a:endParaRPr lang="en-US" dirty="0"/>
          </a:p>
        </p:txBody>
      </p:sp>
      <p:sp>
        <p:nvSpPr>
          <p:cNvPr id="38914" name="Content Placeholder 2"/>
          <p:cNvSpPr>
            <a:spLocks noGrp="1"/>
          </p:cNvSpPr>
          <p:nvPr>
            <p:ph idx="1"/>
          </p:nvPr>
        </p:nvSpPr>
        <p:spPr>
          <a:xfrm>
            <a:off x="3109804" y="1991706"/>
            <a:ext cx="5764212" cy="3992563"/>
          </a:xfrm>
        </p:spPr>
        <p:txBody>
          <a:bodyPr/>
          <a:lstStyle/>
          <a:p>
            <a:pPr>
              <a:buNone/>
            </a:pPr>
            <a:r>
              <a:rPr lang="en-US" sz="3200" b="1" dirty="0" smtClean="0">
                <a:solidFill>
                  <a:srgbClr val="800000"/>
                </a:solidFill>
                <a:ea typeface="ＭＳ Ｐゴシック" pitchFamily="34" charset="-128"/>
              </a:rPr>
              <a:t>Take a moment to: </a:t>
            </a:r>
          </a:p>
          <a:p>
            <a:pPr indent="-274320">
              <a:buClr>
                <a:schemeClr val="accent2">
                  <a:lumMod val="75000"/>
                </a:schemeClr>
              </a:buClr>
            </a:pPr>
            <a:r>
              <a:rPr lang="en-US" sz="2800" dirty="0" smtClean="0">
                <a:ea typeface="ＭＳ Ｐゴシック" pitchFamily="34" charset="-128"/>
              </a:rPr>
              <a:t>Review the goals and actions from Step Three</a:t>
            </a:r>
          </a:p>
          <a:p>
            <a:pPr indent="-274320">
              <a:buClr>
                <a:schemeClr val="accent2">
                  <a:lumMod val="75000"/>
                </a:schemeClr>
              </a:buClr>
            </a:pPr>
            <a:r>
              <a:rPr lang="en-US" sz="2800" dirty="0" smtClean="0">
                <a:ea typeface="ＭＳ Ｐゴシック" pitchFamily="34" charset="-128"/>
              </a:rPr>
              <a:t>Invite comments or suggestions from the entire team </a:t>
            </a:r>
          </a:p>
          <a:p>
            <a:pPr indent="-274320">
              <a:buClr>
                <a:schemeClr val="accent2">
                  <a:lumMod val="75000"/>
                </a:schemeClr>
              </a:buClr>
            </a:pPr>
            <a:r>
              <a:rPr lang="en-US" sz="2800" dirty="0" smtClean="0">
                <a:ea typeface="ＭＳ Ｐゴシック" pitchFamily="34" charset="-128"/>
              </a:rPr>
              <a:t>Make any needed changes</a:t>
            </a:r>
          </a:p>
          <a:p>
            <a:endParaRPr lang="en-US" dirty="0" smtClean="0">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B9D8C250-14D9-411C-B266-DC81F7DCDCFD}" type="slidenum">
              <a:rPr lang="en-US" smtClean="0"/>
              <a:pPr>
                <a:defRPr/>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913" y="2192867"/>
            <a:ext cx="2402604" cy="1604940"/>
          </a:xfrm>
          <a:prstGeom prst="rect">
            <a:avLst/>
          </a:prstGeom>
          <a:ln>
            <a:noFill/>
          </a:ln>
          <a:effectLst>
            <a:reflection stA="50000" endPos="25000" dist="127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p:txBody>
          <a:bodyPr wrap="square" numCol="1" anchorCtr="0" compatLnSpc="1">
            <a:prstTxWarp prst="textNoShape">
              <a:avLst/>
            </a:prstTxWarp>
            <a:normAutofit/>
          </a:bodyPr>
          <a:lstStyle/>
          <a:p>
            <a:r>
              <a:rPr lang="en-US" dirty="0" smtClean="0">
                <a:ea typeface="ＭＳ Ｐゴシック" pitchFamily="34" charset="-128"/>
              </a:rPr>
              <a:t>Putting “Legs” on Your Plan</a:t>
            </a:r>
          </a:p>
        </p:txBody>
      </p:sp>
      <p:sp>
        <p:nvSpPr>
          <p:cNvPr id="4" name="Rectangle 3"/>
          <p:cNvSpPr txBox="1">
            <a:spLocks/>
          </p:cNvSpPr>
          <p:nvPr/>
        </p:nvSpPr>
        <p:spPr bwMode="auto">
          <a:xfrm>
            <a:off x="381000" y="3196192"/>
            <a:ext cx="8225002" cy="1667908"/>
          </a:xfrm>
          <a:prstGeom prst="rect">
            <a:avLst/>
          </a:prstGeom>
          <a:noFill/>
          <a:ln w="9525">
            <a:noFill/>
            <a:miter lim="800000"/>
            <a:headEnd/>
            <a:tailEnd/>
          </a:ln>
        </p:spPr>
        <p:txBody>
          <a:bodyPr/>
          <a:lstStyle/>
          <a:p>
            <a:pPr marL="454025" algn="ctr" defTabSz="914400" eaLnBrk="0" hangingPunct="0">
              <a:spcBef>
                <a:spcPts val="600"/>
              </a:spcBef>
              <a:spcAft>
                <a:spcPts val="600"/>
              </a:spcAft>
              <a:buClr>
                <a:schemeClr val="accent4"/>
              </a:buClr>
              <a:buSzPct val="90000"/>
              <a:defRPr/>
            </a:pPr>
            <a:r>
              <a:rPr lang="en-US" sz="3600" b="1" dirty="0" smtClean="0">
                <a:solidFill>
                  <a:srgbClr val="800000"/>
                </a:solidFill>
                <a:latin typeface="+mj-lt"/>
                <a:ea typeface="ＭＳ Ｐゴシック" charset="-128"/>
                <a:cs typeface="ＭＳ Ｐゴシック" charset="-128"/>
              </a:rPr>
              <a:t>Goals don’t happen without solid planning and commitment.</a:t>
            </a:r>
          </a:p>
          <a:p>
            <a:pPr marL="454025" indent="-274320" defTabSz="914400" eaLnBrk="0" hangingPunct="0">
              <a:spcBef>
                <a:spcPts val="600"/>
              </a:spcBef>
              <a:spcAft>
                <a:spcPts val="600"/>
              </a:spcAft>
              <a:buClr>
                <a:schemeClr val="accent4"/>
              </a:buClr>
              <a:buSzPct val="90000"/>
              <a:defRPr/>
            </a:pPr>
            <a:endParaRPr lang="en-US" sz="2150" dirty="0" smtClean="0">
              <a:latin typeface="+mn-lt"/>
              <a:ea typeface="ＭＳ Ｐゴシック" charset="-128"/>
              <a:cs typeface="ＭＳ Ｐゴシック" charset="-128"/>
            </a:endParaRPr>
          </a:p>
        </p:txBody>
      </p:sp>
      <p:sp>
        <p:nvSpPr>
          <p:cNvPr id="5" name="Slide Number Placeholder 4"/>
          <p:cNvSpPr>
            <a:spLocks noGrp="1"/>
          </p:cNvSpPr>
          <p:nvPr>
            <p:ph type="sldNum" sz="quarter" idx="12"/>
          </p:nvPr>
        </p:nvSpPr>
        <p:spPr/>
        <p:txBody>
          <a:bodyPr/>
          <a:lstStyle/>
          <a:p>
            <a:pPr>
              <a:defRPr/>
            </a:pPr>
            <a:fld id="{17313284-DA86-49E0-A5A7-0A3309165DEC}" type="slidenum">
              <a:rPr lang="en-US" smtClean="0"/>
              <a:pPr>
                <a:defRPr/>
              </a:pPr>
              <a:t>5</a:t>
            </a:fld>
            <a:endParaRPr lang="en-US" dirty="0"/>
          </a:p>
        </p:txBody>
      </p:sp>
      <p:sp>
        <p:nvSpPr>
          <p:cNvPr id="11" name="Rectangle 10"/>
          <p:cNvSpPr/>
          <p:nvPr/>
        </p:nvSpPr>
        <p:spPr>
          <a:xfrm>
            <a:off x="2019300" y="4680043"/>
            <a:ext cx="5346700" cy="1477328"/>
          </a:xfrm>
          <a:prstGeom prst="rect">
            <a:avLst/>
          </a:prstGeom>
        </p:spPr>
        <p:txBody>
          <a:bodyPr wrap="square">
            <a:spAutoFit/>
          </a:bodyPr>
          <a:lstStyle/>
          <a:p>
            <a:pPr algn="ctr" defTabSz="914400" eaLnBrk="0" hangingPunct="0">
              <a:spcBef>
                <a:spcPts val="600"/>
              </a:spcBef>
              <a:spcAft>
                <a:spcPts val="600"/>
              </a:spcAft>
              <a:buClr>
                <a:schemeClr val="accent4"/>
              </a:buClr>
              <a:buSzPct val="90000"/>
              <a:defRPr/>
            </a:pPr>
            <a:r>
              <a:rPr lang="en-US" sz="2800" dirty="0">
                <a:latin typeface="Calibri"/>
                <a:ea typeface="ＭＳ Ｐゴシック" charset="-128"/>
                <a:cs typeface="Calibri"/>
              </a:rPr>
              <a:t>What </a:t>
            </a:r>
            <a:r>
              <a:rPr lang="en-US" sz="2800" dirty="0" smtClean="0">
                <a:latin typeface="Calibri"/>
                <a:ea typeface="ＭＳ Ｐゴシック" charset="-128"/>
                <a:cs typeface="Calibri"/>
              </a:rPr>
              <a:t>steps </a:t>
            </a:r>
            <a:r>
              <a:rPr lang="en-US" sz="2800" dirty="0">
                <a:latin typeface="Calibri"/>
                <a:ea typeface="ＭＳ Ｐゴシック" charset="-128"/>
                <a:cs typeface="Calibri"/>
              </a:rPr>
              <a:t>are needed to </a:t>
            </a:r>
            <a:r>
              <a:rPr lang="en-US" sz="2800" dirty="0" smtClean="0">
                <a:latin typeface="Calibri"/>
                <a:ea typeface="ＭＳ Ｐゴシック" charset="-128"/>
                <a:cs typeface="Calibri"/>
              </a:rPr>
              <a:t>accomplish </a:t>
            </a:r>
            <a:r>
              <a:rPr lang="en-US" sz="2800" dirty="0">
                <a:latin typeface="Calibri"/>
                <a:ea typeface="ＭＳ Ｐゴシック" charset="-128"/>
                <a:cs typeface="Calibri"/>
              </a:rPr>
              <a:t>your goals and </a:t>
            </a:r>
            <a:r>
              <a:rPr lang="en-US" sz="2800" dirty="0" smtClean="0">
                <a:latin typeface="Calibri"/>
                <a:ea typeface="ＭＳ Ｐゴシック" charset="-128"/>
                <a:cs typeface="Calibri"/>
              </a:rPr>
              <a:t>actions?</a:t>
            </a:r>
          </a:p>
          <a:p>
            <a:pPr algn="ctr" defTabSz="914400" eaLnBrk="0" hangingPunct="0">
              <a:spcBef>
                <a:spcPts val="600"/>
              </a:spcBef>
              <a:spcAft>
                <a:spcPts val="600"/>
              </a:spcAft>
              <a:buClr>
                <a:schemeClr val="accent4"/>
              </a:buClr>
              <a:buSzPct val="90000"/>
              <a:defRPr/>
            </a:pPr>
            <a:endParaRPr lang="en-US" sz="2400" dirty="0">
              <a:ea typeface="ＭＳ Ｐゴシック" charset="-128"/>
              <a:cs typeface="ＭＳ Ｐゴシック" charset="-128"/>
            </a:endParaRPr>
          </a:p>
        </p:txBody>
      </p:sp>
      <p:pic>
        <p:nvPicPr>
          <p:cNvPr id="2" name="Picture 1" descr="line_o_people.jpg"/>
          <p:cNvPicPr>
            <a:picLocks noChangeAspect="1"/>
          </p:cNvPicPr>
          <p:nvPr/>
        </p:nvPicPr>
        <p:blipFill rotWithShape="1">
          <a:blip r:embed="rId3">
            <a:extLst>
              <a:ext uri="{28A0092B-C50C-407E-A947-70E740481C1C}">
                <a14:useLocalDpi xmlns:a14="http://schemas.microsoft.com/office/drawing/2010/main" val="0"/>
              </a:ext>
            </a:extLst>
          </a:blip>
          <a:srcRect t="43436" b="23584"/>
          <a:stretch/>
        </p:blipFill>
        <p:spPr>
          <a:xfrm>
            <a:off x="284163" y="1701800"/>
            <a:ext cx="8747425" cy="1612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Steps to Get Started : An Example</a:t>
            </a:r>
            <a:endParaRPr lang="en-US" sz="3000" dirty="0"/>
          </a:p>
        </p:txBody>
      </p:sp>
      <p:sp>
        <p:nvSpPr>
          <p:cNvPr id="3" name="Content Placeholder 2"/>
          <p:cNvSpPr>
            <a:spLocks noGrp="1"/>
          </p:cNvSpPr>
          <p:nvPr>
            <p:ph idx="1"/>
          </p:nvPr>
        </p:nvSpPr>
        <p:spPr>
          <a:xfrm>
            <a:off x="284163" y="1981200"/>
            <a:ext cx="3801454" cy="4521200"/>
          </a:xfrm>
        </p:spPr>
        <p:txBody>
          <a:bodyPr/>
          <a:lstStyle/>
          <a:p>
            <a:pPr marL="0" indent="0">
              <a:buNone/>
            </a:pPr>
            <a:r>
              <a:rPr lang="en-US" b="1" dirty="0" smtClean="0">
                <a:solidFill>
                  <a:srgbClr val="800000"/>
                </a:solidFill>
              </a:rPr>
              <a:t>SMART</a:t>
            </a:r>
            <a:r>
              <a:rPr lang="en-US" dirty="0" smtClean="0">
                <a:solidFill>
                  <a:srgbClr val="800000"/>
                </a:solidFill>
              </a:rPr>
              <a:t> </a:t>
            </a:r>
            <a:r>
              <a:rPr lang="en-US" b="1" dirty="0" smtClean="0">
                <a:solidFill>
                  <a:srgbClr val="800000"/>
                </a:solidFill>
              </a:rPr>
              <a:t>GOAL: </a:t>
            </a:r>
            <a:r>
              <a:rPr lang="en-US" dirty="0">
                <a:solidFill>
                  <a:schemeClr val="tx1"/>
                </a:solidFill>
              </a:rPr>
              <a:t>All of people in the county’</a:t>
            </a:r>
            <a:r>
              <a:rPr lang="en-US" altLang="ja-JP" dirty="0">
                <a:solidFill>
                  <a:schemeClr val="tx1"/>
                </a:solidFill>
              </a:rPr>
              <a:t>s flood-prone area will be told within 4 hours when a flood threat has been </a:t>
            </a:r>
            <a:r>
              <a:rPr lang="en-US" altLang="ja-JP" dirty="0" smtClean="0">
                <a:solidFill>
                  <a:schemeClr val="tx1"/>
                </a:solidFill>
              </a:rPr>
              <a:t>issued.</a:t>
            </a:r>
          </a:p>
          <a:p>
            <a:pPr marL="0" indent="0">
              <a:buNone/>
            </a:pPr>
            <a:endParaRPr lang="en-US" dirty="0">
              <a:solidFill>
                <a:schemeClr val="tx1"/>
              </a:solidFill>
            </a:endParaRPr>
          </a:p>
          <a:p>
            <a:pPr marL="0" indent="0">
              <a:buNone/>
            </a:pPr>
            <a:r>
              <a:rPr lang="en-US" b="1" dirty="0" smtClean="0">
                <a:solidFill>
                  <a:srgbClr val="800000"/>
                </a:solidFill>
              </a:rPr>
              <a:t>ACTION:</a:t>
            </a:r>
            <a:r>
              <a:rPr lang="en-US" b="1" dirty="0" smtClean="0">
                <a:solidFill>
                  <a:schemeClr val="tx1"/>
                </a:solidFill>
              </a:rPr>
              <a:t> </a:t>
            </a:r>
            <a:r>
              <a:rPr lang="en-US" dirty="0" smtClean="0">
                <a:solidFill>
                  <a:schemeClr val="tx1"/>
                </a:solidFill>
              </a:rPr>
              <a:t>Within six months, organize a plan to communicate to people in flood-prone areas.</a:t>
            </a:r>
          </a:p>
          <a:p>
            <a:pPr marL="0" indent="0">
              <a:spcBef>
                <a:spcPts val="0"/>
              </a:spcBef>
              <a:buNone/>
            </a:pPr>
            <a:endParaRPr lang="en-US" dirty="0" smtClean="0">
              <a:solidFill>
                <a:schemeClr val="tx1"/>
              </a:solidFill>
            </a:endParaRPr>
          </a:p>
          <a:p>
            <a:pPr>
              <a:spcBef>
                <a:spcPts val="0"/>
              </a:spcBef>
            </a:pPr>
            <a:endParaRPr lang="en-US" dirty="0" smtClean="0"/>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6</a:t>
            </a:fld>
            <a:endParaRPr lang="en-US" dirty="0"/>
          </a:p>
        </p:txBody>
      </p:sp>
      <p:sp>
        <p:nvSpPr>
          <p:cNvPr id="5" name="TextBox 4"/>
          <p:cNvSpPr txBox="1"/>
          <p:nvPr/>
        </p:nvSpPr>
        <p:spPr>
          <a:xfrm>
            <a:off x="4462667" y="2580512"/>
            <a:ext cx="4245988" cy="3322576"/>
          </a:xfrm>
          <a:prstGeom prst="rect">
            <a:avLst/>
          </a:prstGeom>
          <a:solidFill>
            <a:schemeClr val="accent4">
              <a:lumMod val="20000"/>
              <a:lumOff val="80000"/>
            </a:schemeClr>
          </a:solidFill>
          <a:ln w="3175">
            <a:solidFill>
              <a:schemeClr val="tx1"/>
            </a:solidFill>
          </a:ln>
        </p:spPr>
        <p:txBody>
          <a:bodyPr wrap="square" rtlCol="0">
            <a:spAutoFit/>
          </a:bodyPr>
          <a:lstStyle/>
          <a:p>
            <a:pPr marL="274320" indent="-274320">
              <a:spcBef>
                <a:spcPts val="0"/>
              </a:spcBef>
            </a:pPr>
            <a:r>
              <a:rPr lang="en-US" sz="2400" b="1" dirty="0" smtClean="0">
                <a:solidFill>
                  <a:srgbClr val="800000"/>
                </a:solidFill>
                <a:latin typeface="Calibri"/>
                <a:cs typeface="Calibri"/>
              </a:rPr>
              <a:t>STEPS</a:t>
            </a:r>
          </a:p>
          <a:p>
            <a:pPr marL="274320" indent="-274320">
              <a:spcBef>
                <a:spcPts val="0"/>
              </a:spcBef>
            </a:pPr>
            <a:endParaRPr lang="en-US" sz="2400" b="1" dirty="0" smtClean="0">
              <a:solidFill>
                <a:srgbClr val="800000"/>
              </a:solidFill>
              <a:latin typeface="Calibri"/>
              <a:cs typeface="Calibri"/>
            </a:endParaRP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Get a flood zone map.</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Divide the area into sections.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Find people to be section leaders.</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Set leaders up on a call system.</a:t>
            </a:r>
          </a:p>
          <a:p>
            <a:pPr marL="466344" indent="-274320">
              <a:lnSpc>
                <a:spcPct val="130000"/>
              </a:lnSpc>
              <a:spcBef>
                <a:spcPts val="0"/>
              </a:spcBef>
              <a:buClr>
                <a:schemeClr val="accent2">
                  <a:lumMod val="75000"/>
                </a:schemeClr>
              </a:buClr>
              <a:buFont typeface="Wingdings" charset="2"/>
              <a:buChar char="§"/>
            </a:pPr>
            <a:r>
              <a:rPr lang="en-US" baseline="0" dirty="0" smtClean="0">
                <a:latin typeface="Calibri"/>
                <a:cs typeface="Calibri"/>
              </a:rPr>
              <a:t>Teach leaders how to notify residents.</a:t>
            </a:r>
          </a:p>
          <a:p>
            <a:pPr marL="466344" indent="-274320">
              <a:lnSpc>
                <a:spcPct val="130000"/>
              </a:lnSpc>
              <a:spcBef>
                <a:spcPts val="0"/>
              </a:spcBef>
              <a:buClr>
                <a:schemeClr val="accent2">
                  <a:lumMod val="75000"/>
                </a:schemeClr>
              </a:buClr>
              <a:buFont typeface="Wingdings" charset="2"/>
              <a:buChar char="§"/>
            </a:pPr>
            <a:r>
              <a:rPr lang="en-US" dirty="0" smtClean="0">
                <a:latin typeface="Calibri"/>
                <a:cs typeface="Calibri"/>
              </a:rPr>
              <a:t>Ask leaders to call back when finished.</a:t>
            </a:r>
          </a:p>
          <a:p>
            <a:pPr marL="192024">
              <a:lnSpc>
                <a:spcPct val="130000"/>
              </a:lnSpc>
              <a:spcBef>
                <a:spcPts val="0"/>
              </a:spcBef>
              <a:buClr>
                <a:schemeClr val="accent2">
                  <a:lumMod val="75000"/>
                </a:schemeClr>
              </a:buClr>
            </a:pPr>
            <a:endParaRPr lang="en-US" baseline="0" dirty="0" smtClean="0">
              <a:latin typeface="Calibri"/>
              <a:cs typeface="Calibri"/>
            </a:endParaRPr>
          </a:p>
        </p:txBody>
      </p:sp>
      <p:sp>
        <p:nvSpPr>
          <p:cNvPr id="9" name="Down Arrow 8"/>
          <p:cNvSpPr/>
          <p:nvPr/>
        </p:nvSpPr>
        <p:spPr>
          <a:xfrm>
            <a:off x="1605548" y="4060497"/>
            <a:ext cx="488731" cy="362606"/>
          </a:xfrm>
          <a:prstGeom prst="downArrow">
            <a:avLst/>
          </a:prstGeom>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Right Arrow 9"/>
          <p:cNvSpPr/>
          <p:nvPr/>
        </p:nvSpPr>
        <p:spPr>
          <a:xfrm>
            <a:off x="3908390" y="4523694"/>
            <a:ext cx="433552" cy="599090"/>
          </a:xfrm>
          <a:prstGeom prst="rightArrow">
            <a:avLst/>
          </a:prstGeom>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Tree>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bwMode="auto"/>
        <p:txBody>
          <a:bodyPr wrap="square" numCol="1" anchorCtr="0" compatLnSpc="1">
            <a:prstTxWarp prst="textNoShape">
              <a:avLst/>
            </a:prstTxWarp>
            <a:noAutofit/>
          </a:bodyPr>
          <a:lstStyle/>
          <a:p>
            <a:r>
              <a:rPr lang="en-US" sz="3800" dirty="0" smtClean="0"/>
              <a:t>Your Plan: Moving Forward</a:t>
            </a:r>
          </a:p>
        </p:txBody>
      </p:sp>
      <p:sp>
        <p:nvSpPr>
          <p:cNvPr id="2" name="Rectangle 3"/>
          <p:cNvSpPr txBox="1">
            <a:spLocks/>
          </p:cNvSpPr>
          <p:nvPr/>
        </p:nvSpPr>
        <p:spPr bwMode="auto">
          <a:xfrm>
            <a:off x="3061126" y="2051486"/>
            <a:ext cx="577172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defRPr sz="2400">
                <a:solidFill>
                  <a:schemeClr val="tx1"/>
                </a:solidFill>
                <a:latin typeface="Arial" charset="0"/>
                <a:ea typeface="ＭＳ Ｐゴシック" pitchFamily="34" charset="-128"/>
              </a:defRPr>
            </a:lvl1pPr>
            <a:lvl2pPr marL="639763" indent="-2730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636588">
              <a:spcBef>
                <a:spcPts val="1400"/>
              </a:spcBef>
              <a:buClr>
                <a:srgbClr val="A6A6A6"/>
              </a:buClr>
              <a:buSzPct val="90000"/>
              <a:defRPr/>
            </a:pPr>
            <a:r>
              <a:rPr lang="en-US" sz="3000" b="1" dirty="0" smtClean="0">
                <a:solidFill>
                  <a:srgbClr val="800000"/>
                </a:solidFill>
                <a:latin typeface="Calibri" pitchFamily="34" charset="0"/>
              </a:rPr>
              <a:t>Plan the steps to get your actions “off the ground”</a:t>
            </a:r>
          </a:p>
          <a:p>
            <a:pPr lvl="2">
              <a:spcBef>
                <a:spcPts val="2600"/>
              </a:spcBef>
              <a:buClr>
                <a:schemeClr val="accent2">
                  <a:lumMod val="75000"/>
                </a:schemeClr>
              </a:buClr>
              <a:buSzPct val="90000"/>
              <a:buFont typeface="Wingdings" pitchFamily="2" charset="2"/>
              <a:buChar char="§"/>
              <a:defRPr/>
            </a:pPr>
            <a:r>
              <a:rPr lang="en-US" dirty="0" smtClean="0">
                <a:latin typeface="Calibri" pitchFamily="34" charset="0"/>
              </a:rPr>
              <a:t>Write the steps needed to for each action</a:t>
            </a:r>
          </a:p>
          <a:p>
            <a:pPr lvl="2">
              <a:spcBef>
                <a:spcPts val="2600"/>
              </a:spcBef>
              <a:buClr>
                <a:schemeClr val="accent2">
                  <a:lumMod val="75000"/>
                </a:schemeClr>
              </a:buClr>
              <a:buSzPct val="90000"/>
              <a:buFont typeface="Wingdings" pitchFamily="2" charset="2"/>
              <a:buChar char="§"/>
              <a:defRPr/>
            </a:pPr>
            <a:r>
              <a:rPr lang="en-US" dirty="0">
                <a:latin typeface="Calibri" pitchFamily="34" charset="0"/>
              </a:rPr>
              <a:t>O</a:t>
            </a:r>
            <a:r>
              <a:rPr lang="en-US" dirty="0" smtClean="0">
                <a:latin typeface="Calibri" pitchFamily="34" charset="0"/>
              </a:rPr>
              <a:t>rganize these steps into a logical order</a:t>
            </a:r>
          </a:p>
          <a:p>
            <a:pPr lvl="2">
              <a:spcBef>
                <a:spcPts val="800"/>
              </a:spcBef>
              <a:buClr>
                <a:srgbClr val="99CC00"/>
              </a:buClr>
              <a:buSzPct val="90000"/>
              <a:defRPr/>
            </a:pPr>
            <a:endParaRPr lang="en-US" dirty="0" smtClean="0">
              <a:latin typeface="Calibri" pitchFamily="34" charset="0"/>
            </a:endParaRPr>
          </a:p>
          <a:p>
            <a:pPr lvl="1">
              <a:spcBef>
                <a:spcPts val="800"/>
              </a:spcBef>
              <a:buClr>
                <a:srgbClr val="99CC00"/>
              </a:buClr>
              <a:buSzPct val="90000"/>
              <a:defRPr/>
            </a:pPr>
            <a:endParaRPr lang="en-US" sz="2200" dirty="0" smtClean="0">
              <a:latin typeface="Calibri" pitchFamily="34" charset="0"/>
            </a:endParaRPr>
          </a:p>
        </p:txBody>
      </p:sp>
      <p:sp>
        <p:nvSpPr>
          <p:cNvPr id="30725" name="Slide Number Placeholder 1"/>
          <p:cNvSpPr>
            <a:spLocks noGrp="1"/>
          </p:cNvSpPr>
          <p:nvPr>
            <p:ph type="sldNum" sz="quarter" idx="12"/>
          </p:nvPr>
        </p:nvSpPr>
        <p:spPr bwMode="auto">
          <a:noFill/>
          <a:ln>
            <a:miter lim="800000"/>
            <a:headEnd/>
            <a:tailEnd/>
          </a:ln>
        </p:spPr>
        <p:txBody>
          <a:bodyPr/>
          <a:lstStyle/>
          <a:p>
            <a:fld id="{A7098155-E4DC-4B42-947A-121C88AF2CCD}" type="slidenum">
              <a:rPr lang="en-US" smtClean="0">
                <a:ea typeface="ＭＳ Ｐゴシック" pitchFamily="34" charset="-128"/>
              </a:rPr>
              <a:pPr/>
              <a:t>7</a:t>
            </a:fld>
            <a:endParaRPr lang="en-US" dirty="0" smtClean="0">
              <a:ea typeface="ＭＳ Ｐゴシック" pitchFamily="34" charset="-128"/>
            </a:endParaRPr>
          </a:p>
        </p:txBody>
      </p:sp>
      <p:pic>
        <p:nvPicPr>
          <p:cNvPr id="1028" name="Picture 4" descr="C:\Documents and Settings\rachelw\Local Settings\Temporary Internet Files\Content.IE5\SBVM56XJ\MP900448616[1].jpg"/>
          <p:cNvPicPr>
            <a:picLocks noChangeAspect="1" noChangeArrowheads="1"/>
          </p:cNvPicPr>
          <p:nvPr/>
        </p:nvPicPr>
        <p:blipFill>
          <a:blip r:embed="rId3"/>
          <a:srcRect/>
          <a:stretch>
            <a:fillRect/>
          </a:stretch>
        </p:blipFill>
        <p:spPr bwMode="auto">
          <a:xfrm>
            <a:off x="614438" y="2732423"/>
            <a:ext cx="2767702" cy="1946774"/>
          </a:xfrm>
          <a:prstGeom prst="ellipse">
            <a:avLst/>
          </a:prstGeom>
          <a:ln>
            <a:noFill/>
          </a:ln>
          <a:effectLst>
            <a:softEdge rad="112500"/>
          </a:effectLst>
        </p:spPr>
      </p:pic>
    </p:spTree>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noAutofit/>
          </a:bodyPr>
          <a:lstStyle/>
          <a:p>
            <a:r>
              <a:rPr lang="en-US" sz="3400" dirty="0" smtClean="0">
                <a:ea typeface="ＭＳ Ｐゴシック" pitchFamily="34" charset="-128"/>
              </a:rPr>
              <a:t>Finding What We Need</a:t>
            </a:r>
          </a:p>
        </p:txBody>
      </p:sp>
      <p:sp>
        <p:nvSpPr>
          <p:cNvPr id="5" name="TextBox 4"/>
          <p:cNvSpPr txBox="1"/>
          <p:nvPr/>
        </p:nvSpPr>
        <p:spPr>
          <a:xfrm>
            <a:off x="4104409" y="2301975"/>
            <a:ext cx="4753841" cy="3637919"/>
          </a:xfrm>
          <a:prstGeom prst="rect">
            <a:avLst/>
          </a:prstGeom>
          <a:noFill/>
        </p:spPr>
        <p:txBody>
          <a:bodyPr wrap="square" rtlCol="0">
            <a:spAutoFit/>
          </a:bodyPr>
          <a:lstStyle/>
          <a:p>
            <a:pPr marL="0" lvl="2">
              <a:lnSpc>
                <a:spcPct val="90000"/>
              </a:lnSpc>
              <a:buClr>
                <a:srgbClr val="666666"/>
              </a:buClr>
            </a:pPr>
            <a:r>
              <a:rPr lang="en-US" sz="3200" b="1" dirty="0" smtClean="0">
                <a:solidFill>
                  <a:srgbClr val="800000"/>
                </a:solidFill>
                <a:latin typeface="Calibri"/>
                <a:cs typeface="Calibri"/>
              </a:rPr>
              <a:t>Four Key Areas:</a:t>
            </a:r>
          </a:p>
          <a:p>
            <a:pPr marL="0" lvl="2">
              <a:lnSpc>
                <a:spcPct val="90000"/>
              </a:lnSpc>
              <a:buClr>
                <a:srgbClr val="666666"/>
              </a:buClr>
            </a:pPr>
            <a:endParaRPr lang="en-US" sz="2800" b="1" dirty="0" smtClean="0">
              <a:solidFill>
                <a:srgbClr val="800000"/>
              </a:solidFill>
              <a:latin typeface="Calibri"/>
              <a:cs typeface="Calibri"/>
            </a:endParaRPr>
          </a:p>
          <a:p>
            <a:pPr marL="514350" lvl="2" indent="-365760">
              <a:lnSpc>
                <a:spcPct val="90000"/>
              </a:lnSpc>
              <a:buClr>
                <a:schemeClr val="accent2">
                  <a:lumMod val="75000"/>
                </a:schemeClr>
              </a:buClr>
              <a:buFont typeface="+mj-lt"/>
              <a:buAutoNum type="arabicPeriod"/>
            </a:pPr>
            <a:r>
              <a:rPr lang="en-US" sz="2800" dirty="0" smtClean="0">
                <a:latin typeface="Calibri"/>
                <a:cs typeface="Calibri"/>
              </a:rPr>
              <a:t>People or skills</a:t>
            </a:r>
          </a:p>
          <a:p>
            <a:pPr marL="514350" lvl="2" indent="-365760">
              <a:lnSpc>
                <a:spcPct val="90000"/>
              </a:lnSpc>
              <a:buClr>
                <a:schemeClr val="accent2">
                  <a:lumMod val="75000"/>
                </a:schemeClr>
              </a:buClr>
              <a:buFont typeface="+mj-lt"/>
              <a:buAutoNum type="arabicPeriod"/>
            </a:pPr>
            <a:endParaRPr lang="en-US" sz="2800" dirty="0" smtClean="0">
              <a:latin typeface="Calibri"/>
              <a:cs typeface="Calibri"/>
            </a:endParaRPr>
          </a:p>
          <a:p>
            <a:pPr marL="514350" lvl="2" indent="-365760">
              <a:lnSpc>
                <a:spcPct val="90000"/>
              </a:lnSpc>
              <a:buClr>
                <a:schemeClr val="accent2">
                  <a:lumMod val="75000"/>
                </a:schemeClr>
              </a:buClr>
              <a:buFont typeface="+mj-lt"/>
              <a:buAutoNum type="arabicPeriod"/>
            </a:pPr>
            <a:r>
              <a:rPr lang="en-US" sz="2800" dirty="0" smtClean="0">
                <a:latin typeface="Calibri"/>
                <a:cs typeface="Calibri"/>
              </a:rPr>
              <a:t>Formal Organizations</a:t>
            </a:r>
          </a:p>
          <a:p>
            <a:pPr marL="514350" lvl="2" indent="-365760">
              <a:lnSpc>
                <a:spcPct val="90000"/>
              </a:lnSpc>
              <a:buClr>
                <a:schemeClr val="accent2">
                  <a:lumMod val="75000"/>
                </a:schemeClr>
              </a:buClr>
              <a:buFont typeface="+mj-lt"/>
              <a:buAutoNum type="arabicPeriod"/>
            </a:pPr>
            <a:endParaRPr lang="en-US" sz="2800" dirty="0" smtClean="0">
              <a:latin typeface="Calibri"/>
              <a:cs typeface="Calibri"/>
            </a:endParaRPr>
          </a:p>
          <a:p>
            <a:pPr marL="514350" lvl="2" indent="-365760">
              <a:lnSpc>
                <a:spcPct val="90000"/>
              </a:lnSpc>
              <a:buClr>
                <a:schemeClr val="accent2">
                  <a:lumMod val="75000"/>
                </a:schemeClr>
              </a:buClr>
              <a:buFont typeface="+mj-lt"/>
              <a:buAutoNum type="arabicPeriod"/>
            </a:pPr>
            <a:r>
              <a:rPr lang="en-US" sz="2800" dirty="0" smtClean="0">
                <a:latin typeface="Calibri"/>
                <a:cs typeface="Calibri"/>
              </a:rPr>
              <a:t>Volunteer Groups</a:t>
            </a:r>
          </a:p>
          <a:p>
            <a:pPr marL="514350" lvl="2" indent="-365760">
              <a:lnSpc>
                <a:spcPct val="90000"/>
              </a:lnSpc>
              <a:buClr>
                <a:schemeClr val="accent2">
                  <a:lumMod val="75000"/>
                </a:schemeClr>
              </a:buClr>
              <a:buFont typeface="+mj-lt"/>
              <a:buAutoNum type="arabicPeriod"/>
            </a:pPr>
            <a:endParaRPr lang="en-US" sz="2800" dirty="0">
              <a:latin typeface="Calibri"/>
              <a:cs typeface="Calibri"/>
            </a:endParaRPr>
          </a:p>
          <a:p>
            <a:pPr marL="514350" lvl="2" indent="-365760">
              <a:lnSpc>
                <a:spcPct val="90000"/>
              </a:lnSpc>
              <a:buClr>
                <a:schemeClr val="accent2">
                  <a:lumMod val="75000"/>
                </a:schemeClr>
              </a:buClr>
              <a:buFont typeface="+mj-lt"/>
              <a:buAutoNum type="arabicPeriod"/>
            </a:pPr>
            <a:r>
              <a:rPr lang="en-US" sz="2800" dirty="0" smtClean="0">
                <a:latin typeface="Calibri"/>
                <a:cs typeface="Calibri"/>
              </a:rPr>
              <a:t>Physical Resources (Things)</a:t>
            </a:r>
            <a:endParaRPr lang="en-US" sz="2800" dirty="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45" y="3537513"/>
            <a:ext cx="2580944" cy="17199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43" y="1886657"/>
            <a:ext cx="2480159" cy="1650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75" y="4704356"/>
            <a:ext cx="1550740" cy="19388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Your Fingertips</a:t>
            </a:r>
            <a:endParaRPr lang="en-US" dirty="0"/>
          </a:p>
        </p:txBody>
      </p:sp>
      <p:sp>
        <p:nvSpPr>
          <p:cNvPr id="3" name="Content Placeholder 2"/>
          <p:cNvSpPr>
            <a:spLocks noGrp="1"/>
          </p:cNvSpPr>
          <p:nvPr>
            <p:ph idx="1"/>
          </p:nvPr>
        </p:nvSpPr>
        <p:spPr>
          <a:xfrm>
            <a:off x="2380950" y="2095500"/>
            <a:ext cx="6477300" cy="4155527"/>
          </a:xfrm>
        </p:spPr>
        <p:txBody>
          <a:bodyPr/>
          <a:lstStyle/>
          <a:p>
            <a:pPr lvl="1" indent="-274320">
              <a:spcBef>
                <a:spcPts val="800"/>
              </a:spcBef>
              <a:buClr>
                <a:schemeClr val="accent2">
                  <a:lumMod val="75000"/>
                </a:schemeClr>
              </a:buClr>
              <a:defRPr/>
            </a:pPr>
            <a:r>
              <a:rPr lang="en-US" sz="2800" dirty="0" smtClean="0">
                <a:latin typeface="Calibri" pitchFamily="34" charset="0"/>
              </a:rPr>
              <a:t>How can we be sure you can have the things you need?</a:t>
            </a:r>
          </a:p>
          <a:p>
            <a:pPr lvl="1" indent="-274320">
              <a:spcBef>
                <a:spcPts val="800"/>
              </a:spcBef>
              <a:buClr>
                <a:schemeClr val="accent2">
                  <a:lumMod val="75000"/>
                </a:schemeClr>
              </a:buClr>
              <a:defRPr/>
            </a:pPr>
            <a:endParaRPr lang="en-US" sz="2800" dirty="0" smtClean="0">
              <a:latin typeface="Calibri" pitchFamily="34" charset="0"/>
            </a:endParaRPr>
          </a:p>
          <a:p>
            <a:pPr lvl="1" indent="-274320">
              <a:spcBef>
                <a:spcPts val="800"/>
              </a:spcBef>
              <a:buClr>
                <a:schemeClr val="accent2">
                  <a:lumMod val="75000"/>
                </a:schemeClr>
              </a:buClr>
              <a:defRPr/>
            </a:pPr>
            <a:r>
              <a:rPr lang="en-US" sz="2800" dirty="0" smtClean="0">
                <a:latin typeface="Calibri" pitchFamily="34" charset="0"/>
              </a:rPr>
              <a:t>How will you get outside support if the disaster is greater than what can be tackled locally?</a:t>
            </a:r>
          </a:p>
          <a:p>
            <a:endParaRPr lang="en-US" dirty="0"/>
          </a:p>
        </p:txBody>
      </p:sp>
      <p:sp>
        <p:nvSpPr>
          <p:cNvPr id="4" name="Slide Number Placeholder 3"/>
          <p:cNvSpPr>
            <a:spLocks noGrp="1"/>
          </p:cNvSpPr>
          <p:nvPr>
            <p:ph type="sldNum" sz="quarter" idx="12"/>
          </p:nvPr>
        </p:nvSpPr>
        <p:spPr/>
        <p:txBody>
          <a:bodyPr/>
          <a:lstStyle/>
          <a:p>
            <a:pPr>
              <a:defRPr/>
            </a:pPr>
            <a:fld id="{BF74082A-A4AB-45E7-8BE2-082F1A60390F}" type="slidenum">
              <a:rPr lang="en-US" smtClean="0"/>
              <a:pPr>
                <a:defRPr/>
              </a:pPr>
              <a:t>9</a:t>
            </a:fld>
            <a:endParaRPr lang="en-US" dirty="0"/>
          </a:p>
        </p:txBody>
      </p:sp>
      <p:pic>
        <p:nvPicPr>
          <p:cNvPr id="1027" name="Picture 3" descr="C:\Documents and Settings\rachelw\Local Settings\Temporary Internet Files\Content.IE5\3MOEFZC8\MP900408991[1].jpg"/>
          <p:cNvPicPr>
            <a:picLocks noChangeAspect="1" noChangeArrowheads="1"/>
          </p:cNvPicPr>
          <p:nvPr/>
        </p:nvPicPr>
        <p:blipFill>
          <a:blip r:embed="rId3"/>
          <a:srcRect/>
          <a:stretch>
            <a:fillRect/>
          </a:stretch>
        </p:blipFill>
        <p:spPr bwMode="auto">
          <a:xfrm>
            <a:off x="373063" y="2095500"/>
            <a:ext cx="2007887" cy="3005959"/>
          </a:xfrm>
          <a:prstGeom prst="rect">
            <a:avLst/>
          </a:prstGeom>
          <a:ln>
            <a:noFill/>
          </a:ln>
          <a:effectLst>
            <a:reflection blurRad="12700" stA="78000" endPos="25000" dist="5000" dir="5400000" sy="-100000" algn="bl" rotWithShape="0"/>
          </a:effectLst>
          <a:scene3d>
            <a:camera prst="perspectiveContrastingLeftFacing">
              <a:rot lat="300000" lon="0" rev="0"/>
            </a:camera>
            <a:lightRig rig="threePt" dir="t">
              <a:rot lat="0" lon="0" rev="2700000"/>
            </a:lightRig>
          </a:scene3d>
          <a:sp3d/>
        </p:spPr>
      </p:pic>
      <p:pic>
        <p:nvPicPr>
          <p:cNvPr id="1028" name="Picture 4" descr="C:\Documents and Settings\rachelw\Local Settings\Temporary Internet Files\Content.IE5\KW5NK5QT\MP900411792[1].jpg"/>
          <p:cNvPicPr>
            <a:picLocks noChangeAspect="1" noChangeArrowheads="1"/>
          </p:cNvPicPr>
          <p:nvPr/>
        </p:nvPicPr>
        <p:blipFill>
          <a:blip r:embed="rId4">
            <a:clrChange>
              <a:clrFrom>
                <a:srgbClr val="F9F9F9"/>
              </a:clrFrom>
              <a:clrTo>
                <a:srgbClr val="F9F9F9">
                  <a:alpha val="0"/>
                </a:srgbClr>
              </a:clrTo>
            </a:clrChange>
          </a:blip>
          <a:srcRect/>
          <a:stretch>
            <a:fillRect/>
          </a:stretch>
        </p:blipFill>
        <p:spPr bwMode="auto">
          <a:xfrm>
            <a:off x="6022428" y="4777765"/>
            <a:ext cx="3121571" cy="20802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6079</TotalTime>
  <Words>1670</Words>
  <Application>Microsoft Office PowerPoint</Application>
  <PresentationFormat>On-screen Show (4:3)</PresentationFormat>
  <Paragraphs>171</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ＭＳ Ｐゴシック</vt:lpstr>
      <vt:lpstr>Arial</vt:lpstr>
      <vt:lpstr>Calibri</vt:lpstr>
      <vt:lpstr>Corbel</vt:lpstr>
      <vt:lpstr>Wingdings</vt:lpstr>
      <vt:lpstr>ReadyCommunity</vt:lpstr>
      <vt:lpstr>Office Theme</vt:lpstr>
      <vt:lpstr>Building Disaster-Resilient Places</vt:lpstr>
      <vt:lpstr>A Review of What is Involved</vt:lpstr>
      <vt:lpstr>Overview</vt:lpstr>
      <vt:lpstr>Review Goals &amp; Actions from Step Three </vt:lpstr>
      <vt:lpstr>Putting “Legs” on Your Plan</vt:lpstr>
      <vt:lpstr>Steps to Get Started : An Example</vt:lpstr>
      <vt:lpstr>Your Plan: Moving Forward</vt:lpstr>
      <vt:lpstr>Finding What We Need</vt:lpstr>
      <vt:lpstr>At Your Fingertips</vt:lpstr>
      <vt:lpstr>Your Plan: Connecting the Dots</vt:lpstr>
      <vt:lpstr>Looking at the Big Picture</vt:lpstr>
      <vt:lpstr>Questions &amp; Next Steps</vt:lpstr>
      <vt:lpstr>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cld</dc:creator>
  <cp:lastModifiedBy>Extension Service</cp:lastModifiedBy>
  <cp:revision>424</cp:revision>
  <cp:lastPrinted>2012-02-02T15:28:51Z</cp:lastPrinted>
  <dcterms:created xsi:type="dcterms:W3CDTF">2011-11-01T19:03:23Z</dcterms:created>
  <dcterms:modified xsi:type="dcterms:W3CDTF">2014-12-05T20:42:25Z</dcterms:modified>
</cp:coreProperties>
</file>