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  <p:sldMasterId id="2147483726" r:id="rId2"/>
  </p:sldMasterIdLst>
  <p:notesMasterIdLst>
    <p:notesMasterId r:id="rId43"/>
  </p:notesMasterIdLst>
  <p:handoutMasterIdLst>
    <p:handoutMasterId r:id="rId44"/>
  </p:handoutMasterIdLst>
  <p:sldIdLst>
    <p:sldId id="357" r:id="rId3"/>
    <p:sldId id="310" r:id="rId4"/>
    <p:sldId id="350" r:id="rId5"/>
    <p:sldId id="269" r:id="rId6"/>
    <p:sldId id="362" r:id="rId7"/>
    <p:sldId id="325" r:id="rId8"/>
    <p:sldId id="330" r:id="rId9"/>
    <p:sldId id="326" r:id="rId10"/>
    <p:sldId id="278" r:id="rId11"/>
    <p:sldId id="281" r:id="rId12"/>
    <p:sldId id="327" r:id="rId13"/>
    <p:sldId id="282" r:id="rId14"/>
    <p:sldId id="288" r:id="rId15"/>
    <p:sldId id="329" r:id="rId16"/>
    <p:sldId id="289" r:id="rId17"/>
    <p:sldId id="293" r:id="rId18"/>
    <p:sldId id="294" r:id="rId19"/>
    <p:sldId id="315" r:id="rId20"/>
    <p:sldId id="296" r:id="rId21"/>
    <p:sldId id="297" r:id="rId22"/>
    <p:sldId id="298" r:id="rId23"/>
    <p:sldId id="299" r:id="rId24"/>
    <p:sldId id="300" r:id="rId25"/>
    <p:sldId id="352" r:id="rId26"/>
    <p:sldId id="334" r:id="rId27"/>
    <p:sldId id="353" r:id="rId28"/>
    <p:sldId id="338" r:id="rId29"/>
    <p:sldId id="347" r:id="rId30"/>
    <p:sldId id="309" r:id="rId31"/>
    <p:sldId id="351" r:id="rId32"/>
    <p:sldId id="348" r:id="rId33"/>
    <p:sldId id="354" r:id="rId34"/>
    <p:sldId id="339" r:id="rId35"/>
    <p:sldId id="342" r:id="rId36"/>
    <p:sldId id="343" r:id="rId37"/>
    <p:sldId id="303" r:id="rId38"/>
    <p:sldId id="317" r:id="rId39"/>
    <p:sldId id="304" r:id="rId40"/>
    <p:sldId id="344" r:id="rId41"/>
    <p:sldId id="361" r:id="rId42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xtension Service" initials="E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43093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2580" y="-876"/>
      </p:cViewPr>
      <p:guideLst>
        <p:guide orient="horz" pos="1577"/>
        <p:guide pos="7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12F45B-70E3-41EE-9B6E-F3751C79A41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74F715C-E483-4A13-9420-86F9B9AE7DEF}">
      <dgm:prSet phldrT="[Text]"/>
      <dgm:spPr/>
      <dgm:t>
        <a:bodyPr/>
        <a:lstStyle/>
        <a:p>
          <a:r>
            <a:rPr lang="en-US" dirty="0" smtClean="0"/>
            <a:t>Step 1: Form a Collaborative Planning Team  </a:t>
          </a:r>
          <a:endParaRPr lang="en-US" dirty="0"/>
        </a:p>
      </dgm:t>
    </dgm:pt>
    <dgm:pt modelId="{43EBB7CF-6F6A-4FAD-96F0-BB09C0AD5902}" type="parTrans" cxnId="{9895B31A-CC9C-4E29-ADC6-A5F273FCEF21}">
      <dgm:prSet/>
      <dgm:spPr/>
      <dgm:t>
        <a:bodyPr/>
        <a:lstStyle/>
        <a:p>
          <a:endParaRPr lang="en-US"/>
        </a:p>
      </dgm:t>
    </dgm:pt>
    <dgm:pt modelId="{D73EE9D0-C891-466D-A478-1775F9BABE5F}" type="sibTrans" cxnId="{9895B31A-CC9C-4E29-ADC6-A5F273FCEF21}">
      <dgm:prSet/>
      <dgm:spPr/>
      <dgm:t>
        <a:bodyPr/>
        <a:lstStyle/>
        <a:p>
          <a:endParaRPr lang="en-US"/>
        </a:p>
      </dgm:t>
    </dgm:pt>
    <dgm:pt modelId="{F648FC9F-F710-4BC0-8461-F07051D930E4}">
      <dgm:prSet phldrT="[Text]"/>
      <dgm:spPr/>
      <dgm:t>
        <a:bodyPr/>
        <a:lstStyle/>
        <a:p>
          <a:r>
            <a:rPr lang="en-US" dirty="0" smtClean="0"/>
            <a:t>Step 2:  Understand the Situation                              </a:t>
          </a:r>
          <a:endParaRPr lang="en-US" dirty="0"/>
        </a:p>
      </dgm:t>
    </dgm:pt>
    <dgm:pt modelId="{9C506C3F-E978-41DA-B603-31C5F6BBC878}" type="parTrans" cxnId="{F27A0526-7BDA-4162-920D-E421DFF7B147}">
      <dgm:prSet/>
      <dgm:spPr/>
      <dgm:t>
        <a:bodyPr/>
        <a:lstStyle/>
        <a:p>
          <a:endParaRPr lang="en-US"/>
        </a:p>
      </dgm:t>
    </dgm:pt>
    <dgm:pt modelId="{1DA1911D-4985-4BA6-97F0-1D2588ED0F0E}" type="sibTrans" cxnId="{F27A0526-7BDA-4162-920D-E421DFF7B147}">
      <dgm:prSet/>
      <dgm:spPr/>
      <dgm:t>
        <a:bodyPr/>
        <a:lstStyle/>
        <a:p>
          <a:endParaRPr lang="en-US"/>
        </a:p>
      </dgm:t>
    </dgm:pt>
    <dgm:pt modelId="{955BBC17-4A81-4ED6-89EC-B7567C2207E3}">
      <dgm:prSet phldrT="[Text]"/>
      <dgm:spPr/>
      <dgm:t>
        <a:bodyPr/>
        <a:lstStyle/>
        <a:p>
          <a:r>
            <a:rPr lang="en-US" dirty="0" smtClean="0"/>
            <a:t>Step 3: Determine Goals &amp; Actions</a:t>
          </a:r>
          <a:endParaRPr lang="en-US" dirty="0"/>
        </a:p>
      </dgm:t>
    </dgm:pt>
    <dgm:pt modelId="{2E3DFECD-B000-4A79-8385-DAD698BD22E3}" type="parTrans" cxnId="{D33460CC-C26E-46F8-8A8C-D9ED46F43DB3}">
      <dgm:prSet/>
      <dgm:spPr/>
      <dgm:t>
        <a:bodyPr/>
        <a:lstStyle/>
        <a:p>
          <a:endParaRPr lang="en-US"/>
        </a:p>
      </dgm:t>
    </dgm:pt>
    <dgm:pt modelId="{9FEB1A22-2BFD-4101-8290-13D191471C01}" type="sibTrans" cxnId="{D33460CC-C26E-46F8-8A8C-D9ED46F43DB3}">
      <dgm:prSet/>
      <dgm:spPr/>
      <dgm:t>
        <a:bodyPr/>
        <a:lstStyle/>
        <a:p>
          <a:endParaRPr lang="en-US"/>
        </a:p>
      </dgm:t>
    </dgm:pt>
    <dgm:pt modelId="{61A0F5FD-BC79-48CC-88C9-5596389EED5D}">
      <dgm:prSet/>
      <dgm:spPr/>
      <dgm:t>
        <a:bodyPr/>
        <a:lstStyle/>
        <a:p>
          <a:r>
            <a:rPr lang="en-US" dirty="0" smtClean="0"/>
            <a:t>Step 4:  Plan Development</a:t>
          </a:r>
          <a:endParaRPr lang="en-US" dirty="0"/>
        </a:p>
      </dgm:t>
    </dgm:pt>
    <dgm:pt modelId="{0053BB19-28F4-46C9-AB83-1DADE26781C4}" type="parTrans" cxnId="{CC167810-56E0-44FB-A714-38B75CB8C16D}">
      <dgm:prSet/>
      <dgm:spPr/>
      <dgm:t>
        <a:bodyPr/>
        <a:lstStyle/>
        <a:p>
          <a:endParaRPr lang="en-US"/>
        </a:p>
      </dgm:t>
    </dgm:pt>
    <dgm:pt modelId="{5A3A4432-1AC2-4867-86F6-C67B03B2DD84}" type="sibTrans" cxnId="{CC167810-56E0-44FB-A714-38B75CB8C16D}">
      <dgm:prSet/>
      <dgm:spPr/>
      <dgm:t>
        <a:bodyPr/>
        <a:lstStyle/>
        <a:p>
          <a:endParaRPr lang="en-US"/>
        </a:p>
      </dgm:t>
    </dgm:pt>
    <dgm:pt modelId="{50011194-B1A8-4174-A538-A0651591FDFA}">
      <dgm:prSet/>
      <dgm:spPr/>
      <dgm:t>
        <a:bodyPr/>
        <a:lstStyle/>
        <a:p>
          <a:r>
            <a:rPr lang="en-US" dirty="0" smtClean="0"/>
            <a:t>Step 5: Plan Preparation, Review, &amp; Approval</a:t>
          </a:r>
          <a:endParaRPr lang="en-US" dirty="0"/>
        </a:p>
      </dgm:t>
    </dgm:pt>
    <dgm:pt modelId="{22C039AD-0148-4D6A-9A25-87EEB92B8B01}" type="parTrans" cxnId="{340C9EF8-83B7-4AC9-B9BB-F4BF3C3FD7B9}">
      <dgm:prSet/>
      <dgm:spPr/>
      <dgm:t>
        <a:bodyPr/>
        <a:lstStyle/>
        <a:p>
          <a:endParaRPr lang="en-US"/>
        </a:p>
      </dgm:t>
    </dgm:pt>
    <dgm:pt modelId="{6FAAD3AC-B014-4B61-89EF-5C04299E5263}" type="sibTrans" cxnId="{340C9EF8-83B7-4AC9-B9BB-F4BF3C3FD7B9}">
      <dgm:prSet/>
      <dgm:spPr/>
      <dgm:t>
        <a:bodyPr/>
        <a:lstStyle/>
        <a:p>
          <a:endParaRPr lang="en-US"/>
        </a:p>
      </dgm:t>
    </dgm:pt>
    <dgm:pt modelId="{26AA3C8E-5D44-45BA-AF18-6A7C5AA4374B}">
      <dgm:prSet/>
      <dgm:spPr/>
      <dgm:t>
        <a:bodyPr/>
        <a:lstStyle/>
        <a:p>
          <a:r>
            <a:rPr lang="en-US" dirty="0" smtClean="0"/>
            <a:t>Step 6:  Plan Implementation &amp; Maintenance</a:t>
          </a:r>
          <a:endParaRPr lang="en-US" dirty="0"/>
        </a:p>
      </dgm:t>
    </dgm:pt>
    <dgm:pt modelId="{7581E1AC-DA49-46D4-A8E9-D22DD6A7B0DC}" type="parTrans" cxnId="{BF514992-D875-47E3-AECE-BEF31BEE5A2A}">
      <dgm:prSet/>
      <dgm:spPr/>
      <dgm:t>
        <a:bodyPr/>
        <a:lstStyle/>
        <a:p>
          <a:endParaRPr lang="en-US"/>
        </a:p>
      </dgm:t>
    </dgm:pt>
    <dgm:pt modelId="{843C0B07-45C1-48BD-B5F4-A68293E65A6E}" type="sibTrans" cxnId="{BF514992-D875-47E3-AECE-BEF31BEE5A2A}">
      <dgm:prSet/>
      <dgm:spPr/>
      <dgm:t>
        <a:bodyPr/>
        <a:lstStyle/>
        <a:p>
          <a:endParaRPr lang="en-US"/>
        </a:p>
      </dgm:t>
    </dgm:pt>
    <dgm:pt modelId="{E10991D6-4A75-4699-90A7-D93696155ADF}" type="pres">
      <dgm:prSet presAssocID="{EA12F45B-70E3-41EE-9B6E-F3751C79A411}" presName="Name0" presStyleCnt="0">
        <dgm:presLayoutVars>
          <dgm:dir/>
          <dgm:animLvl val="lvl"/>
          <dgm:resizeHandles val="exact"/>
        </dgm:presLayoutVars>
      </dgm:prSet>
      <dgm:spPr/>
    </dgm:pt>
    <dgm:pt modelId="{8EE97939-552D-4454-ABDB-149A76500EB4}" type="pres">
      <dgm:prSet presAssocID="{274F715C-E483-4A13-9420-86F9B9AE7DEF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4301FD-1114-4281-A897-BF844A450DD6}" type="pres">
      <dgm:prSet presAssocID="{D73EE9D0-C891-466D-A478-1775F9BABE5F}" presName="parTxOnlySpace" presStyleCnt="0"/>
      <dgm:spPr/>
    </dgm:pt>
    <dgm:pt modelId="{5F74F48F-077E-4711-BFA6-D20F68BAC635}" type="pres">
      <dgm:prSet presAssocID="{F648FC9F-F710-4BC0-8461-F07051D930E4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36DFA2-AF33-467A-A47F-2DF32D7E46FE}" type="pres">
      <dgm:prSet presAssocID="{1DA1911D-4985-4BA6-97F0-1D2588ED0F0E}" presName="parTxOnlySpace" presStyleCnt="0"/>
      <dgm:spPr/>
    </dgm:pt>
    <dgm:pt modelId="{2865979D-0148-4B84-A10B-7D80075E2248}" type="pres">
      <dgm:prSet presAssocID="{955BBC17-4A81-4ED6-89EC-B7567C2207E3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01EECB-C185-478C-AA99-545EA1E52B37}" type="pres">
      <dgm:prSet presAssocID="{9FEB1A22-2BFD-4101-8290-13D191471C01}" presName="parTxOnlySpace" presStyleCnt="0"/>
      <dgm:spPr/>
    </dgm:pt>
    <dgm:pt modelId="{8E2CBBA0-D83F-4B7A-BFDA-78741764DE8B}" type="pres">
      <dgm:prSet presAssocID="{61A0F5FD-BC79-48CC-88C9-5596389EED5D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48E712-63EA-4880-BFCD-D16A8E216388}" type="pres">
      <dgm:prSet presAssocID="{5A3A4432-1AC2-4867-86F6-C67B03B2DD84}" presName="parTxOnlySpace" presStyleCnt="0"/>
      <dgm:spPr/>
    </dgm:pt>
    <dgm:pt modelId="{1B2FC9D2-5B1C-43C8-81FF-52BCB715F5F8}" type="pres">
      <dgm:prSet presAssocID="{50011194-B1A8-4174-A538-A0651591FDFA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9A62C3-5E19-4525-8831-130C76EB5E70}" type="pres">
      <dgm:prSet presAssocID="{6FAAD3AC-B014-4B61-89EF-5C04299E5263}" presName="parTxOnlySpace" presStyleCnt="0"/>
      <dgm:spPr/>
    </dgm:pt>
    <dgm:pt modelId="{DA0AE92D-0136-4374-929B-6A7A14E672D7}" type="pres">
      <dgm:prSet presAssocID="{26AA3C8E-5D44-45BA-AF18-6A7C5AA4374B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3D2C0B-6710-42E0-A52C-9D12530AB0C7}" type="presOf" srcId="{274F715C-E483-4A13-9420-86F9B9AE7DEF}" destId="{8EE97939-552D-4454-ABDB-149A76500EB4}" srcOrd="0" destOrd="0" presId="urn:microsoft.com/office/officeart/2005/8/layout/chevron1"/>
    <dgm:cxn modelId="{324E9DAA-4BBF-4B0D-9669-9837284145A5}" type="presOf" srcId="{EA12F45B-70E3-41EE-9B6E-F3751C79A411}" destId="{E10991D6-4A75-4699-90A7-D93696155ADF}" srcOrd="0" destOrd="0" presId="urn:microsoft.com/office/officeart/2005/8/layout/chevron1"/>
    <dgm:cxn modelId="{340C9EF8-83B7-4AC9-B9BB-F4BF3C3FD7B9}" srcId="{EA12F45B-70E3-41EE-9B6E-F3751C79A411}" destId="{50011194-B1A8-4174-A538-A0651591FDFA}" srcOrd="4" destOrd="0" parTransId="{22C039AD-0148-4D6A-9A25-87EEB92B8B01}" sibTransId="{6FAAD3AC-B014-4B61-89EF-5C04299E5263}"/>
    <dgm:cxn modelId="{F27A0526-7BDA-4162-920D-E421DFF7B147}" srcId="{EA12F45B-70E3-41EE-9B6E-F3751C79A411}" destId="{F648FC9F-F710-4BC0-8461-F07051D930E4}" srcOrd="1" destOrd="0" parTransId="{9C506C3F-E978-41DA-B603-31C5F6BBC878}" sibTransId="{1DA1911D-4985-4BA6-97F0-1D2588ED0F0E}"/>
    <dgm:cxn modelId="{408DA439-2565-4C2D-867C-BC10653C2F36}" type="presOf" srcId="{50011194-B1A8-4174-A538-A0651591FDFA}" destId="{1B2FC9D2-5B1C-43C8-81FF-52BCB715F5F8}" srcOrd="0" destOrd="0" presId="urn:microsoft.com/office/officeart/2005/8/layout/chevron1"/>
    <dgm:cxn modelId="{5DF0BA9D-DB0F-428D-A366-9F02366D2D8E}" type="presOf" srcId="{61A0F5FD-BC79-48CC-88C9-5596389EED5D}" destId="{8E2CBBA0-D83F-4B7A-BFDA-78741764DE8B}" srcOrd="0" destOrd="0" presId="urn:microsoft.com/office/officeart/2005/8/layout/chevron1"/>
    <dgm:cxn modelId="{9895B31A-CC9C-4E29-ADC6-A5F273FCEF21}" srcId="{EA12F45B-70E3-41EE-9B6E-F3751C79A411}" destId="{274F715C-E483-4A13-9420-86F9B9AE7DEF}" srcOrd="0" destOrd="0" parTransId="{43EBB7CF-6F6A-4FAD-96F0-BB09C0AD5902}" sibTransId="{D73EE9D0-C891-466D-A478-1775F9BABE5F}"/>
    <dgm:cxn modelId="{CC167810-56E0-44FB-A714-38B75CB8C16D}" srcId="{EA12F45B-70E3-41EE-9B6E-F3751C79A411}" destId="{61A0F5FD-BC79-48CC-88C9-5596389EED5D}" srcOrd="3" destOrd="0" parTransId="{0053BB19-28F4-46C9-AB83-1DADE26781C4}" sibTransId="{5A3A4432-1AC2-4867-86F6-C67B03B2DD84}"/>
    <dgm:cxn modelId="{D33460CC-C26E-46F8-8A8C-D9ED46F43DB3}" srcId="{EA12F45B-70E3-41EE-9B6E-F3751C79A411}" destId="{955BBC17-4A81-4ED6-89EC-B7567C2207E3}" srcOrd="2" destOrd="0" parTransId="{2E3DFECD-B000-4A79-8385-DAD698BD22E3}" sibTransId="{9FEB1A22-2BFD-4101-8290-13D191471C01}"/>
    <dgm:cxn modelId="{1E5DA54D-4048-4DEE-97F0-DFB8C2637E76}" type="presOf" srcId="{955BBC17-4A81-4ED6-89EC-B7567C2207E3}" destId="{2865979D-0148-4B84-A10B-7D80075E2248}" srcOrd="0" destOrd="0" presId="urn:microsoft.com/office/officeart/2005/8/layout/chevron1"/>
    <dgm:cxn modelId="{8C24D2CB-140D-4C59-A9E3-3A3903A64964}" type="presOf" srcId="{26AA3C8E-5D44-45BA-AF18-6A7C5AA4374B}" destId="{DA0AE92D-0136-4374-929B-6A7A14E672D7}" srcOrd="0" destOrd="0" presId="urn:microsoft.com/office/officeart/2005/8/layout/chevron1"/>
    <dgm:cxn modelId="{BF514992-D875-47E3-AECE-BEF31BEE5A2A}" srcId="{EA12F45B-70E3-41EE-9B6E-F3751C79A411}" destId="{26AA3C8E-5D44-45BA-AF18-6A7C5AA4374B}" srcOrd="5" destOrd="0" parTransId="{7581E1AC-DA49-46D4-A8E9-D22DD6A7B0DC}" sibTransId="{843C0B07-45C1-48BD-B5F4-A68293E65A6E}"/>
    <dgm:cxn modelId="{DF8E58FE-B6E2-4CA4-9A25-F26C818A4B27}" type="presOf" srcId="{F648FC9F-F710-4BC0-8461-F07051D930E4}" destId="{5F74F48F-077E-4711-BFA6-D20F68BAC635}" srcOrd="0" destOrd="0" presId="urn:microsoft.com/office/officeart/2005/8/layout/chevron1"/>
    <dgm:cxn modelId="{33AE4B38-5011-4B26-90E8-E1C48276E0C8}" type="presParOf" srcId="{E10991D6-4A75-4699-90A7-D93696155ADF}" destId="{8EE97939-552D-4454-ABDB-149A76500EB4}" srcOrd="0" destOrd="0" presId="urn:microsoft.com/office/officeart/2005/8/layout/chevron1"/>
    <dgm:cxn modelId="{00DC2E7D-33D0-4B8D-BAC2-4AC0C59CF6C6}" type="presParOf" srcId="{E10991D6-4A75-4699-90A7-D93696155ADF}" destId="{6D4301FD-1114-4281-A897-BF844A450DD6}" srcOrd="1" destOrd="0" presId="urn:microsoft.com/office/officeart/2005/8/layout/chevron1"/>
    <dgm:cxn modelId="{B1155EF5-8719-4B80-8A11-15CE2D4F8540}" type="presParOf" srcId="{E10991D6-4A75-4699-90A7-D93696155ADF}" destId="{5F74F48F-077E-4711-BFA6-D20F68BAC635}" srcOrd="2" destOrd="0" presId="urn:microsoft.com/office/officeart/2005/8/layout/chevron1"/>
    <dgm:cxn modelId="{FB9E92D8-0C02-44E5-9553-04D9F787AE62}" type="presParOf" srcId="{E10991D6-4A75-4699-90A7-D93696155ADF}" destId="{0D36DFA2-AF33-467A-A47F-2DF32D7E46FE}" srcOrd="3" destOrd="0" presId="urn:microsoft.com/office/officeart/2005/8/layout/chevron1"/>
    <dgm:cxn modelId="{0AFFF9B0-1036-4E66-9EA0-7644E4827841}" type="presParOf" srcId="{E10991D6-4A75-4699-90A7-D93696155ADF}" destId="{2865979D-0148-4B84-A10B-7D80075E2248}" srcOrd="4" destOrd="0" presId="urn:microsoft.com/office/officeart/2005/8/layout/chevron1"/>
    <dgm:cxn modelId="{5B89B464-52C8-45CF-8B10-61C5A8D5FC23}" type="presParOf" srcId="{E10991D6-4A75-4699-90A7-D93696155ADF}" destId="{4701EECB-C185-478C-AA99-545EA1E52B37}" srcOrd="5" destOrd="0" presId="urn:microsoft.com/office/officeart/2005/8/layout/chevron1"/>
    <dgm:cxn modelId="{AC7A441B-A29C-418D-8E32-8B335FE15FE9}" type="presParOf" srcId="{E10991D6-4A75-4699-90A7-D93696155ADF}" destId="{8E2CBBA0-D83F-4B7A-BFDA-78741764DE8B}" srcOrd="6" destOrd="0" presId="urn:microsoft.com/office/officeart/2005/8/layout/chevron1"/>
    <dgm:cxn modelId="{8D3AACD2-4B5A-4951-8D77-B4D683E27BA9}" type="presParOf" srcId="{E10991D6-4A75-4699-90A7-D93696155ADF}" destId="{2548E712-63EA-4880-BFCD-D16A8E216388}" srcOrd="7" destOrd="0" presId="urn:microsoft.com/office/officeart/2005/8/layout/chevron1"/>
    <dgm:cxn modelId="{FAB3958A-5BC0-49F8-8DFB-D5807EFD3306}" type="presParOf" srcId="{E10991D6-4A75-4699-90A7-D93696155ADF}" destId="{1B2FC9D2-5B1C-43C8-81FF-52BCB715F5F8}" srcOrd="8" destOrd="0" presId="urn:microsoft.com/office/officeart/2005/8/layout/chevron1"/>
    <dgm:cxn modelId="{4C4B7C87-E3FF-452A-A99D-484393D6997E}" type="presParOf" srcId="{E10991D6-4A75-4699-90A7-D93696155ADF}" destId="{4A9A62C3-5E19-4525-8831-130C76EB5E70}" srcOrd="9" destOrd="0" presId="urn:microsoft.com/office/officeart/2005/8/layout/chevron1"/>
    <dgm:cxn modelId="{63B69469-BF23-4237-8734-0A1F8919314C}" type="presParOf" srcId="{E10991D6-4A75-4699-90A7-D93696155ADF}" destId="{DA0AE92D-0136-4374-929B-6A7A14E672D7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12F45B-70E3-41EE-9B6E-F3751C79A41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74F715C-E483-4A13-9420-86F9B9AE7DEF}">
      <dgm:prSet phldrT="[Text]"/>
      <dgm:spPr/>
      <dgm:t>
        <a:bodyPr/>
        <a:lstStyle/>
        <a:p>
          <a:r>
            <a:rPr lang="en-US" dirty="0" smtClean="0"/>
            <a:t>Step 1: Form a Collaborative Planning Team </a:t>
          </a:r>
          <a:endParaRPr lang="en-US" dirty="0"/>
        </a:p>
      </dgm:t>
    </dgm:pt>
    <dgm:pt modelId="{43EBB7CF-6F6A-4FAD-96F0-BB09C0AD5902}" type="parTrans" cxnId="{9895B31A-CC9C-4E29-ADC6-A5F273FCEF21}">
      <dgm:prSet/>
      <dgm:spPr/>
      <dgm:t>
        <a:bodyPr/>
        <a:lstStyle/>
        <a:p>
          <a:endParaRPr lang="en-US"/>
        </a:p>
      </dgm:t>
    </dgm:pt>
    <dgm:pt modelId="{D73EE9D0-C891-466D-A478-1775F9BABE5F}" type="sibTrans" cxnId="{9895B31A-CC9C-4E29-ADC6-A5F273FCEF21}">
      <dgm:prSet/>
      <dgm:spPr/>
      <dgm:t>
        <a:bodyPr/>
        <a:lstStyle/>
        <a:p>
          <a:endParaRPr lang="en-US"/>
        </a:p>
      </dgm:t>
    </dgm:pt>
    <dgm:pt modelId="{F648FC9F-F710-4BC0-8461-F07051D930E4}">
      <dgm:prSet phldrT="[Text]"/>
      <dgm:spPr/>
      <dgm:t>
        <a:bodyPr/>
        <a:lstStyle/>
        <a:p>
          <a:r>
            <a:rPr lang="en-US" dirty="0" smtClean="0"/>
            <a:t>Step 2:  Understand the Situation</a:t>
          </a:r>
          <a:endParaRPr lang="en-US" dirty="0"/>
        </a:p>
      </dgm:t>
    </dgm:pt>
    <dgm:pt modelId="{9C506C3F-E978-41DA-B603-31C5F6BBC878}" type="parTrans" cxnId="{F27A0526-7BDA-4162-920D-E421DFF7B147}">
      <dgm:prSet/>
      <dgm:spPr/>
      <dgm:t>
        <a:bodyPr/>
        <a:lstStyle/>
        <a:p>
          <a:endParaRPr lang="en-US"/>
        </a:p>
      </dgm:t>
    </dgm:pt>
    <dgm:pt modelId="{1DA1911D-4985-4BA6-97F0-1D2588ED0F0E}" type="sibTrans" cxnId="{F27A0526-7BDA-4162-920D-E421DFF7B147}">
      <dgm:prSet/>
      <dgm:spPr/>
      <dgm:t>
        <a:bodyPr/>
        <a:lstStyle/>
        <a:p>
          <a:endParaRPr lang="en-US"/>
        </a:p>
      </dgm:t>
    </dgm:pt>
    <dgm:pt modelId="{955BBC17-4A81-4ED6-89EC-B7567C2207E3}">
      <dgm:prSet phldrT="[Text]"/>
      <dgm:spPr/>
      <dgm:t>
        <a:bodyPr/>
        <a:lstStyle/>
        <a:p>
          <a:r>
            <a:rPr lang="en-US" dirty="0" smtClean="0"/>
            <a:t>Step 3: Determine Goals &amp; Actions</a:t>
          </a:r>
          <a:endParaRPr lang="en-US" dirty="0"/>
        </a:p>
      </dgm:t>
    </dgm:pt>
    <dgm:pt modelId="{2E3DFECD-B000-4A79-8385-DAD698BD22E3}" type="parTrans" cxnId="{D33460CC-C26E-46F8-8A8C-D9ED46F43DB3}">
      <dgm:prSet/>
      <dgm:spPr/>
      <dgm:t>
        <a:bodyPr/>
        <a:lstStyle/>
        <a:p>
          <a:endParaRPr lang="en-US"/>
        </a:p>
      </dgm:t>
    </dgm:pt>
    <dgm:pt modelId="{9FEB1A22-2BFD-4101-8290-13D191471C01}" type="sibTrans" cxnId="{D33460CC-C26E-46F8-8A8C-D9ED46F43DB3}">
      <dgm:prSet/>
      <dgm:spPr/>
      <dgm:t>
        <a:bodyPr/>
        <a:lstStyle/>
        <a:p>
          <a:endParaRPr lang="en-US"/>
        </a:p>
      </dgm:t>
    </dgm:pt>
    <dgm:pt modelId="{61A0F5FD-BC79-48CC-88C9-5596389EED5D}">
      <dgm:prSet/>
      <dgm:spPr/>
      <dgm:t>
        <a:bodyPr/>
        <a:lstStyle/>
        <a:p>
          <a:r>
            <a:rPr lang="en-US" dirty="0" smtClean="0"/>
            <a:t>Step 4:  Plan Development</a:t>
          </a:r>
          <a:endParaRPr lang="en-US" dirty="0"/>
        </a:p>
      </dgm:t>
    </dgm:pt>
    <dgm:pt modelId="{0053BB19-28F4-46C9-AB83-1DADE26781C4}" type="parTrans" cxnId="{CC167810-56E0-44FB-A714-38B75CB8C16D}">
      <dgm:prSet/>
      <dgm:spPr/>
      <dgm:t>
        <a:bodyPr/>
        <a:lstStyle/>
        <a:p>
          <a:endParaRPr lang="en-US"/>
        </a:p>
      </dgm:t>
    </dgm:pt>
    <dgm:pt modelId="{5A3A4432-1AC2-4867-86F6-C67B03B2DD84}" type="sibTrans" cxnId="{CC167810-56E0-44FB-A714-38B75CB8C16D}">
      <dgm:prSet/>
      <dgm:spPr/>
      <dgm:t>
        <a:bodyPr/>
        <a:lstStyle/>
        <a:p>
          <a:endParaRPr lang="en-US"/>
        </a:p>
      </dgm:t>
    </dgm:pt>
    <dgm:pt modelId="{50011194-B1A8-4174-A538-A0651591FDFA}">
      <dgm:prSet/>
      <dgm:spPr/>
      <dgm:t>
        <a:bodyPr/>
        <a:lstStyle/>
        <a:p>
          <a:r>
            <a:rPr lang="en-US" dirty="0" smtClean="0"/>
            <a:t>Step 5: Plan Preparation, Review, &amp; Approval</a:t>
          </a:r>
          <a:endParaRPr lang="en-US" dirty="0"/>
        </a:p>
      </dgm:t>
    </dgm:pt>
    <dgm:pt modelId="{22C039AD-0148-4D6A-9A25-87EEB92B8B01}" type="parTrans" cxnId="{340C9EF8-83B7-4AC9-B9BB-F4BF3C3FD7B9}">
      <dgm:prSet/>
      <dgm:spPr/>
      <dgm:t>
        <a:bodyPr/>
        <a:lstStyle/>
        <a:p>
          <a:endParaRPr lang="en-US"/>
        </a:p>
      </dgm:t>
    </dgm:pt>
    <dgm:pt modelId="{6FAAD3AC-B014-4B61-89EF-5C04299E5263}" type="sibTrans" cxnId="{340C9EF8-83B7-4AC9-B9BB-F4BF3C3FD7B9}">
      <dgm:prSet/>
      <dgm:spPr/>
      <dgm:t>
        <a:bodyPr/>
        <a:lstStyle/>
        <a:p>
          <a:endParaRPr lang="en-US"/>
        </a:p>
      </dgm:t>
    </dgm:pt>
    <dgm:pt modelId="{26AA3C8E-5D44-45BA-AF18-6A7C5AA4374B}">
      <dgm:prSet/>
      <dgm:spPr/>
      <dgm:t>
        <a:bodyPr/>
        <a:lstStyle/>
        <a:p>
          <a:r>
            <a:rPr lang="en-US" dirty="0" smtClean="0"/>
            <a:t>Step 6:  Plan Implementation &amp; Maintenance</a:t>
          </a:r>
          <a:endParaRPr lang="en-US" dirty="0"/>
        </a:p>
      </dgm:t>
    </dgm:pt>
    <dgm:pt modelId="{7581E1AC-DA49-46D4-A8E9-D22DD6A7B0DC}" type="parTrans" cxnId="{BF514992-D875-47E3-AECE-BEF31BEE5A2A}">
      <dgm:prSet/>
      <dgm:spPr/>
      <dgm:t>
        <a:bodyPr/>
        <a:lstStyle/>
        <a:p>
          <a:endParaRPr lang="en-US"/>
        </a:p>
      </dgm:t>
    </dgm:pt>
    <dgm:pt modelId="{843C0B07-45C1-48BD-B5F4-A68293E65A6E}" type="sibTrans" cxnId="{BF514992-D875-47E3-AECE-BEF31BEE5A2A}">
      <dgm:prSet/>
      <dgm:spPr/>
      <dgm:t>
        <a:bodyPr/>
        <a:lstStyle/>
        <a:p>
          <a:endParaRPr lang="en-US"/>
        </a:p>
      </dgm:t>
    </dgm:pt>
    <dgm:pt modelId="{E10991D6-4A75-4699-90A7-D93696155ADF}" type="pres">
      <dgm:prSet presAssocID="{EA12F45B-70E3-41EE-9B6E-F3751C79A411}" presName="Name0" presStyleCnt="0">
        <dgm:presLayoutVars>
          <dgm:dir/>
          <dgm:animLvl val="lvl"/>
          <dgm:resizeHandles val="exact"/>
        </dgm:presLayoutVars>
      </dgm:prSet>
      <dgm:spPr/>
    </dgm:pt>
    <dgm:pt modelId="{8EE97939-552D-4454-ABDB-149A76500EB4}" type="pres">
      <dgm:prSet presAssocID="{274F715C-E483-4A13-9420-86F9B9AE7DEF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4301FD-1114-4281-A897-BF844A450DD6}" type="pres">
      <dgm:prSet presAssocID="{D73EE9D0-C891-466D-A478-1775F9BABE5F}" presName="parTxOnlySpace" presStyleCnt="0"/>
      <dgm:spPr/>
    </dgm:pt>
    <dgm:pt modelId="{5F74F48F-077E-4711-BFA6-D20F68BAC635}" type="pres">
      <dgm:prSet presAssocID="{F648FC9F-F710-4BC0-8461-F07051D930E4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36DFA2-AF33-467A-A47F-2DF32D7E46FE}" type="pres">
      <dgm:prSet presAssocID="{1DA1911D-4985-4BA6-97F0-1D2588ED0F0E}" presName="parTxOnlySpace" presStyleCnt="0"/>
      <dgm:spPr/>
    </dgm:pt>
    <dgm:pt modelId="{2865979D-0148-4B84-A10B-7D80075E2248}" type="pres">
      <dgm:prSet presAssocID="{955BBC17-4A81-4ED6-89EC-B7567C2207E3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01EECB-C185-478C-AA99-545EA1E52B37}" type="pres">
      <dgm:prSet presAssocID="{9FEB1A22-2BFD-4101-8290-13D191471C01}" presName="parTxOnlySpace" presStyleCnt="0"/>
      <dgm:spPr/>
    </dgm:pt>
    <dgm:pt modelId="{8E2CBBA0-D83F-4B7A-BFDA-78741764DE8B}" type="pres">
      <dgm:prSet presAssocID="{61A0F5FD-BC79-48CC-88C9-5596389EED5D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48E712-63EA-4880-BFCD-D16A8E216388}" type="pres">
      <dgm:prSet presAssocID="{5A3A4432-1AC2-4867-86F6-C67B03B2DD84}" presName="parTxOnlySpace" presStyleCnt="0"/>
      <dgm:spPr/>
    </dgm:pt>
    <dgm:pt modelId="{1B2FC9D2-5B1C-43C8-81FF-52BCB715F5F8}" type="pres">
      <dgm:prSet presAssocID="{50011194-B1A8-4174-A538-A0651591FDFA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9A62C3-5E19-4525-8831-130C76EB5E70}" type="pres">
      <dgm:prSet presAssocID="{6FAAD3AC-B014-4B61-89EF-5C04299E5263}" presName="parTxOnlySpace" presStyleCnt="0"/>
      <dgm:spPr/>
    </dgm:pt>
    <dgm:pt modelId="{DA0AE92D-0136-4374-929B-6A7A14E672D7}" type="pres">
      <dgm:prSet presAssocID="{26AA3C8E-5D44-45BA-AF18-6A7C5AA4374B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95B31A-CC9C-4E29-ADC6-A5F273FCEF21}" srcId="{EA12F45B-70E3-41EE-9B6E-F3751C79A411}" destId="{274F715C-E483-4A13-9420-86F9B9AE7DEF}" srcOrd="0" destOrd="0" parTransId="{43EBB7CF-6F6A-4FAD-96F0-BB09C0AD5902}" sibTransId="{D73EE9D0-C891-466D-A478-1775F9BABE5F}"/>
    <dgm:cxn modelId="{23D3512C-2FC2-4422-AAB6-025524145DBF}" type="presOf" srcId="{EA12F45B-70E3-41EE-9B6E-F3751C79A411}" destId="{E10991D6-4A75-4699-90A7-D93696155ADF}" srcOrd="0" destOrd="0" presId="urn:microsoft.com/office/officeart/2005/8/layout/chevron1"/>
    <dgm:cxn modelId="{340C9EF8-83B7-4AC9-B9BB-F4BF3C3FD7B9}" srcId="{EA12F45B-70E3-41EE-9B6E-F3751C79A411}" destId="{50011194-B1A8-4174-A538-A0651591FDFA}" srcOrd="4" destOrd="0" parTransId="{22C039AD-0148-4D6A-9A25-87EEB92B8B01}" sibTransId="{6FAAD3AC-B014-4B61-89EF-5C04299E5263}"/>
    <dgm:cxn modelId="{F27A0526-7BDA-4162-920D-E421DFF7B147}" srcId="{EA12F45B-70E3-41EE-9B6E-F3751C79A411}" destId="{F648FC9F-F710-4BC0-8461-F07051D930E4}" srcOrd="1" destOrd="0" parTransId="{9C506C3F-E978-41DA-B603-31C5F6BBC878}" sibTransId="{1DA1911D-4985-4BA6-97F0-1D2588ED0F0E}"/>
    <dgm:cxn modelId="{D9C357BF-5CAF-4BA1-A6C0-268970D12651}" type="presOf" srcId="{274F715C-E483-4A13-9420-86F9B9AE7DEF}" destId="{8EE97939-552D-4454-ABDB-149A76500EB4}" srcOrd="0" destOrd="0" presId="urn:microsoft.com/office/officeart/2005/8/layout/chevron1"/>
    <dgm:cxn modelId="{58C73D49-F222-4941-91C7-5669359FD783}" type="presOf" srcId="{26AA3C8E-5D44-45BA-AF18-6A7C5AA4374B}" destId="{DA0AE92D-0136-4374-929B-6A7A14E672D7}" srcOrd="0" destOrd="0" presId="urn:microsoft.com/office/officeart/2005/8/layout/chevron1"/>
    <dgm:cxn modelId="{BF514992-D875-47E3-AECE-BEF31BEE5A2A}" srcId="{EA12F45B-70E3-41EE-9B6E-F3751C79A411}" destId="{26AA3C8E-5D44-45BA-AF18-6A7C5AA4374B}" srcOrd="5" destOrd="0" parTransId="{7581E1AC-DA49-46D4-A8E9-D22DD6A7B0DC}" sibTransId="{843C0B07-45C1-48BD-B5F4-A68293E65A6E}"/>
    <dgm:cxn modelId="{75434BFD-9970-46F1-A975-DD9CA6C9A92F}" type="presOf" srcId="{F648FC9F-F710-4BC0-8461-F07051D930E4}" destId="{5F74F48F-077E-4711-BFA6-D20F68BAC635}" srcOrd="0" destOrd="0" presId="urn:microsoft.com/office/officeart/2005/8/layout/chevron1"/>
    <dgm:cxn modelId="{D33460CC-C26E-46F8-8A8C-D9ED46F43DB3}" srcId="{EA12F45B-70E3-41EE-9B6E-F3751C79A411}" destId="{955BBC17-4A81-4ED6-89EC-B7567C2207E3}" srcOrd="2" destOrd="0" parTransId="{2E3DFECD-B000-4A79-8385-DAD698BD22E3}" sibTransId="{9FEB1A22-2BFD-4101-8290-13D191471C01}"/>
    <dgm:cxn modelId="{3CFA134A-99AC-4A79-A7CD-5A8FBBCFE2A6}" type="presOf" srcId="{61A0F5FD-BC79-48CC-88C9-5596389EED5D}" destId="{8E2CBBA0-D83F-4B7A-BFDA-78741764DE8B}" srcOrd="0" destOrd="0" presId="urn:microsoft.com/office/officeart/2005/8/layout/chevron1"/>
    <dgm:cxn modelId="{8DCF19EA-22C6-43A2-9250-8A54718C1F2A}" type="presOf" srcId="{955BBC17-4A81-4ED6-89EC-B7567C2207E3}" destId="{2865979D-0148-4B84-A10B-7D80075E2248}" srcOrd="0" destOrd="0" presId="urn:microsoft.com/office/officeart/2005/8/layout/chevron1"/>
    <dgm:cxn modelId="{1A0194D1-3F03-450F-8DD2-63604D05ACA6}" type="presOf" srcId="{50011194-B1A8-4174-A538-A0651591FDFA}" destId="{1B2FC9D2-5B1C-43C8-81FF-52BCB715F5F8}" srcOrd="0" destOrd="0" presId="urn:microsoft.com/office/officeart/2005/8/layout/chevron1"/>
    <dgm:cxn modelId="{CC167810-56E0-44FB-A714-38B75CB8C16D}" srcId="{EA12F45B-70E3-41EE-9B6E-F3751C79A411}" destId="{61A0F5FD-BC79-48CC-88C9-5596389EED5D}" srcOrd="3" destOrd="0" parTransId="{0053BB19-28F4-46C9-AB83-1DADE26781C4}" sibTransId="{5A3A4432-1AC2-4867-86F6-C67B03B2DD84}"/>
    <dgm:cxn modelId="{A56004BA-C472-4F4F-9635-F6BAFF727C70}" type="presParOf" srcId="{E10991D6-4A75-4699-90A7-D93696155ADF}" destId="{8EE97939-552D-4454-ABDB-149A76500EB4}" srcOrd="0" destOrd="0" presId="urn:microsoft.com/office/officeart/2005/8/layout/chevron1"/>
    <dgm:cxn modelId="{51919F0F-0B98-47AC-981F-6EF7AA8070F3}" type="presParOf" srcId="{E10991D6-4A75-4699-90A7-D93696155ADF}" destId="{6D4301FD-1114-4281-A897-BF844A450DD6}" srcOrd="1" destOrd="0" presId="urn:microsoft.com/office/officeart/2005/8/layout/chevron1"/>
    <dgm:cxn modelId="{5F9B2EA1-BB06-4A3F-9CB8-9D8A4C37A3C9}" type="presParOf" srcId="{E10991D6-4A75-4699-90A7-D93696155ADF}" destId="{5F74F48F-077E-4711-BFA6-D20F68BAC635}" srcOrd="2" destOrd="0" presId="urn:microsoft.com/office/officeart/2005/8/layout/chevron1"/>
    <dgm:cxn modelId="{42F57E22-9274-4041-9CC7-65D6D8515926}" type="presParOf" srcId="{E10991D6-4A75-4699-90A7-D93696155ADF}" destId="{0D36DFA2-AF33-467A-A47F-2DF32D7E46FE}" srcOrd="3" destOrd="0" presId="urn:microsoft.com/office/officeart/2005/8/layout/chevron1"/>
    <dgm:cxn modelId="{0090FA0B-5B25-497A-8A9A-D826F2EF2227}" type="presParOf" srcId="{E10991D6-4A75-4699-90A7-D93696155ADF}" destId="{2865979D-0148-4B84-A10B-7D80075E2248}" srcOrd="4" destOrd="0" presId="urn:microsoft.com/office/officeart/2005/8/layout/chevron1"/>
    <dgm:cxn modelId="{9BA12797-E548-4125-B053-2A258D5FDE4D}" type="presParOf" srcId="{E10991D6-4A75-4699-90A7-D93696155ADF}" destId="{4701EECB-C185-478C-AA99-545EA1E52B37}" srcOrd="5" destOrd="0" presId="urn:microsoft.com/office/officeart/2005/8/layout/chevron1"/>
    <dgm:cxn modelId="{D198863B-6DDB-4838-81C6-F9156809CFDF}" type="presParOf" srcId="{E10991D6-4A75-4699-90A7-D93696155ADF}" destId="{8E2CBBA0-D83F-4B7A-BFDA-78741764DE8B}" srcOrd="6" destOrd="0" presId="urn:microsoft.com/office/officeart/2005/8/layout/chevron1"/>
    <dgm:cxn modelId="{6A6862FD-536E-4C65-9314-56C733A81C28}" type="presParOf" srcId="{E10991D6-4A75-4699-90A7-D93696155ADF}" destId="{2548E712-63EA-4880-BFCD-D16A8E216388}" srcOrd="7" destOrd="0" presId="urn:microsoft.com/office/officeart/2005/8/layout/chevron1"/>
    <dgm:cxn modelId="{89DAA266-03B7-4E13-B9AB-A2A6BC14600A}" type="presParOf" srcId="{E10991D6-4A75-4699-90A7-D93696155ADF}" destId="{1B2FC9D2-5B1C-43C8-81FF-52BCB715F5F8}" srcOrd="8" destOrd="0" presId="urn:microsoft.com/office/officeart/2005/8/layout/chevron1"/>
    <dgm:cxn modelId="{22C5F022-1C83-45D1-A784-3439C0C17094}" type="presParOf" srcId="{E10991D6-4A75-4699-90A7-D93696155ADF}" destId="{4A9A62C3-5E19-4525-8831-130C76EB5E70}" srcOrd="9" destOrd="0" presId="urn:microsoft.com/office/officeart/2005/8/layout/chevron1"/>
    <dgm:cxn modelId="{57DAD8C3-FF93-4EDF-B89F-829F17DFC6D4}" type="presParOf" srcId="{E10991D6-4A75-4699-90A7-D93696155ADF}" destId="{DA0AE92D-0136-4374-929B-6A7A14E672D7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EE97939-552D-4454-ABDB-149A76500EB4}">
      <dsp:nvSpPr>
        <dsp:cNvPr id="0" name=""/>
        <dsp:cNvSpPr/>
      </dsp:nvSpPr>
      <dsp:spPr>
        <a:xfrm>
          <a:off x="4262" y="435605"/>
          <a:ext cx="1585788" cy="6343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Step 1: Form a Collaborative Planning Team  </a:t>
          </a:r>
          <a:endParaRPr lang="en-US" sz="1000" kern="1200" dirty="0"/>
        </a:p>
      </dsp:txBody>
      <dsp:txXfrm>
        <a:off x="4262" y="435605"/>
        <a:ext cx="1585788" cy="634315"/>
      </dsp:txXfrm>
    </dsp:sp>
    <dsp:sp modelId="{5F74F48F-077E-4711-BFA6-D20F68BAC635}">
      <dsp:nvSpPr>
        <dsp:cNvPr id="0" name=""/>
        <dsp:cNvSpPr/>
      </dsp:nvSpPr>
      <dsp:spPr>
        <a:xfrm>
          <a:off x="1431472" y="435605"/>
          <a:ext cx="1585788" cy="6343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Step 2:  Understand the Situation                              </a:t>
          </a:r>
          <a:endParaRPr lang="en-US" sz="1000" kern="1200" dirty="0"/>
        </a:p>
      </dsp:txBody>
      <dsp:txXfrm>
        <a:off x="1431472" y="435605"/>
        <a:ext cx="1585788" cy="634315"/>
      </dsp:txXfrm>
    </dsp:sp>
    <dsp:sp modelId="{2865979D-0148-4B84-A10B-7D80075E2248}">
      <dsp:nvSpPr>
        <dsp:cNvPr id="0" name=""/>
        <dsp:cNvSpPr/>
      </dsp:nvSpPr>
      <dsp:spPr>
        <a:xfrm>
          <a:off x="2858682" y="435605"/>
          <a:ext cx="1585788" cy="6343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Step 3: Determine Goals &amp; Actions</a:t>
          </a:r>
          <a:endParaRPr lang="en-US" sz="1000" kern="1200" dirty="0"/>
        </a:p>
      </dsp:txBody>
      <dsp:txXfrm>
        <a:off x="2858682" y="435605"/>
        <a:ext cx="1585788" cy="634315"/>
      </dsp:txXfrm>
    </dsp:sp>
    <dsp:sp modelId="{8E2CBBA0-D83F-4B7A-BFDA-78741764DE8B}">
      <dsp:nvSpPr>
        <dsp:cNvPr id="0" name=""/>
        <dsp:cNvSpPr/>
      </dsp:nvSpPr>
      <dsp:spPr>
        <a:xfrm>
          <a:off x="4285892" y="435605"/>
          <a:ext cx="1585788" cy="6343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Step 4:  Plan Development</a:t>
          </a:r>
          <a:endParaRPr lang="en-US" sz="1000" kern="1200" dirty="0"/>
        </a:p>
      </dsp:txBody>
      <dsp:txXfrm>
        <a:off x="4285892" y="435605"/>
        <a:ext cx="1585788" cy="634315"/>
      </dsp:txXfrm>
    </dsp:sp>
    <dsp:sp modelId="{1B2FC9D2-5B1C-43C8-81FF-52BCB715F5F8}">
      <dsp:nvSpPr>
        <dsp:cNvPr id="0" name=""/>
        <dsp:cNvSpPr/>
      </dsp:nvSpPr>
      <dsp:spPr>
        <a:xfrm>
          <a:off x="5713102" y="435605"/>
          <a:ext cx="1585788" cy="6343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Step 5: Plan Preparation, Review, &amp; Approval</a:t>
          </a:r>
          <a:endParaRPr lang="en-US" sz="1000" kern="1200" dirty="0"/>
        </a:p>
      </dsp:txBody>
      <dsp:txXfrm>
        <a:off x="5713102" y="435605"/>
        <a:ext cx="1585788" cy="634315"/>
      </dsp:txXfrm>
    </dsp:sp>
    <dsp:sp modelId="{DA0AE92D-0136-4374-929B-6A7A14E672D7}">
      <dsp:nvSpPr>
        <dsp:cNvPr id="0" name=""/>
        <dsp:cNvSpPr/>
      </dsp:nvSpPr>
      <dsp:spPr>
        <a:xfrm>
          <a:off x="7140312" y="435605"/>
          <a:ext cx="1585788" cy="6343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Step 6:  Plan Implementation &amp; Maintenance</a:t>
          </a:r>
          <a:endParaRPr lang="en-US" sz="1000" kern="1200" dirty="0"/>
        </a:p>
      </dsp:txBody>
      <dsp:txXfrm>
        <a:off x="7140312" y="435605"/>
        <a:ext cx="1585788" cy="63431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EE97939-552D-4454-ABDB-149A76500EB4}">
      <dsp:nvSpPr>
        <dsp:cNvPr id="0" name=""/>
        <dsp:cNvSpPr/>
      </dsp:nvSpPr>
      <dsp:spPr>
        <a:xfrm>
          <a:off x="4262" y="309974"/>
          <a:ext cx="1585788" cy="6343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Step 1: Form a Collaborative Planning Team </a:t>
          </a:r>
          <a:endParaRPr lang="en-US" sz="1000" kern="1200" dirty="0"/>
        </a:p>
      </dsp:txBody>
      <dsp:txXfrm>
        <a:off x="4262" y="309974"/>
        <a:ext cx="1585788" cy="634315"/>
      </dsp:txXfrm>
    </dsp:sp>
    <dsp:sp modelId="{5F74F48F-077E-4711-BFA6-D20F68BAC635}">
      <dsp:nvSpPr>
        <dsp:cNvPr id="0" name=""/>
        <dsp:cNvSpPr/>
      </dsp:nvSpPr>
      <dsp:spPr>
        <a:xfrm>
          <a:off x="1431472" y="309974"/>
          <a:ext cx="1585788" cy="6343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Step 2:  Understand the Situation</a:t>
          </a:r>
          <a:endParaRPr lang="en-US" sz="1000" kern="1200" dirty="0"/>
        </a:p>
      </dsp:txBody>
      <dsp:txXfrm>
        <a:off x="1431472" y="309974"/>
        <a:ext cx="1585788" cy="634315"/>
      </dsp:txXfrm>
    </dsp:sp>
    <dsp:sp modelId="{2865979D-0148-4B84-A10B-7D80075E2248}">
      <dsp:nvSpPr>
        <dsp:cNvPr id="0" name=""/>
        <dsp:cNvSpPr/>
      </dsp:nvSpPr>
      <dsp:spPr>
        <a:xfrm>
          <a:off x="2858682" y="309974"/>
          <a:ext cx="1585788" cy="6343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Step 3: Determine Goals &amp; Actions</a:t>
          </a:r>
          <a:endParaRPr lang="en-US" sz="1000" kern="1200" dirty="0"/>
        </a:p>
      </dsp:txBody>
      <dsp:txXfrm>
        <a:off x="2858682" y="309974"/>
        <a:ext cx="1585788" cy="634315"/>
      </dsp:txXfrm>
    </dsp:sp>
    <dsp:sp modelId="{8E2CBBA0-D83F-4B7A-BFDA-78741764DE8B}">
      <dsp:nvSpPr>
        <dsp:cNvPr id="0" name=""/>
        <dsp:cNvSpPr/>
      </dsp:nvSpPr>
      <dsp:spPr>
        <a:xfrm>
          <a:off x="4285892" y="309974"/>
          <a:ext cx="1585788" cy="6343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Step 4:  Plan Development</a:t>
          </a:r>
          <a:endParaRPr lang="en-US" sz="1000" kern="1200" dirty="0"/>
        </a:p>
      </dsp:txBody>
      <dsp:txXfrm>
        <a:off x="4285892" y="309974"/>
        <a:ext cx="1585788" cy="634315"/>
      </dsp:txXfrm>
    </dsp:sp>
    <dsp:sp modelId="{1B2FC9D2-5B1C-43C8-81FF-52BCB715F5F8}">
      <dsp:nvSpPr>
        <dsp:cNvPr id="0" name=""/>
        <dsp:cNvSpPr/>
      </dsp:nvSpPr>
      <dsp:spPr>
        <a:xfrm>
          <a:off x="5713102" y="309974"/>
          <a:ext cx="1585788" cy="6343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Step 5: Plan Preparation, Review, &amp; Approval</a:t>
          </a:r>
          <a:endParaRPr lang="en-US" sz="1000" kern="1200" dirty="0"/>
        </a:p>
      </dsp:txBody>
      <dsp:txXfrm>
        <a:off x="5713102" y="309974"/>
        <a:ext cx="1585788" cy="634315"/>
      </dsp:txXfrm>
    </dsp:sp>
    <dsp:sp modelId="{DA0AE92D-0136-4374-929B-6A7A14E672D7}">
      <dsp:nvSpPr>
        <dsp:cNvPr id="0" name=""/>
        <dsp:cNvSpPr/>
      </dsp:nvSpPr>
      <dsp:spPr>
        <a:xfrm>
          <a:off x="7140312" y="309974"/>
          <a:ext cx="1585788" cy="6343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Step 6:  Plan Implementation &amp; Maintenance</a:t>
          </a:r>
          <a:endParaRPr lang="en-US" sz="1000" kern="1200" dirty="0"/>
        </a:p>
      </dsp:txBody>
      <dsp:txXfrm>
        <a:off x="7140312" y="309974"/>
        <a:ext cx="1585788" cy="6343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5138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1"/>
            <a:ext cx="3038475" cy="465138"/>
          </a:xfrm>
          <a:prstGeom prst="rect">
            <a:avLst/>
          </a:prstGeom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79B41FBF-0B47-4260-A7F0-E586C012A87B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E08DDF3-4C3A-4874-BE2C-EA0C6487AA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562157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5138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l">
              <a:defRPr sz="1200">
                <a:latin typeface="Arial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1"/>
            <a:ext cx="3038475" cy="465138"/>
          </a:xfrm>
          <a:prstGeom prst="rect">
            <a:avLst/>
          </a:prstGeom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D15F105-A647-49C4-BDA6-B223C2654F92}" type="datetimeFigureOut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7" rIns="91435" bIns="45717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35" tIns="45717" rIns="91435" bIns="45717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l">
              <a:defRPr sz="1200">
                <a:latin typeface="Arial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8934F5F-EA56-4EDC-A847-2B310F2762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844674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7475F2-0278-014A-B64D-0E6EC705EE1B}" type="slidenum">
              <a:rPr lang="en-US" sz="1200"/>
              <a:pPr eaLnBrk="1" hangingPunct="1"/>
              <a:t>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charset="-128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CC0CFA4-5246-461C-B640-08BB8D17EEB1}" type="slidenum">
              <a:rPr lang="en-US" smtClean="0"/>
              <a:pPr/>
              <a:t>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0A44F02-850C-41BC-A3D4-91FCC33BAB49}" type="slidenum">
              <a:rPr lang="en-US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charset="-128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0AF548-2FEF-477D-801C-4FEB8A4DA56F}" type="slidenum">
              <a:rPr lang="en-US" smtClean="0"/>
              <a:pPr/>
              <a:t>39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4163" y="444500"/>
            <a:ext cx="8574087" cy="1468438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 fontAlgn="auto">
              <a:spcAft>
                <a:spcPts val="0"/>
              </a:spcAft>
              <a:defRPr/>
            </a:pPr>
            <a:endParaRPr sz="4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84163" y="1906588"/>
            <a:ext cx="8575675" cy="138112"/>
            <a:chOff x="284163" y="1759424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284163" y="6227763"/>
            <a:ext cx="8574087" cy="173037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anchor="b" anchorCtr="0"/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13C6A-9C80-4487-9978-47CDDBFCABA6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EECBF-7DE3-4217-AE8C-27B747B657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284163" y="452438"/>
            <a:ext cx="8575675" cy="138112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4512A-0052-4B1E-B096-A494EAA37C5D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B3A8B-B275-460F-A3CE-6E0863012E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4163" y="480218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 fontAlgn="auto">
              <a:spcAft>
                <a:spcPts val="0"/>
              </a:spcAft>
              <a:defRPr/>
            </a:pPr>
            <a:endParaRPr sz="4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7" name="Rectangle 6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3D115-D713-4C1B-8716-54F6A65C6CD5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06E09-67FB-4296-818A-E822276CD6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84163" y="4279900"/>
            <a:ext cx="8575675" cy="138113"/>
            <a:chOff x="284163" y="1759424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/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B8A27-1E15-4472-B275-2E67A3C8C5BC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02836-CF24-4069-A2A4-516F4A4270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267200"/>
            <a:ext cx="2743200" cy="2120900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 fontAlgn="auto">
              <a:spcAft>
                <a:spcPts val="0"/>
              </a:spcAft>
              <a:defRPr/>
            </a:pPr>
            <a:endParaRPr sz="4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284163" y="461963"/>
            <a:ext cx="8575675" cy="136525"/>
            <a:chOff x="284163" y="1759424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noProof="0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E5508-1753-4922-ABF5-197A7382CD8C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A48A1-5BAA-487C-AC4A-6055B6F920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21013" y="4802188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 fontAlgn="auto">
              <a:spcAft>
                <a:spcPts val="0"/>
              </a:spcAft>
              <a:defRPr/>
            </a:pPr>
            <a:endParaRPr sz="4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noProof="0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BE527-222D-42C7-9879-EE88CD55CFCD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DA7F8-3906-4665-A14A-1480500362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sz="1800" dirty="0"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D0C31-8213-4C45-AB54-BC634A594FAF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9D6A2-3CFB-455B-81C7-DCCC3B3B39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5314156" y="2856707"/>
            <a:ext cx="5934075" cy="1135062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sz="1800" dirty="0"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 rot="5400000">
            <a:off x="4658519" y="3355181"/>
            <a:ext cx="5934075" cy="138113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70396" y="1587323"/>
              <a:ext cx="159918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71870" y="1587324"/>
              <a:ext cx="2741779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13649" y="1587324"/>
              <a:ext cx="4233121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49DEA-2AD6-4FAE-B304-CABA2995E039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C90ED-15C4-43B0-AC93-FF43B5C2C0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5286B-E6B1-4E38-8DC8-3EC46CE6B216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38E3B-F729-40D0-9383-73E62FB8CE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3441C-3937-4FE1-B46E-60FE7DB526B4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D5DD1-F060-4817-A3AA-D55A427360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402B2-F0D3-494D-9436-5F95258C4F95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73575-CDE9-4285-9DF9-3A7D09D36A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sz="1800" dirty="0"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B514C-F0F1-4513-8431-491B8B29D3E2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6FF98-877D-44BD-A6DE-6D211A770B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C7BBA-E6EB-4D59-BBEB-2F6349E2EBE9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C679B-FF00-413F-BB6D-209DA96FAB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BF698-4E90-41BE-A295-9BA2D4ACC494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8684E-7D0D-40AB-B71C-22EFE9A4FC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3F97F-5420-4D4C-BFEB-C581D181D7A0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A6A48-E86C-4A05-9061-3E3504FC80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20DEC-B520-49EC-A8A0-DE9757496E8E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15FE6-5CB2-4FE2-AC56-6F42894C9C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32AD5-F654-47AF-AF36-AA24C44305AC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F42FF-9ED0-40B9-AA9B-66C8138D0F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93EAB-E6C0-4C5F-A608-F38C86398541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45D08-DCCD-4C9D-90D8-BEE8B27AF5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62A4B-7FAD-47F0-ADCD-5141FC7A030D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0A59D-B55C-4D33-9B1E-CFBE002BEF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040B7-9D39-4BDA-80EA-72983B5D8254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9A952-E3A3-44DF-B840-2071553EA1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4163" y="444500"/>
            <a:ext cx="8574087" cy="1468438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 fontAlgn="auto">
              <a:spcAft>
                <a:spcPts val="0"/>
              </a:spcAft>
              <a:defRPr/>
            </a:pPr>
            <a:endParaRPr sz="4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284163" y="1906588"/>
            <a:ext cx="8575675" cy="138112"/>
            <a:chOff x="284163" y="1759424"/>
            <a:chExt cx="8576373" cy="137411"/>
          </a:xfrm>
        </p:grpSpPr>
        <p:sp>
          <p:nvSpPr>
            <p:cNvPr id="7" name="Rectangle 6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anchor="b" anchorCtr="0"/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D9A6F-CE3D-45EB-8B23-0E631AA88DF8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177FC-D427-4A59-A30A-2131C3B4F6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4163" y="4814888"/>
            <a:ext cx="8574087" cy="14557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 fontAlgn="auto">
              <a:spcAft>
                <a:spcPts val="0"/>
              </a:spcAft>
              <a:defRPr/>
            </a:pPr>
            <a:endParaRPr sz="4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785E0-25AC-45BC-A36B-78BF0419751C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F6D0E-404B-412F-95F1-3F0A5982F3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4163" y="4957763"/>
            <a:ext cx="8574087" cy="1312862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 fontAlgn="auto">
              <a:spcAft>
                <a:spcPts val="0"/>
              </a:spcAft>
              <a:defRPr/>
            </a:pPr>
            <a:endParaRPr sz="4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7" name="Rectangle 6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</p:grpSp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/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CDF4B-30B3-4094-A65C-D8A13A20C29B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691D8-8DC9-406E-9BB0-6AA164DACB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sz="1800" dirty="0"/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7" name="Rectangle 6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2EEC6-DAC4-46A3-B6E7-998DE54AA58D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6F1A5-D7FF-4557-9172-0AC040C775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284163" y="455613"/>
            <a:ext cx="8575675" cy="138112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90188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131232"/>
            <a:ext cx="3931920" cy="399493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8374" y="90188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131232"/>
            <a:ext cx="3931920" cy="399493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24208-92C2-4D3F-856B-828F7625AE4F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346F4-F699-45A1-933D-67F19734B7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sz="1800" dirty="0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5" name="Rectangle 4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AB236-D07A-42DB-BB31-A39851CCA15C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48453-09DC-49AC-AB53-69E6C3AA28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84163" y="452438"/>
            <a:ext cx="8575675" cy="138112"/>
            <a:chOff x="284163" y="1577847"/>
            <a:chExt cx="8576373" cy="137411"/>
          </a:xfrm>
        </p:grpSpPr>
        <p:sp>
          <p:nvSpPr>
            <p:cNvPr id="3" name="Rectangle 2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800" dirty="0"/>
            </a:p>
          </p:txBody>
        </p:sp>
      </p:grp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29391-BE14-45F8-8EF5-99D8CAACE306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C8D40-F03F-494D-9A59-D337E107C8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1" name="arrow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81175" y="2133600"/>
            <a:ext cx="7077075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500" y="643731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A6A6A6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A039C04-DEEE-422F-937F-FD61C54FB8DE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025" y="6437313"/>
            <a:ext cx="612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166688"/>
            <a:ext cx="631825" cy="3603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262626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2DBE1B7-B301-40F2-BA78-897663A1E3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238"/>
            <a:ext cx="8574087" cy="9683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6" r:id="rId1"/>
    <p:sldLayoutId id="2147484597" r:id="rId2"/>
    <p:sldLayoutId id="2147484598" r:id="rId3"/>
    <p:sldLayoutId id="2147484599" r:id="rId4"/>
    <p:sldLayoutId id="2147484600" r:id="rId5"/>
    <p:sldLayoutId id="2147484601" r:id="rId6"/>
    <p:sldLayoutId id="2147484602" r:id="rId7"/>
    <p:sldLayoutId id="2147484603" r:id="rId8"/>
    <p:sldLayoutId id="2147484604" r:id="rId9"/>
    <p:sldLayoutId id="2147484605" r:id="rId10"/>
    <p:sldLayoutId id="2147484606" r:id="rId11"/>
    <p:sldLayoutId id="2147484607" r:id="rId12"/>
    <p:sldLayoutId id="2147484608" r:id="rId13"/>
    <p:sldLayoutId id="2147484609" r:id="rId14"/>
    <p:sldLayoutId id="2147484610" r:id="rId15"/>
    <p:sldLayoutId id="2147484611" r:id="rId16"/>
  </p:sldLayoutIdLst>
  <p:transition advClick="0">
    <p:sndAc>
      <p:stSnd>
        <p:snd r:embed="rId18" name="arrow.wav"/>
      </p:stSnd>
    </p:sndAc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bg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-109" charset="0"/>
          <a:ea typeface="ＭＳ Ｐゴシック" pitchFamily="-109" charset="-128"/>
          <a:cs typeface="ＭＳ Ｐゴシック" pitchFamily="-109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-109" charset="0"/>
          <a:ea typeface="ＭＳ Ｐゴシック" pitchFamily="-109" charset="-128"/>
          <a:cs typeface="ＭＳ Ｐゴシック" pitchFamily="-109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-109" charset="0"/>
          <a:ea typeface="ＭＳ Ｐゴシック" pitchFamily="-109" charset="-128"/>
          <a:cs typeface="ＭＳ Ｐゴシック" pitchFamily="-109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454025" indent="-454025" algn="l" rtl="0" eaLnBrk="0" fontAlgn="base" hangingPunct="0">
        <a:spcBef>
          <a:spcPts val="2000"/>
        </a:spcBef>
        <a:spcAft>
          <a:spcPct val="0"/>
        </a:spcAft>
        <a:buClr>
          <a:srgbClr val="A6A6A6"/>
        </a:buClr>
        <a:buSzPct val="90000"/>
        <a:buFont typeface="Wingdings" pitchFamily="2" charset="2"/>
        <a:buChar char="§"/>
        <a:defRPr sz="2400" kern="1200">
          <a:solidFill>
            <a:srgbClr val="262626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04040"/>
        </a:buClr>
        <a:buSzPct val="90000"/>
        <a:buFont typeface="Wingdings" pitchFamily="2" charset="2"/>
        <a:buChar char="§"/>
        <a:defRPr sz="2200" kern="1200">
          <a:solidFill>
            <a:srgbClr val="262626"/>
          </a:solidFill>
          <a:latin typeface="+mn-lt"/>
          <a:ea typeface="ＭＳ Ｐゴシック" pitchFamily="-109" charset="-128"/>
          <a:cs typeface="+mn-cs"/>
        </a:defRPr>
      </a:lvl2pPr>
      <a:lvl3pPr marL="1260475" indent="-346075" algn="l" rtl="0" eaLnBrk="0" fontAlgn="base" hangingPunct="0">
        <a:spcBef>
          <a:spcPts val="600"/>
        </a:spcBef>
        <a:spcAft>
          <a:spcPct val="0"/>
        </a:spcAft>
        <a:buClr>
          <a:srgbClr val="A6A6A6"/>
        </a:buClr>
        <a:buSzPct val="90000"/>
        <a:buFont typeface="Wingdings" pitchFamily="2" charset="2"/>
        <a:buChar char="§"/>
        <a:defRPr sz="2000" kern="1200">
          <a:solidFill>
            <a:srgbClr val="262626"/>
          </a:solidFill>
          <a:latin typeface="+mn-lt"/>
          <a:ea typeface="ＭＳ Ｐゴシック" pitchFamily="-109" charset="-128"/>
          <a:cs typeface="+mn-cs"/>
        </a:defRPr>
      </a:lvl3pPr>
      <a:lvl4pPr marL="1600200" indent="-339725" algn="l" rtl="0" eaLnBrk="0" fontAlgn="base" hangingPunct="0">
        <a:spcBef>
          <a:spcPts val="600"/>
        </a:spcBef>
        <a:spcAft>
          <a:spcPct val="0"/>
        </a:spcAft>
        <a:buClr>
          <a:srgbClr val="404040"/>
        </a:buClr>
        <a:buSzPct val="90000"/>
        <a:buFont typeface="Wingdings" pitchFamily="2" charset="2"/>
        <a:buChar char="§"/>
        <a:defRPr kern="1200">
          <a:solidFill>
            <a:srgbClr val="262626"/>
          </a:solidFill>
          <a:latin typeface="+mn-lt"/>
          <a:ea typeface="ＭＳ Ｐゴシック" pitchFamily="-109" charset="-128"/>
          <a:cs typeface="+mn-cs"/>
        </a:defRPr>
      </a:lvl4pPr>
      <a:lvl5pPr marL="1939925" indent="-331788" algn="l" rtl="0" eaLnBrk="0" fontAlgn="base" hangingPunct="0">
        <a:spcBef>
          <a:spcPts val="600"/>
        </a:spcBef>
        <a:spcAft>
          <a:spcPct val="0"/>
        </a:spcAft>
        <a:buClr>
          <a:srgbClr val="A6A6A6"/>
        </a:buClr>
        <a:buSzPct val="90000"/>
        <a:buFont typeface="Wingdings" pitchFamily="2" charset="2"/>
        <a:buChar char="§"/>
        <a:defRPr kern="1200">
          <a:solidFill>
            <a:srgbClr val="262626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D6A3D6D-83CC-4DAF-AB1F-B32BEFE206A6}" type="datetime1">
              <a:rPr lang="en-US"/>
              <a:pPr>
                <a:defRPr/>
              </a:pPr>
              <a:t>9/12/2012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BD2B12C-F1EA-45A8-88E2-32B5D46DE4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2" r:id="rId1"/>
    <p:sldLayoutId id="2147484613" r:id="rId2"/>
    <p:sldLayoutId id="2147484614" r:id="rId3"/>
    <p:sldLayoutId id="2147484615" r:id="rId4"/>
    <p:sldLayoutId id="2147484616" r:id="rId5"/>
    <p:sldLayoutId id="2147484617" r:id="rId6"/>
    <p:sldLayoutId id="2147484618" r:id="rId7"/>
    <p:sldLayoutId id="2147484619" r:id="rId8"/>
    <p:sldLayoutId id="2147484620" r:id="rId9"/>
    <p:sldLayoutId id="2147484621" r:id="rId10"/>
    <p:sldLayoutId id="2147484622" r:id="rId11"/>
  </p:sldLayoutIdLst>
  <p:transition advClick="0">
    <p:sndAc>
      <p:stSnd>
        <p:snd r:embed="rId13" name="arrow.wav"/>
      </p:stSnd>
    </p:sndAc>
  </p:transition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audio" Target="../media/audio1.wav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audio" Target="../media/audio1.wav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srdc.msstate.edu/readycommunity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://www.census.gov/" TargetMode="External"/><Relationship Id="rId4" Type="http://schemas.openxmlformats.org/officeDocument/2006/relationships/hyperlink" Target="http://wrdc.usu.edu/htm/regional-data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mergency.cdc.gov/" TargetMode="External"/><Relationship Id="rId4" Type="http://schemas.openxmlformats.org/officeDocument/2006/relationships/hyperlink" Target="http://www.ready.gov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2" y="840594"/>
            <a:ext cx="8574087" cy="379050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0306" y="4814047"/>
            <a:ext cx="8192326" cy="640269"/>
          </a:xfrm>
        </p:spPr>
        <p:txBody>
          <a:bodyPr>
            <a:normAutofit/>
          </a:bodyPr>
          <a:lstStyle/>
          <a:p>
            <a:pPr algn="ctr"/>
            <a:r>
              <a:rPr lang="en-US" sz="1800" i="1" dirty="0" smtClean="0"/>
              <a:t>Building Disaster-Resilient Places</a:t>
            </a:r>
            <a:endParaRPr lang="en-US" sz="1800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70647" y="5547895"/>
            <a:ext cx="8151985" cy="718435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STEP TWO – Understanding the Situation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534630518"/>
      </p:ext>
    </p:extLst>
  </p:cSld>
  <p:clrMapOvr>
    <a:masterClrMapping/>
  </p:clrMapOvr>
  <p:transition advClick="0"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ＭＳ Ｐゴシック" charset="-128"/>
              </a:rPr>
              <a:t>Community Capacity and Resiliency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06775" y="2133600"/>
            <a:ext cx="5451475" cy="2673350"/>
          </a:xfrm>
        </p:spPr>
        <p:txBody>
          <a:bodyPr/>
          <a:lstStyle/>
          <a:p>
            <a:pPr marL="179705" indent="0" eaLnBrk="1" hangingPunct="1">
              <a:spcBef>
                <a:spcPts val="600"/>
              </a:spcBef>
              <a:buClr>
                <a:schemeClr val="accent4"/>
              </a:buClr>
              <a:buNone/>
              <a:defRPr/>
            </a:pPr>
            <a:r>
              <a:rPr lang="en-US" b="1" dirty="0" smtClean="0"/>
              <a:t>Communities can build capacity and become more resilient by:</a:t>
            </a:r>
          </a:p>
          <a:p>
            <a:pPr marL="982980" lvl="1" indent="-274320" eaLnBrk="1" hangingPunct="1"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Wingdings" charset="2"/>
              <a:buChar char="§"/>
              <a:defRPr/>
            </a:pPr>
            <a:r>
              <a:rPr lang="en-US" sz="2400" dirty="0" smtClean="0"/>
              <a:t>Decreasing vulnerability</a:t>
            </a:r>
          </a:p>
          <a:p>
            <a:pPr marL="982980" lvl="1" indent="-274320" eaLnBrk="1" hangingPunct="1"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Wingdings" charset="2"/>
              <a:buChar char="§"/>
              <a:defRPr/>
            </a:pPr>
            <a:r>
              <a:rPr lang="en-US" sz="2400" dirty="0" smtClean="0"/>
              <a:t>Increasing hazard mitigation</a:t>
            </a:r>
          </a:p>
          <a:p>
            <a:pPr marL="982980" lvl="1" indent="-274320" eaLnBrk="1" hangingPunct="1"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Wingdings" charset="2"/>
              <a:buChar char="§"/>
              <a:defRPr/>
            </a:pPr>
            <a:r>
              <a:rPr lang="en-US" sz="2400" dirty="0" smtClean="0"/>
              <a:t>Increasing collaboration through planning</a:t>
            </a:r>
          </a:p>
          <a:p>
            <a:pPr marL="982980" lvl="1" indent="-274320" eaLnBrk="1" hangingPunct="1"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Wingdings" charset="2"/>
              <a:buChar char="§"/>
              <a:defRPr/>
            </a:pPr>
            <a:r>
              <a:rPr lang="en-US" sz="2400" dirty="0" smtClean="0"/>
              <a:t>Increasing community-wide communication</a:t>
            </a:r>
          </a:p>
          <a:p>
            <a:pPr marL="982980" lvl="1" indent="-274320" eaLnBrk="1" hangingPunct="1">
              <a:spcBef>
                <a:spcPts val="12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endParaRPr lang="en-US" sz="2400" dirty="0" smtClean="0"/>
          </a:p>
          <a:p>
            <a:pPr marL="982980" lvl="1" indent="-274320" eaLnBrk="1" hangingPunct="1"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Wingdings" charset="2"/>
              <a:buChar char="§"/>
              <a:defRPr/>
            </a:pPr>
            <a:endParaRPr lang="en-US" sz="2400" dirty="0" smtClean="0"/>
          </a:p>
          <a:p>
            <a:pPr eaLnBrk="1" hangingPunct="1">
              <a:buFont typeface="Wingdings" pitchFamily="-109" charset="2"/>
              <a:buChar char="§"/>
              <a:defRPr/>
            </a:pPr>
            <a:endParaRPr lang="en-US" dirty="0"/>
          </a:p>
        </p:txBody>
      </p:sp>
      <p:pic>
        <p:nvPicPr>
          <p:cNvPr id="51203" name="Picture 2" descr="group_meeting.JPG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86149" y="2686050"/>
            <a:ext cx="2590426" cy="1725151"/>
          </a:xfrm>
          <a:prstGeom prst="rect">
            <a:avLst/>
          </a:prstGeom>
          <a:noFill/>
          <a:ln>
            <a:noFill/>
          </a:ln>
          <a:effectLst>
            <a:reflection stA="50000" endPos="20000" dist="12700" dir="5400000" sy="-100000" algn="bl" rotWithShape="0"/>
          </a:effectLst>
          <a:extLst/>
        </p:spPr>
      </p:pic>
      <p:sp>
        <p:nvSpPr>
          <p:cNvPr id="4813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C3E2BE1-ABA6-4AD9-A021-F966AE39C1CE}" type="slidenum">
              <a:rPr lang="en-US" smtClean="0"/>
              <a:pPr/>
              <a:t>10</a:t>
            </a:fld>
            <a:endParaRPr lang="en-US" dirty="0" smtClean="0"/>
          </a:p>
        </p:txBody>
      </p:sp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ＭＳ Ｐゴシック" charset="-128"/>
              </a:rPr>
              <a:t>Community Capacity and Resiliency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2825" y="2088777"/>
            <a:ext cx="5304116" cy="3992563"/>
          </a:xfrm>
        </p:spPr>
        <p:txBody>
          <a:bodyPr/>
          <a:lstStyle/>
          <a:p>
            <a:pPr marL="179705" indent="0" eaLnBrk="1" hangingPunct="1">
              <a:buClr>
                <a:schemeClr val="accent4"/>
              </a:buClr>
              <a:buNone/>
              <a:defRPr/>
            </a:pPr>
            <a:r>
              <a:rPr lang="en-US" b="1" dirty="0" smtClean="0"/>
              <a:t>Community Capacity:  </a:t>
            </a:r>
            <a:r>
              <a:rPr lang="en-US" dirty="0" smtClean="0"/>
              <a:t>the ability to mobilize resources</a:t>
            </a:r>
          </a:p>
          <a:p>
            <a:pPr marL="179705" indent="0" eaLnBrk="1" hangingPunct="1">
              <a:buClr>
                <a:schemeClr val="accent4"/>
              </a:buClr>
              <a:buNone/>
              <a:defRPr/>
            </a:pPr>
            <a:endParaRPr lang="en-US" dirty="0" smtClean="0"/>
          </a:p>
          <a:p>
            <a:pPr marL="179705" indent="0" eaLnBrk="1" hangingPunct="1">
              <a:buClr>
                <a:schemeClr val="accent4"/>
              </a:buClr>
              <a:buNone/>
              <a:defRPr/>
            </a:pPr>
            <a:endParaRPr lang="en-US" dirty="0" smtClean="0"/>
          </a:p>
          <a:p>
            <a:pPr marL="179705" indent="0" eaLnBrk="1" hangingPunct="1">
              <a:buClr>
                <a:schemeClr val="accent4"/>
              </a:buClr>
              <a:buNone/>
              <a:defRPr/>
            </a:pPr>
            <a:r>
              <a:rPr lang="en-US" b="1" dirty="0" smtClean="0"/>
              <a:t>Resilience:  </a:t>
            </a:r>
            <a:r>
              <a:rPr lang="en-US" altLang="en-US" dirty="0" smtClean="0"/>
              <a:t>“</a:t>
            </a:r>
            <a:r>
              <a:rPr lang="en-US" dirty="0" smtClean="0"/>
              <a:t>The ability to resist, absorb, recover from, or adapt to an adverse occurrence.</a:t>
            </a:r>
            <a:r>
              <a:rPr lang="en-US" altLang="en-US" dirty="0" smtClean="0"/>
              <a:t>”  </a:t>
            </a:r>
            <a:r>
              <a:rPr lang="en-US" sz="1800" dirty="0" smtClean="0">
                <a:ea typeface="ＭＳ Ｐゴシック" charset="-128"/>
              </a:rPr>
              <a:t>FEMA, 2010</a:t>
            </a:r>
            <a:endParaRPr lang="en-US" dirty="0" smtClean="0"/>
          </a:p>
          <a:p>
            <a:pPr eaLnBrk="1" hangingPunct="1">
              <a:buFont typeface="Wingdings" pitchFamily="-109" charset="2"/>
              <a:buChar char="§"/>
              <a:defRPr/>
            </a:pPr>
            <a:endParaRPr lang="en-US" dirty="0"/>
          </a:p>
        </p:txBody>
      </p:sp>
      <p:sp>
        <p:nvSpPr>
          <p:cNvPr id="4915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FF07FDD-802A-4985-9958-F986862FBDFD}" type="slidenum">
              <a:rPr lang="en-US" smtClean="0"/>
              <a:pPr/>
              <a:t>11</a:t>
            </a:fld>
            <a:endParaRPr lang="en-US" dirty="0" smtClean="0"/>
          </a:p>
        </p:txBody>
      </p:sp>
      <p:pic>
        <p:nvPicPr>
          <p:cNvPr id="7" name="Picture 6" descr="la house groundbreak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4778" y="1889124"/>
            <a:ext cx="2383472" cy="1793876"/>
          </a:xfrm>
          <a:prstGeom prst="rect">
            <a:avLst/>
          </a:prstGeom>
        </p:spPr>
      </p:pic>
      <p:pic>
        <p:nvPicPr>
          <p:cNvPr id="6" name="Picture 2" descr="F7BBE06C42A2432191FEA55FB0253B5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0077" y="3888582"/>
            <a:ext cx="2086573" cy="24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 rot="19831740">
            <a:off x="3719643" y="5167840"/>
            <a:ext cx="23390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BOUNCE</a:t>
            </a:r>
          </a:p>
        </p:txBody>
      </p:sp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dirty="0" smtClean="0">
                <a:ea typeface="ＭＳ Ｐゴシック" charset="-128"/>
              </a:rPr>
              <a:t>Resilient Communities</a:t>
            </a:r>
            <a:endParaRPr lang="en-US" b="1" dirty="0" smtClean="0">
              <a:ea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3257" y="2032000"/>
            <a:ext cx="6034368" cy="4610100"/>
          </a:xfrm>
        </p:spPr>
        <p:txBody>
          <a:bodyPr/>
          <a:lstStyle/>
          <a:p>
            <a:pPr marL="0" indent="0" eaLnBrk="1" hangingPunct="1">
              <a:buFont typeface="Wingdings" pitchFamily="-109" charset="2"/>
              <a:buNone/>
              <a:defRPr/>
            </a:pPr>
            <a:r>
              <a:rPr lang="en-US" b="1" dirty="0" smtClean="0"/>
              <a:t>Resilient Communities are characterized by:</a:t>
            </a:r>
          </a:p>
          <a:p>
            <a:pPr marL="454025" lvl="1" indent="-274320" eaLnBrk="1" hangingPunct="1">
              <a:spcBef>
                <a:spcPts val="2000"/>
              </a:spcBef>
              <a:buClr>
                <a:schemeClr val="accent1">
                  <a:lumMod val="75000"/>
                </a:schemeClr>
              </a:buClr>
              <a:buFont typeface="Wingdings" pitchFamily="-109" charset="2"/>
              <a:buChar char="§"/>
              <a:defRPr/>
            </a:pPr>
            <a:r>
              <a:rPr lang="en-US" sz="2400" dirty="0" smtClean="0">
                <a:cs typeface="ＭＳ Ｐゴシック" pitchFamily="-109" charset="-128"/>
              </a:rPr>
              <a:t>Sound and/or fortified infrastructure</a:t>
            </a:r>
          </a:p>
          <a:p>
            <a:pPr marL="454025" lvl="1" indent="-274320" eaLnBrk="1" hangingPunct="1">
              <a:spcBef>
                <a:spcPts val="2000"/>
              </a:spcBef>
              <a:buClr>
                <a:schemeClr val="accent1">
                  <a:lumMod val="75000"/>
                </a:schemeClr>
              </a:buClr>
              <a:buFont typeface="Wingdings" pitchFamily="-109" charset="2"/>
              <a:buChar char="§"/>
              <a:defRPr/>
            </a:pPr>
            <a:r>
              <a:rPr lang="en-US" sz="2400" dirty="0" smtClean="0">
                <a:cs typeface="ＭＳ Ｐゴシック" pitchFamily="-109" charset="-128"/>
              </a:rPr>
              <a:t>Access to diverse community resources </a:t>
            </a:r>
          </a:p>
          <a:p>
            <a:pPr marL="454025" lvl="1" indent="-274320" eaLnBrk="1" hangingPunct="1">
              <a:spcBef>
                <a:spcPts val="2000"/>
              </a:spcBef>
              <a:buClr>
                <a:schemeClr val="accent1">
                  <a:lumMod val="75000"/>
                </a:schemeClr>
              </a:buClr>
              <a:buFont typeface="Wingdings" pitchFamily="-109" charset="2"/>
              <a:buChar char="§"/>
              <a:defRPr/>
            </a:pPr>
            <a:r>
              <a:rPr lang="en-US" sz="2400" dirty="0" smtClean="0">
                <a:cs typeface="ＭＳ Ｐゴシック" pitchFamily="-109" charset="-128"/>
              </a:rPr>
              <a:t>Strong communication avenues</a:t>
            </a:r>
          </a:p>
          <a:p>
            <a:pPr indent="-274320" eaLnBrk="1" hangingPunct="1">
              <a:buClr>
                <a:schemeClr val="accent1">
                  <a:lumMod val="75000"/>
                </a:schemeClr>
              </a:buClr>
              <a:buFont typeface="Wingdings" pitchFamily="-109" charset="2"/>
              <a:buChar char="§"/>
              <a:defRPr/>
            </a:pPr>
            <a:r>
              <a:rPr lang="en-US" dirty="0" smtClean="0"/>
              <a:t>Involvement of a diverse planning group</a:t>
            </a:r>
          </a:p>
          <a:p>
            <a:pPr indent="-274320" eaLnBrk="1" hangingPunct="1">
              <a:buClr>
                <a:schemeClr val="accent1">
                  <a:lumMod val="75000"/>
                </a:schemeClr>
              </a:buClr>
              <a:buFont typeface="Wingdings" pitchFamily="-109" charset="2"/>
              <a:buChar char="§"/>
              <a:defRPr/>
            </a:pPr>
            <a:r>
              <a:rPr lang="en-US" dirty="0" smtClean="0"/>
              <a:t>Ability of local groups to work together and mobilize collective resources</a:t>
            </a:r>
          </a:p>
          <a:p>
            <a:pPr marL="982980" lvl="1" indent="-274320" eaLnBrk="1" hangingPunct="1"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charset="2"/>
              <a:buChar char="§"/>
              <a:defRPr/>
            </a:pPr>
            <a:endParaRPr lang="en-US" sz="2400" dirty="0" smtClean="0"/>
          </a:p>
          <a:p>
            <a:pPr lvl="1" eaLnBrk="1" hangingPunct="1">
              <a:buFont typeface="Wingdings" pitchFamily="-109" charset="2"/>
              <a:buNone/>
              <a:defRPr/>
            </a:pPr>
            <a:endParaRPr lang="en-US" dirty="0" smtClean="0"/>
          </a:p>
          <a:p>
            <a:pPr eaLnBrk="1" hangingPunct="1">
              <a:buFont typeface="Wingdings" pitchFamily="-109" charset="2"/>
              <a:buChar char="§"/>
              <a:defRPr/>
            </a:pPr>
            <a:endParaRPr lang="en-US" dirty="0"/>
          </a:p>
        </p:txBody>
      </p:sp>
      <p:sp>
        <p:nvSpPr>
          <p:cNvPr id="5222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A641C33-614A-4C15-9B98-AEC8E2804032}" type="slidenum">
              <a:rPr lang="en-US" smtClean="0"/>
              <a:pPr/>
              <a:t>12</a:t>
            </a:fld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84163" y="2833355"/>
            <a:ext cx="2398059" cy="1600591"/>
          </a:xfrm>
          <a:prstGeom prst="rect">
            <a:avLst/>
          </a:prstGeom>
          <a:effectLst>
            <a:reflection stA="50000" endPos="20000" dist="12700" dir="5400000" sy="-100000" algn="bl" rotWithShape="0"/>
          </a:effectLst>
        </p:spPr>
      </p:pic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ＭＳ Ｐゴシック" charset="-128"/>
              </a:rPr>
              <a:t>Resilient Communities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6269037" cy="4081463"/>
          </a:xfrm>
          <a:ln>
            <a:noFill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altLang="en-US" dirty="0" smtClean="0">
                <a:solidFill>
                  <a:srgbClr val="262626"/>
                </a:solidFill>
                <a:ea typeface="ＭＳ Ｐゴシック" pitchFamily="-109" charset="-128"/>
                <a:cs typeface="ＭＳ Ｐゴシック" pitchFamily="-109" charset="-128"/>
              </a:rPr>
              <a:t>“</a:t>
            </a:r>
            <a:r>
              <a:rPr lang="en-US" i="1" dirty="0" smtClean="0">
                <a:solidFill>
                  <a:srgbClr val="262626"/>
                </a:solidFill>
                <a:ea typeface="ＭＳ Ｐゴシック" pitchFamily="-109" charset="-128"/>
                <a:cs typeface="ＭＳ Ｐゴシック" pitchFamily="-109" charset="-128"/>
              </a:rPr>
              <a:t>Engaging the community in the planning process will improve community resilience by:</a:t>
            </a:r>
          </a:p>
          <a:p>
            <a:pPr indent="-274320" eaLnBrk="1" hangingPunct="1">
              <a:buClr>
                <a:schemeClr val="accent1">
                  <a:lumMod val="75000"/>
                </a:schemeClr>
              </a:buClr>
              <a:buFont typeface="Wingdings" pitchFamily="-109" charset="2"/>
              <a:buChar char="§"/>
              <a:defRPr/>
            </a:pPr>
            <a:r>
              <a:rPr lang="en-US" b="1" i="1" dirty="0" smtClean="0">
                <a:solidFill>
                  <a:srgbClr val="262626"/>
                </a:solidFill>
                <a:ea typeface="ＭＳ Ｐゴシック" pitchFamily="-109" charset="-128"/>
                <a:cs typeface="ＭＳ Ｐゴシック" pitchFamily="-109" charset="-128"/>
              </a:rPr>
              <a:t>Increasing the understanding </a:t>
            </a:r>
            <a:r>
              <a:rPr lang="en-US" i="1" dirty="0" smtClean="0">
                <a:solidFill>
                  <a:srgbClr val="262626"/>
                </a:solidFill>
                <a:ea typeface="ＭＳ Ｐゴシック" pitchFamily="-109" charset="-128"/>
                <a:cs typeface="ＭＳ Ｐゴシック" pitchFamily="-109" charset="-128"/>
              </a:rPr>
              <a:t>of threats and hazards, </a:t>
            </a:r>
          </a:p>
          <a:p>
            <a:pPr indent="-274320" eaLnBrk="1" hangingPunct="1">
              <a:buClr>
                <a:schemeClr val="accent1">
                  <a:lumMod val="75000"/>
                </a:schemeClr>
              </a:buClr>
              <a:buFont typeface="Wingdings" pitchFamily="-109" charset="2"/>
              <a:buChar char="§"/>
              <a:defRPr/>
            </a:pPr>
            <a:r>
              <a:rPr lang="en-US" b="1" i="1" dirty="0" smtClean="0">
                <a:solidFill>
                  <a:srgbClr val="262626"/>
                </a:solidFill>
                <a:ea typeface="ＭＳ Ｐゴシック" pitchFamily="-109" charset="-128"/>
                <a:cs typeface="ＭＳ Ｐゴシック" pitchFamily="-109" charset="-128"/>
              </a:rPr>
              <a:t>Participating in the planning</a:t>
            </a:r>
            <a:r>
              <a:rPr lang="en-US" i="1" dirty="0" smtClean="0">
                <a:solidFill>
                  <a:srgbClr val="262626"/>
                </a:solidFill>
                <a:ea typeface="ＭＳ Ｐゴシック" pitchFamily="-109" charset="-128"/>
                <a:cs typeface="ＭＳ Ｐゴシック" pitchFamily="-109" charset="-128"/>
              </a:rPr>
              <a:t> process, and </a:t>
            </a:r>
          </a:p>
          <a:p>
            <a:pPr indent="-274320" eaLnBrk="1" hangingPunct="1">
              <a:buClr>
                <a:schemeClr val="accent1">
                  <a:lumMod val="75000"/>
                </a:schemeClr>
              </a:buClr>
              <a:buFont typeface="Wingdings" pitchFamily="-109" charset="2"/>
              <a:buChar char="§"/>
              <a:defRPr/>
            </a:pPr>
            <a:r>
              <a:rPr lang="en-US" b="1" i="1" dirty="0" smtClean="0">
                <a:solidFill>
                  <a:srgbClr val="262626"/>
                </a:solidFill>
                <a:ea typeface="ＭＳ Ｐゴシック" pitchFamily="-109" charset="-128"/>
                <a:cs typeface="ＭＳ Ｐゴシック" pitchFamily="-109" charset="-128"/>
              </a:rPr>
              <a:t>Communicating the expected actions </a:t>
            </a:r>
            <a:r>
              <a:rPr lang="en-US" i="1" dirty="0" smtClean="0">
                <a:solidFill>
                  <a:srgbClr val="262626"/>
                </a:solidFill>
                <a:ea typeface="ＭＳ Ｐゴシック" pitchFamily="-109" charset="-128"/>
                <a:cs typeface="ＭＳ Ｐゴシック" pitchFamily="-109" charset="-128"/>
              </a:rPr>
              <a:t>for the community to undertake during an emergency.</a:t>
            </a:r>
            <a:r>
              <a:rPr lang="en-US" altLang="en-US" i="1" dirty="0" smtClean="0">
                <a:solidFill>
                  <a:srgbClr val="262626"/>
                </a:solidFill>
                <a:ea typeface="ＭＳ Ｐゴシック" pitchFamily="-109" charset="-128"/>
                <a:cs typeface="ＭＳ Ｐゴシック" pitchFamily="-109" charset="-128"/>
              </a:rPr>
              <a:t>”</a:t>
            </a:r>
            <a:endParaRPr lang="en-US" i="1" dirty="0" smtClean="0">
              <a:solidFill>
                <a:srgbClr val="262626"/>
              </a:solidFill>
              <a:ea typeface="ＭＳ Ｐゴシック" pitchFamily="-109" charset="-128"/>
              <a:cs typeface="ＭＳ Ｐゴシック" pitchFamily="-109" charset="-128"/>
            </a:endParaRPr>
          </a:p>
          <a:p>
            <a:pPr indent="-274320" algn="r" eaLnBrk="1" hangingPunct="1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dirty="0" smtClean="0">
                <a:solidFill>
                  <a:srgbClr val="262626"/>
                </a:solidFill>
                <a:ea typeface="ＭＳ Ｐゴシック" pitchFamily="-109" charset="-128"/>
                <a:cs typeface="ＭＳ Ｐゴシック" pitchFamily="-109" charset="-128"/>
              </a:rPr>
              <a:t>FEMA, 2010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A9D4AA-A62C-4116-B71E-D7A58CD4964B}" type="slidenum">
              <a:rPr lang="en-US" smtClean="0"/>
              <a:pPr/>
              <a:t>13</a:t>
            </a:fld>
            <a:endParaRPr lang="en-US" dirty="0" smtClean="0"/>
          </a:p>
        </p:txBody>
      </p:sp>
      <p:pic>
        <p:nvPicPr>
          <p:cNvPr id="1030" name="Picture 6" descr="C:\Documents and Settings\rachelw\Local Settings\Temporary Internet Files\Content.IE5\AF6UQF92\MP900438369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301969" y="3063423"/>
            <a:ext cx="2819355" cy="187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ＭＳ Ｐゴシック" charset="-128"/>
              </a:rPr>
              <a:t>Part Two </a:t>
            </a:r>
          </a:p>
        </p:txBody>
      </p:sp>
      <p:sp>
        <p:nvSpPr>
          <p:cNvPr id="56323" name="Content Placeholder 5"/>
          <p:cNvSpPr>
            <a:spLocks noGrp="1"/>
          </p:cNvSpPr>
          <p:nvPr>
            <p:ph idx="1"/>
          </p:nvPr>
        </p:nvSpPr>
        <p:spPr>
          <a:xfrm>
            <a:off x="3043238" y="2133600"/>
            <a:ext cx="5815012" cy="3992563"/>
          </a:xfrm>
        </p:spPr>
        <p:txBody>
          <a:bodyPr/>
          <a:lstStyle/>
          <a:p>
            <a:pPr marL="180975" indent="0" eaLnBrk="1" hangingPunct="1">
              <a:buClr>
                <a:srgbClr val="99CC00"/>
              </a:buClr>
              <a:buNone/>
            </a:pPr>
            <a:r>
              <a:rPr lang="en-US" dirty="0" smtClean="0">
                <a:ea typeface="ＭＳ Ｐゴシック" charset="-128"/>
              </a:rPr>
              <a:t>Part I. Setting the Stage – Disaster Management 101</a:t>
            </a:r>
          </a:p>
          <a:p>
            <a:pPr lvl="1" indent="-273050" eaLnBrk="1" hangingPunct="1">
              <a:buClr>
                <a:schemeClr val="accent2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Disaster defined</a:t>
            </a:r>
          </a:p>
          <a:p>
            <a:pPr lvl="1" indent="-273050" eaLnBrk="1" hangingPunct="1">
              <a:buClr>
                <a:schemeClr val="accent2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Resiliency and vulnerability</a:t>
            </a:r>
          </a:p>
          <a:p>
            <a:pPr marL="180975" indent="0" eaLnBrk="1" hangingPunct="1">
              <a:buClr>
                <a:srgbClr val="99CC00"/>
              </a:buClr>
              <a:buNone/>
            </a:pPr>
            <a:r>
              <a:rPr lang="en-US" b="1" dirty="0" smtClean="0">
                <a:ea typeface="ＭＳ Ｐゴシック" charset="-128"/>
              </a:rPr>
              <a:t>Part II. Community Based Vulnerability Assessment</a:t>
            </a:r>
          </a:p>
          <a:p>
            <a:pPr marL="180975" indent="0" eaLnBrk="1" hangingPunct="1">
              <a:buClr>
                <a:srgbClr val="92D050"/>
              </a:buClr>
              <a:buNone/>
            </a:pPr>
            <a:r>
              <a:rPr lang="en-US" dirty="0" smtClean="0">
                <a:ea typeface="ＭＳ Ｐゴシック" charset="-128"/>
              </a:rPr>
              <a:t>Part III. Ground-truthing</a:t>
            </a:r>
          </a:p>
        </p:txBody>
      </p:sp>
      <p:sp>
        <p:nvSpPr>
          <p:cNvPr id="5632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85D5B11-28EE-4432-BDD4-B3E9DA82CC3A}" type="slidenum">
              <a:rPr lang="en-US" smtClean="0"/>
              <a:pPr/>
              <a:t>14</a:t>
            </a:fld>
            <a:endParaRPr lang="en-US" dirty="0" smtClean="0"/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855663" y="3754718"/>
            <a:ext cx="2187575" cy="1151685"/>
          </a:xfrm>
          <a:prstGeom prst="rightArrow">
            <a:avLst>
              <a:gd name="adj1" fmla="val 50000"/>
              <a:gd name="adj2" fmla="val 50002"/>
            </a:avLst>
          </a:prstGeom>
          <a:solidFill>
            <a:schemeClr val="accent1">
              <a:lumMod val="75000"/>
            </a:schemeClr>
          </a:solidFill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dist="25400" dir="6599969" sx="100999" sy="100999" rotWithShape="0">
              <a:srgbClr val="808080">
                <a:alpha val="7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 smtClean="0">
                <a:ea typeface="ＭＳ Ｐゴシック" charset="-128"/>
              </a:rPr>
              <a:t>Community Based Vulnerability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1" y="1674814"/>
            <a:ext cx="6419850" cy="4953000"/>
          </a:xfrm>
        </p:spPr>
        <p:txBody>
          <a:bodyPr/>
          <a:lstStyle/>
          <a:p>
            <a:pPr marL="179705" indent="0" eaLnBrk="1" hangingPunct="1">
              <a:buFont typeface="Wingdings" pitchFamily="-109" charset="2"/>
              <a:buNone/>
              <a:defRPr/>
            </a:pPr>
            <a:r>
              <a:rPr lang="en-US" b="1" dirty="0" smtClean="0"/>
              <a:t>The CBVA Guidebook</a:t>
            </a:r>
            <a:r>
              <a:rPr lang="en-US" sz="2200" dirty="0" smtClean="0">
                <a:solidFill>
                  <a:schemeClr val="tx1"/>
                </a:solidFill>
              </a:rPr>
              <a:t>:</a:t>
            </a:r>
            <a:endParaRPr lang="en-US" sz="2200" dirty="0">
              <a:solidFill>
                <a:schemeClr val="tx1"/>
              </a:solidFill>
            </a:endParaRPr>
          </a:p>
          <a:p>
            <a:pPr marL="640080" indent="-274320" eaLnBrk="1" hangingPunct="1">
              <a:buClr>
                <a:schemeClr val="accent1">
                  <a:lumMod val="75000"/>
                </a:schemeClr>
              </a:buClr>
              <a:buFont typeface="Wingdings" pitchFamily="-109" charset="2"/>
              <a:buChar char="§"/>
              <a:defRPr/>
            </a:pPr>
            <a:r>
              <a:rPr lang="en-US" sz="2200" dirty="0" smtClean="0">
                <a:solidFill>
                  <a:schemeClr val="tx1"/>
                </a:solidFill>
              </a:rPr>
              <a:t>Is user-friendly</a:t>
            </a:r>
          </a:p>
          <a:p>
            <a:pPr marL="640080" indent="-274320" eaLnBrk="1" hangingPunct="1">
              <a:buClr>
                <a:schemeClr val="accent1">
                  <a:lumMod val="75000"/>
                </a:schemeClr>
              </a:buClr>
              <a:buFont typeface="Wingdings" pitchFamily="-109" charset="2"/>
              <a:buChar char="§"/>
              <a:defRPr/>
            </a:pPr>
            <a:r>
              <a:rPr lang="en-US" sz="2200" dirty="0" smtClean="0">
                <a:solidFill>
                  <a:schemeClr val="tx1"/>
                </a:solidFill>
              </a:rPr>
              <a:t>Complements FEMA guidance</a:t>
            </a:r>
          </a:p>
          <a:p>
            <a:pPr marL="640080" indent="-274320" eaLnBrk="1" hangingPunct="1">
              <a:buClr>
                <a:schemeClr val="accent1">
                  <a:lumMod val="75000"/>
                </a:schemeClr>
              </a:buClr>
              <a:buFont typeface="Wingdings" pitchFamily="-109" charset="2"/>
              <a:buChar char="§"/>
              <a:defRPr/>
            </a:pPr>
            <a:r>
              <a:rPr lang="en-US" sz="2200" dirty="0" smtClean="0">
                <a:solidFill>
                  <a:schemeClr val="tx1"/>
                </a:solidFill>
              </a:rPr>
              <a:t>Is designed to engage communities in the understanding of social and physical vulnerabilities to disaster</a:t>
            </a:r>
          </a:p>
          <a:p>
            <a:pPr marL="640080" indent="-274320" eaLnBrk="1" hangingPunct="1">
              <a:buClr>
                <a:schemeClr val="accent1">
                  <a:lumMod val="75000"/>
                </a:schemeClr>
              </a:buClr>
              <a:buFont typeface="Wingdings" pitchFamily="-109" charset="2"/>
              <a:buChar char="§"/>
              <a:defRPr/>
            </a:pPr>
            <a:r>
              <a:rPr lang="en-US" sz="2200" dirty="0" smtClean="0">
                <a:solidFill>
                  <a:schemeClr val="tx1"/>
                </a:solidFill>
              </a:rPr>
              <a:t>Was developed in FEMA-funded Emergency Preparedness Demonstration Project </a:t>
            </a:r>
          </a:p>
          <a:p>
            <a:pPr marL="640080" indent="-274320" eaLnBrk="1" hangingPunct="1">
              <a:buClr>
                <a:schemeClr val="accent1">
                  <a:lumMod val="75000"/>
                </a:schemeClr>
              </a:buClr>
              <a:buFont typeface="Wingdings" pitchFamily="-109" charset="2"/>
              <a:buChar char="§"/>
              <a:defRPr/>
            </a:pPr>
            <a:r>
              <a:rPr lang="en-US" sz="2200" dirty="0" smtClean="0">
                <a:solidFill>
                  <a:schemeClr val="tx1"/>
                </a:solidFill>
              </a:rPr>
              <a:t>Was prepared by MDC, Inc. and UNC Institute for the Environment in Chapel Hill, N.C.</a:t>
            </a:r>
          </a:p>
        </p:txBody>
      </p:sp>
      <p:pic>
        <p:nvPicPr>
          <p:cNvPr id="57348" name="Picture 3" descr="MDC Vulnerability_Assessment_CVR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689" y="2233613"/>
            <a:ext cx="2235010" cy="28912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734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3DD1379-8608-41B0-BB2E-82307FAE5DF9}" type="slidenum">
              <a:rPr lang="en-US" smtClean="0"/>
              <a:pPr/>
              <a:t>15</a:t>
            </a:fld>
            <a:endParaRPr lang="en-US" dirty="0" smtClean="0"/>
          </a:p>
        </p:txBody>
      </p:sp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 smtClean="0">
                <a:ea typeface="ＭＳ Ｐゴシック" charset="-128"/>
              </a:rPr>
              <a:t>Community Based Vulnerability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5563" y="2010802"/>
            <a:ext cx="4992687" cy="4484687"/>
          </a:xfrm>
          <a:ln>
            <a:noFill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179388" indent="0" eaLnBrk="1" hangingPunct="1"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0000"/>
                </a:solidFill>
                <a:ea typeface="ＭＳ Ｐゴシック" charset="-128"/>
              </a:rPr>
              <a:t>Assessing the at-risk:</a:t>
            </a:r>
          </a:p>
          <a:p>
            <a:pPr marL="639763" lvl="2" indent="-273050" eaLnBrk="1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sz="2800" dirty="0" smtClean="0">
                <a:solidFill>
                  <a:srgbClr val="000000"/>
                </a:solidFill>
                <a:ea typeface="ＭＳ Ｐゴシック" charset="-128"/>
              </a:rPr>
              <a:t>People</a:t>
            </a:r>
          </a:p>
          <a:p>
            <a:pPr marL="639763" lvl="2" indent="-273050" eaLnBrk="1" hangingPunct="1">
              <a:buClr>
                <a:schemeClr val="accent1">
                  <a:lumMod val="75000"/>
                </a:schemeClr>
              </a:buClr>
              <a:defRPr/>
            </a:pPr>
            <a:endParaRPr lang="en-US" sz="2800" dirty="0" smtClean="0">
              <a:solidFill>
                <a:srgbClr val="000000"/>
              </a:solidFill>
              <a:ea typeface="ＭＳ Ｐゴシック" charset="-128"/>
            </a:endParaRPr>
          </a:p>
          <a:p>
            <a:pPr marL="639763" lvl="2" indent="-273050" eaLnBrk="1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sz="2800" dirty="0" smtClean="0">
                <a:solidFill>
                  <a:srgbClr val="000000"/>
                </a:solidFill>
                <a:ea typeface="ＭＳ Ｐゴシック" charset="-128"/>
              </a:rPr>
              <a:t>Buildings</a:t>
            </a:r>
          </a:p>
          <a:p>
            <a:pPr marL="639763" lvl="2" indent="-273050" eaLnBrk="1" hangingPunct="1">
              <a:buClr>
                <a:schemeClr val="accent1">
                  <a:lumMod val="75000"/>
                </a:schemeClr>
              </a:buClr>
              <a:defRPr/>
            </a:pPr>
            <a:endParaRPr lang="en-US" sz="2800" dirty="0" smtClean="0">
              <a:solidFill>
                <a:srgbClr val="000000"/>
              </a:solidFill>
              <a:ea typeface="ＭＳ Ｐゴシック" charset="-128"/>
            </a:endParaRPr>
          </a:p>
          <a:p>
            <a:pPr marL="639763" lvl="2" indent="-273050" eaLnBrk="1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sz="2800" dirty="0" smtClean="0">
                <a:solidFill>
                  <a:srgbClr val="000000"/>
                </a:solidFill>
                <a:ea typeface="ＭＳ Ｐゴシック" charset="-128"/>
              </a:rPr>
              <a:t>Communications links</a:t>
            </a:r>
          </a:p>
          <a:p>
            <a:pPr marL="639763" lvl="2" indent="-273050" eaLnBrk="1" hangingPunct="1">
              <a:buClr>
                <a:schemeClr val="accent1">
                  <a:lumMod val="75000"/>
                </a:schemeClr>
              </a:buClr>
              <a:defRPr/>
            </a:pPr>
            <a:endParaRPr lang="en-US" sz="2200" dirty="0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837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FC45DBF-9861-4B54-86F6-FF49A126F27E}" type="slidenum">
              <a:rPr lang="en-US" smtClean="0"/>
              <a:pPr/>
              <a:t>16</a:t>
            </a:fld>
            <a:endParaRPr lang="en-US" dirty="0" smtClean="0"/>
          </a:p>
        </p:txBody>
      </p:sp>
      <p:pic>
        <p:nvPicPr>
          <p:cNvPr id="2050" name="Picture 2" descr="C:\Documents and Settings\rachelw\Local Settings\Temporary Internet Files\Content.IE5\38Z875UR\MP90044240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96" y="2010802"/>
            <a:ext cx="2520903" cy="16806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3" name="Picture 5" descr="C:\Documents and Settings\rachelw\Local Settings\Temporary Internet Files\Content.IE5\09ES1Y0N\MP90018515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52496" y="4517135"/>
            <a:ext cx="2540000" cy="17229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1" name="Picture 3" descr="C:\Documents and Settings\rachelw\Local Settings\Temporary Internet Files\Content.IE5\38Z875UR\MP900443733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6848" y="2985965"/>
            <a:ext cx="1478715" cy="22154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270732" y="4556994"/>
            <a:ext cx="2587518" cy="1716894"/>
          </a:xfrm>
          <a:prstGeom prst="rect">
            <a:avLst/>
          </a:prstGeom>
          <a:effectLst>
            <a:reflection stA="50000" endPos="20000" dist="12700" dir="5400000" sy="-100000" algn="bl" rotWithShape="0"/>
          </a:effectLst>
        </p:spPr>
      </p:pic>
      <p:sp>
        <p:nvSpPr>
          <p:cNvPr id="59394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 smtClean="0">
                <a:ea typeface="ＭＳ Ｐゴシック" charset="-128"/>
              </a:rPr>
              <a:t>Community Based Vulnerability Assessment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284163" y="2014007"/>
            <a:ext cx="8574087" cy="4365812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b="1" dirty="0" smtClean="0">
                <a:ea typeface="ＭＳ Ｐゴシック" charset="-128"/>
              </a:rPr>
              <a:t>Task 1 – Getting Started</a:t>
            </a:r>
          </a:p>
          <a:p>
            <a:pPr marL="638175" indent="-274320" eaLnBrk="1" hangingPunct="1">
              <a:spcBef>
                <a:spcPts val="8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200" dirty="0" smtClean="0">
                <a:ea typeface="ＭＳ Ｐゴシック" charset="-128"/>
              </a:rPr>
              <a:t>Organize a team that will conduct the assessment</a:t>
            </a:r>
          </a:p>
          <a:p>
            <a:pPr marL="638175" indent="-274320" eaLnBrk="1" hangingPunct="1">
              <a:spcBef>
                <a:spcPts val="8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200" dirty="0" smtClean="0">
                <a:ea typeface="ＭＳ Ｐゴシック" charset="-128"/>
              </a:rPr>
              <a:t>Identify and list vulnerable populations in the community</a:t>
            </a:r>
            <a:r>
              <a:rPr lang="en-US" sz="2200" dirty="0">
                <a:solidFill>
                  <a:srgbClr val="3366FF"/>
                </a:solidFill>
                <a:ea typeface="ＭＳ Ｐゴシック" charset="-128"/>
              </a:rPr>
              <a:t>*</a:t>
            </a:r>
            <a:endParaRPr lang="en-US" sz="2200" dirty="0" smtClean="0">
              <a:ea typeface="ＭＳ Ｐゴシック" charset="-128"/>
            </a:endParaRPr>
          </a:p>
          <a:p>
            <a:pPr marL="638175" indent="-274320" eaLnBrk="1" hangingPunct="1">
              <a:spcBef>
                <a:spcPts val="8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200" dirty="0" smtClean="0">
                <a:ea typeface="ＭＳ Ｐゴシック" charset="-128"/>
              </a:rPr>
              <a:t>Start with what you have</a:t>
            </a:r>
          </a:p>
          <a:p>
            <a:pPr marL="987425" lvl="2" indent="0" eaLnBrk="1" hangingPunct="1">
              <a:buNone/>
            </a:pPr>
            <a:endParaRPr lang="en-US" sz="1000" dirty="0" smtClean="0">
              <a:ea typeface="ＭＳ Ｐゴシック" charset="-128"/>
            </a:endParaRPr>
          </a:p>
          <a:p>
            <a:pPr lvl="1" indent="-273050" eaLnBrk="1" hangingPunct="1">
              <a:spcBef>
                <a:spcPct val="0"/>
              </a:spcBef>
              <a:buFont typeface="Wingdings" pitchFamily="2" charset="2"/>
              <a:buNone/>
            </a:pPr>
            <a:endParaRPr lang="en-US" sz="2000" b="1" dirty="0" smtClean="0">
              <a:ea typeface="ＭＳ Ｐゴシック" charset="-128"/>
            </a:endParaRPr>
          </a:p>
          <a:p>
            <a:pPr lvl="1" indent="-27305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sz="2000" b="1" dirty="0" smtClean="0">
                <a:ea typeface="ＭＳ Ｐゴシック" charset="-128"/>
              </a:rPr>
              <a:t>HINT: Worksheets 1-4 will help you get organized</a:t>
            </a:r>
          </a:p>
          <a:p>
            <a:pPr lvl="1" indent="-273050" eaLnBrk="1" hangingPunct="1">
              <a:spcBef>
                <a:spcPct val="0"/>
              </a:spcBef>
              <a:buFont typeface="Wingdings" pitchFamily="2" charset="2"/>
              <a:buNone/>
            </a:pPr>
            <a:endParaRPr lang="en-US" sz="1000" b="1" dirty="0">
              <a:ea typeface="ＭＳ Ｐゴシック" charset="-128"/>
            </a:endParaRPr>
          </a:p>
          <a:p>
            <a:pPr lvl="1" indent="-273050" eaLnBrk="1" hangingPunct="1">
              <a:spcBef>
                <a:spcPct val="0"/>
              </a:spcBef>
              <a:buNone/>
            </a:pPr>
            <a:endParaRPr lang="en-US" sz="2000" i="1" dirty="0" smtClean="0">
              <a:solidFill>
                <a:srgbClr val="3366FF"/>
              </a:solidFill>
            </a:endParaRPr>
          </a:p>
          <a:p>
            <a:pPr lvl="1" indent="-273050" eaLnBrk="1" hangingPunct="1">
              <a:spcBef>
                <a:spcPct val="0"/>
              </a:spcBef>
              <a:buNone/>
            </a:pPr>
            <a:r>
              <a:rPr lang="en-US" sz="2000" i="1" dirty="0" smtClean="0">
                <a:solidFill>
                  <a:srgbClr val="3366FF"/>
                </a:solidFill>
              </a:rPr>
              <a:t>*</a:t>
            </a:r>
            <a:r>
              <a:rPr lang="en-US" sz="2000" i="1" dirty="0">
                <a:solidFill>
                  <a:srgbClr val="3366FF"/>
                </a:solidFill>
              </a:rPr>
              <a:t>We will explore how to find this information </a:t>
            </a:r>
            <a:r>
              <a:rPr lang="en-US" sz="2000" i="1" dirty="0" smtClean="0">
                <a:solidFill>
                  <a:srgbClr val="3366FF"/>
                </a:solidFill>
              </a:rPr>
              <a:t>at</a:t>
            </a:r>
          </a:p>
          <a:p>
            <a:pPr lvl="1" indent="-273050" eaLnBrk="1" hangingPunct="1">
              <a:spcBef>
                <a:spcPct val="0"/>
              </a:spcBef>
              <a:buNone/>
            </a:pPr>
            <a:r>
              <a:rPr lang="en-US" sz="2000" i="1" dirty="0" smtClean="0">
                <a:solidFill>
                  <a:srgbClr val="3366FF"/>
                </a:solidFill>
              </a:rPr>
              <a:t> </a:t>
            </a:r>
            <a:r>
              <a:rPr lang="en-US" sz="2000" i="1" dirty="0">
                <a:solidFill>
                  <a:srgbClr val="3366FF"/>
                </a:solidFill>
              </a:rPr>
              <a:t>the end of this session.</a:t>
            </a:r>
          </a:p>
          <a:p>
            <a:pPr lvl="1" indent="-273050" eaLnBrk="1" hangingPunct="1">
              <a:spcBef>
                <a:spcPct val="0"/>
              </a:spcBef>
              <a:buFont typeface="Wingdings" pitchFamily="2" charset="2"/>
              <a:buNone/>
            </a:pPr>
            <a:endParaRPr lang="en-US" b="1" dirty="0" smtClean="0">
              <a:ea typeface="ＭＳ Ｐゴシック" charset="-128"/>
            </a:endParaRPr>
          </a:p>
        </p:txBody>
      </p:sp>
      <p:sp>
        <p:nvSpPr>
          <p:cNvPr id="5939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9098B3-E0B1-4641-B86E-E0307DF9B52A}" type="slidenum">
              <a:rPr lang="en-US" smtClean="0"/>
              <a:pPr/>
              <a:t>17</a:t>
            </a:fld>
            <a:endParaRPr lang="en-US" dirty="0" smtClean="0"/>
          </a:p>
        </p:txBody>
      </p:sp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rachelw\Local Settings\Temporary Internet Files\Content.IE5\ZHFOAPIH\MP900414115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6577" y="4982914"/>
            <a:ext cx="2136679" cy="1509558"/>
          </a:xfrm>
          <a:prstGeom prst="roundRect">
            <a:avLst>
              <a:gd name="adj" fmla="val 388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1000" dist="5000" dir="5400000" sy="-100000" algn="bl" rotWithShape="0"/>
          </a:effectLst>
        </p:spPr>
      </p:pic>
      <p:sp>
        <p:nvSpPr>
          <p:cNvPr id="60418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 smtClean="0">
                <a:ea typeface="ＭＳ Ｐゴシック" charset="-128"/>
              </a:rPr>
              <a:t>Community Based Vulnerability Assessment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284163" y="1999131"/>
            <a:ext cx="8574087" cy="3992563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b="1" dirty="0" smtClean="0">
                <a:ea typeface="ＭＳ Ｐゴシック" charset="-128"/>
              </a:rPr>
              <a:t>Task 2 – Identify and Rank Hazards</a:t>
            </a:r>
          </a:p>
          <a:p>
            <a:pPr marL="460375" lvl="1" indent="0" eaLnBrk="1" hangingPunct="1">
              <a:spcBef>
                <a:spcPts val="14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  List different types of hazards that have occurred or could occur in </a:t>
            </a:r>
            <a:br>
              <a:rPr lang="en-US" dirty="0" smtClean="0">
                <a:ea typeface="ＭＳ Ｐゴシック" charset="-128"/>
              </a:rPr>
            </a:br>
            <a:r>
              <a:rPr lang="en-US" dirty="0" smtClean="0">
                <a:ea typeface="ＭＳ Ｐゴシック" charset="-128"/>
              </a:rPr>
              <a:t>    the community</a:t>
            </a:r>
          </a:p>
          <a:p>
            <a:pPr marL="460375" lvl="1" indent="0" eaLnBrk="1" hangingPunct="1">
              <a:spcBef>
                <a:spcPts val="8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  Rank each hazard based on the frequency and severity of risk</a:t>
            </a:r>
          </a:p>
          <a:p>
            <a:pPr marL="460375" lvl="1" indent="0" eaLnBrk="1" hangingPunct="1">
              <a:spcBef>
                <a:spcPts val="800"/>
              </a:spcBef>
              <a:spcAft>
                <a:spcPts val="600"/>
              </a:spcAft>
              <a:buClr>
                <a:srgbClr val="99CC00"/>
              </a:buClr>
              <a:buFont typeface="Wingdings" pitchFamily="2" charset="2"/>
              <a:buNone/>
            </a:pPr>
            <a:endParaRPr lang="en-US" b="1" dirty="0" smtClean="0">
              <a:ea typeface="ＭＳ Ｐゴシック" charset="-128"/>
            </a:endParaRPr>
          </a:p>
          <a:p>
            <a:pPr marL="460375" lvl="1" indent="0" eaLnBrk="1" hangingPunct="1">
              <a:spcBef>
                <a:spcPts val="800"/>
              </a:spcBef>
              <a:spcAft>
                <a:spcPts val="600"/>
              </a:spcAft>
              <a:buClr>
                <a:srgbClr val="99CC00"/>
              </a:buClr>
              <a:buFont typeface="Wingdings" pitchFamily="2" charset="2"/>
              <a:buNone/>
            </a:pPr>
            <a:r>
              <a:rPr lang="en-US" b="1" dirty="0" smtClean="0">
                <a:ea typeface="ＭＳ Ｐゴシック" charset="-128"/>
              </a:rPr>
              <a:t>HINT: Refer back to the disaster timeline you created in Part I.  Worksheets 5 and 6 will help you identify and rank hazards.</a:t>
            </a:r>
          </a:p>
        </p:txBody>
      </p:sp>
      <p:sp>
        <p:nvSpPr>
          <p:cNvPr id="6042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A59EC2F-C1B2-4579-8BF6-2D6BDA71DF10}" type="slidenum">
              <a:rPr lang="en-US" smtClean="0"/>
              <a:pPr/>
              <a:t>18</a:t>
            </a:fld>
            <a:endParaRPr lang="en-US" dirty="0" smtClean="0"/>
          </a:p>
        </p:txBody>
      </p:sp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 smtClean="0">
                <a:ea typeface="ＭＳ Ｐゴシック" charset="-128"/>
              </a:rPr>
              <a:t>Community Based Vulnerability Assessment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284163" y="1969249"/>
            <a:ext cx="8574087" cy="351472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b="1" dirty="0" smtClean="0">
                <a:ea typeface="ＭＳ Ｐゴシック" charset="-128"/>
              </a:rPr>
              <a:t>Task 3 – Map Areas of Greatest Risk</a:t>
            </a:r>
          </a:p>
          <a:p>
            <a:pPr lvl="1" indent="-273050" eaLnBrk="1" hangingPunct="1">
              <a:spcBef>
                <a:spcPts val="1200"/>
              </a:spcBef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Prepare a base map of your community</a:t>
            </a:r>
          </a:p>
          <a:p>
            <a:pPr lvl="1" indent="-273050" eaLnBrk="1" hangingPunct="1">
              <a:spcBef>
                <a:spcPts val="1200"/>
              </a:spcBef>
              <a:buClr>
                <a:schemeClr val="accent1">
                  <a:lumMod val="75000"/>
                </a:schemeClr>
              </a:buClr>
              <a:buNone/>
            </a:pPr>
            <a:endParaRPr lang="en-US" dirty="0" smtClean="0">
              <a:ea typeface="ＭＳ Ｐゴシック" charset="-128"/>
            </a:endParaRPr>
          </a:p>
          <a:p>
            <a:pPr lvl="1" indent="-273050" eaLnBrk="1" hangingPunct="1"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Map specific areas vulnerable to disasters:</a:t>
            </a:r>
          </a:p>
          <a:p>
            <a:pPr lvl="3" indent="-273050" eaLnBrk="1" hangingPunct="1">
              <a:buClr>
                <a:schemeClr val="accent2">
                  <a:lumMod val="75000"/>
                </a:schemeClr>
              </a:buClr>
            </a:pPr>
            <a:r>
              <a:rPr lang="en-US" sz="2200" dirty="0" smtClean="0">
                <a:ea typeface="ＭＳ Ｐゴシック" charset="-128"/>
              </a:rPr>
              <a:t>Bridges</a:t>
            </a:r>
          </a:p>
          <a:p>
            <a:pPr lvl="3" indent="-273050" eaLnBrk="1" hangingPunct="1">
              <a:buClr>
                <a:schemeClr val="accent2">
                  <a:lumMod val="75000"/>
                </a:schemeClr>
              </a:buClr>
            </a:pPr>
            <a:r>
              <a:rPr lang="en-US" sz="2200" dirty="0" smtClean="0">
                <a:ea typeface="ＭＳ Ｐゴシック" charset="-128"/>
              </a:rPr>
              <a:t>Hospitals</a:t>
            </a:r>
          </a:p>
          <a:p>
            <a:pPr lvl="3" indent="-273050" eaLnBrk="1" hangingPunct="1">
              <a:buClr>
                <a:schemeClr val="accent2">
                  <a:lumMod val="75000"/>
                </a:schemeClr>
              </a:buClr>
            </a:pPr>
            <a:r>
              <a:rPr lang="en-US" sz="2200" dirty="0" smtClean="0">
                <a:ea typeface="ＭＳ Ｐゴシック" charset="-128"/>
              </a:rPr>
              <a:t>Roadways that have flooded in the past</a:t>
            </a:r>
          </a:p>
          <a:p>
            <a:pPr lvl="3" indent="-273050" eaLnBrk="1" hangingPunct="1">
              <a:buClr>
                <a:schemeClr val="accent2">
                  <a:lumMod val="75000"/>
                </a:schemeClr>
              </a:buClr>
            </a:pPr>
            <a:r>
              <a:rPr lang="en-US" sz="2200" dirty="0" smtClean="0">
                <a:ea typeface="ＭＳ Ｐゴシック" charset="-128"/>
              </a:rPr>
              <a:t>Neighborhoods that have flooded</a:t>
            </a:r>
          </a:p>
          <a:p>
            <a:pPr lvl="3" indent="-273050" eaLnBrk="1" hangingPunct="1">
              <a:buClr>
                <a:schemeClr val="accent2">
                  <a:lumMod val="75000"/>
                </a:schemeClr>
              </a:buClr>
            </a:pPr>
            <a:r>
              <a:rPr lang="en-US" sz="2200" dirty="0" smtClean="0">
                <a:ea typeface="ＭＳ Ｐゴシック" charset="-128"/>
              </a:rPr>
              <a:t>Other important features</a:t>
            </a:r>
          </a:p>
        </p:txBody>
      </p:sp>
      <p:sp>
        <p:nvSpPr>
          <p:cNvPr id="6144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242EDBF-9DE3-48CD-845E-361A5F5D5E7B}" type="slidenum">
              <a:rPr lang="en-US" smtClean="0"/>
              <a:pPr/>
              <a:t>19</a:t>
            </a:fld>
            <a:endParaRPr lang="en-US" dirty="0" smtClean="0"/>
          </a:p>
        </p:txBody>
      </p:sp>
      <p:pic>
        <p:nvPicPr>
          <p:cNvPr id="5" name="Picture 4" descr="utah_richfield_google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723529" y="3034424"/>
            <a:ext cx="2022615" cy="1982915"/>
          </a:xfrm>
          <a:prstGeom prst="rect">
            <a:avLst/>
          </a:prstGeom>
          <a:effectLst>
            <a:reflection stA="50000" endPos="20000" dist="12700" dir="5400000" sy="-100000" algn="bl" rotWithShape="0"/>
          </a:effectLst>
        </p:spPr>
      </p:pic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ＭＳ Ｐゴシック" charset="-128"/>
              </a:rPr>
              <a:t>A Review of What is Involved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284163" y="1976582"/>
          <a:ext cx="8730364" cy="1505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941388" y="3481388"/>
            <a:ext cx="7593012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Step 1:  </a:t>
            </a:r>
            <a:r>
              <a:rPr lang="en-US" sz="2800" dirty="0"/>
              <a:t>Form a Collaborative Planning Team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Step 2:  </a:t>
            </a:r>
            <a:r>
              <a:rPr lang="en-US" sz="2800" b="1" dirty="0"/>
              <a:t>Understand the Situation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Step 3:</a:t>
            </a:r>
            <a:r>
              <a:rPr lang="en-US" sz="2800" dirty="0"/>
              <a:t>  Determine Goals &amp; </a:t>
            </a:r>
            <a:r>
              <a:rPr lang="en-US" sz="2800" dirty="0" smtClean="0"/>
              <a:t>Actions</a:t>
            </a:r>
            <a:endParaRPr lang="en-US" sz="2800" dirty="0"/>
          </a:p>
          <a:p>
            <a:r>
              <a:rPr lang="en-US" sz="2800" dirty="0">
                <a:solidFill>
                  <a:schemeClr val="accent1"/>
                </a:solidFill>
              </a:rPr>
              <a:t>Step 4:  </a:t>
            </a:r>
            <a:r>
              <a:rPr lang="en-US" sz="2800" dirty="0"/>
              <a:t>Develop the Plan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Step 5:  </a:t>
            </a:r>
            <a:r>
              <a:rPr lang="en-US" sz="2800" dirty="0"/>
              <a:t>Prepare, Review, &amp; Approve the Plan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Step 6:  </a:t>
            </a:r>
            <a:r>
              <a:rPr lang="en-US" sz="2800" dirty="0"/>
              <a:t>Implement &amp; Maintain the Plan</a:t>
            </a:r>
          </a:p>
        </p:txBody>
      </p:sp>
      <p:sp>
        <p:nvSpPr>
          <p:cNvPr id="3277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0DB8F3F-968A-46BA-ADE1-60435993A1D6}" type="slidenum">
              <a:rPr lang="en-US" smtClean="0"/>
              <a:pPr/>
              <a:t>2</a:t>
            </a:fld>
            <a:endParaRPr lang="en-US" dirty="0" smtClean="0"/>
          </a:p>
        </p:txBody>
      </p:sp>
    </p:spTree>
  </p:cSld>
  <p:clrMapOvr>
    <a:masterClrMapping/>
  </p:clrMapOvr>
  <p:transition advClick="0"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 smtClean="0">
                <a:ea typeface="ＭＳ Ｐゴシック" charset="-128"/>
              </a:rPr>
              <a:t>Community Based Vulnerability Assessment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284163" y="1969622"/>
            <a:ext cx="8574087" cy="421957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300" b="1" dirty="0" smtClean="0">
                <a:ea typeface="ＭＳ Ｐゴシック" charset="-128"/>
              </a:rPr>
              <a:t>Task 4 –Identify and Map Physically Vulnerable People &amp; Property</a:t>
            </a:r>
          </a:p>
          <a:p>
            <a:pPr lvl="1" indent="-273050" eaLnBrk="1" hangingPunct="1">
              <a:spcBef>
                <a:spcPts val="9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Inventory and map critical facilities located in hazard-prone areas</a:t>
            </a:r>
          </a:p>
          <a:p>
            <a:pPr lvl="1" indent="-273050" eaLnBrk="1" hangingPunct="1">
              <a:spcBef>
                <a:spcPts val="9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Estimate the number and value of residential structures currently located in hazard-prone areas</a:t>
            </a:r>
          </a:p>
          <a:p>
            <a:pPr lvl="1" indent="-273050" eaLnBrk="1" hangingPunct="1">
              <a:spcBef>
                <a:spcPts val="9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Estimate the number of people who live in                                     these structures</a:t>
            </a:r>
          </a:p>
          <a:p>
            <a:pPr lvl="1" indent="-273050" eaLnBrk="1" hangingPunct="1">
              <a:spcBef>
                <a:spcPts val="9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Estimate future numbers and values of                                       residential structures that will be located                                                  in hazard-prone areas </a:t>
            </a:r>
          </a:p>
          <a:p>
            <a:pPr lvl="1" indent="-273050" eaLnBrk="1" hangingPunct="1">
              <a:spcBef>
                <a:spcPts val="900"/>
              </a:spcBef>
              <a:spcAft>
                <a:spcPts val="600"/>
              </a:spcAft>
              <a:buClr>
                <a:srgbClr val="99CC00"/>
              </a:buClr>
              <a:buFont typeface="Wingdings" pitchFamily="2" charset="2"/>
              <a:buNone/>
            </a:pPr>
            <a:r>
              <a:rPr lang="en-US" b="1" dirty="0" smtClean="0">
                <a:ea typeface="ＭＳ Ｐゴシック" charset="-128"/>
              </a:rPr>
              <a:t>HINT: Use Worksheets 7-9.</a:t>
            </a:r>
          </a:p>
        </p:txBody>
      </p:sp>
      <p:sp>
        <p:nvSpPr>
          <p:cNvPr id="6349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6E49935-6D10-4E30-8400-40981388F2EB}" type="slidenum">
              <a:rPr lang="en-US" smtClean="0"/>
              <a:pPr/>
              <a:t>20</a:t>
            </a:fld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529294" y="4761439"/>
            <a:ext cx="2328956" cy="1545330"/>
          </a:xfrm>
          <a:prstGeom prst="rect">
            <a:avLst/>
          </a:prstGeom>
          <a:effectLst>
            <a:reflection stA="50000" endPos="20000" dist="12700" dir="5400000" sy="-100000" algn="bl" rotWithShape="0"/>
          </a:effectLst>
        </p:spPr>
      </p:pic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 smtClean="0">
                <a:ea typeface="ＭＳ Ｐゴシック" charset="-128"/>
              </a:rPr>
              <a:t>Community Based Vulnerability Assessment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284163" y="1969249"/>
            <a:ext cx="8574087" cy="438629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b="1" dirty="0" smtClean="0">
                <a:ea typeface="ＭＳ Ｐゴシック" charset="-128"/>
              </a:rPr>
              <a:t>Task 5 – Identify and Map Socially Vulnerable Populations</a:t>
            </a:r>
          </a:p>
          <a:p>
            <a:pPr lvl="1" indent="-273050" eaLnBrk="1" hangingPunct="1">
              <a:spcBef>
                <a:spcPts val="12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Gather information on number, location, needs, and capabilities of socially vulnerable people by contacting:</a:t>
            </a:r>
          </a:p>
          <a:p>
            <a:pPr lvl="2" indent="-273050" eaLnBrk="1" hangingPunct="1">
              <a:spcBef>
                <a:spcPts val="12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Non-profits</a:t>
            </a:r>
          </a:p>
          <a:p>
            <a:pPr lvl="2" indent="-273050" eaLnBrk="1" hangingPunct="1">
              <a:spcBef>
                <a:spcPts val="12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Faith-based organizations</a:t>
            </a:r>
          </a:p>
          <a:p>
            <a:pPr lvl="2" indent="-273050" eaLnBrk="1" hangingPunct="1">
              <a:spcBef>
                <a:spcPts val="12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Government agencies</a:t>
            </a:r>
          </a:p>
          <a:p>
            <a:pPr lvl="1" indent="-273050" eaLnBrk="1" hangingPunct="1">
              <a:spcBef>
                <a:spcPts val="12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Prepare maps of social vulnerability</a:t>
            </a:r>
          </a:p>
          <a:p>
            <a:pPr lvl="1" indent="-273050" eaLnBrk="1" hangingPunct="1">
              <a:spcBef>
                <a:spcPts val="1200"/>
              </a:spcBef>
              <a:spcAft>
                <a:spcPts val="600"/>
              </a:spcAft>
              <a:buClr>
                <a:srgbClr val="99CC00"/>
              </a:buClr>
              <a:buFont typeface="Wingdings" pitchFamily="2" charset="2"/>
              <a:buNone/>
            </a:pPr>
            <a:r>
              <a:rPr lang="en-US" b="1" dirty="0" smtClean="0">
                <a:ea typeface="ＭＳ Ｐゴシック" charset="-128"/>
              </a:rPr>
              <a:t>HINT: Use maps you created in CBVA Task 3.</a:t>
            </a:r>
          </a:p>
          <a:p>
            <a:pPr lvl="1" indent="-273050" eaLnBrk="1" hangingPunct="1">
              <a:spcBef>
                <a:spcPts val="1200"/>
              </a:spcBef>
              <a:spcAft>
                <a:spcPts val="600"/>
              </a:spcAft>
              <a:buClr>
                <a:srgbClr val="99CC00"/>
              </a:buClr>
            </a:pPr>
            <a:endParaRPr lang="en-US" dirty="0" smtClean="0">
              <a:ea typeface="ＭＳ Ｐゴシック" charset="-128"/>
            </a:endParaRPr>
          </a:p>
        </p:txBody>
      </p:sp>
      <p:sp>
        <p:nvSpPr>
          <p:cNvPr id="6451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F452BA-5752-4C4A-BD55-BB47B17CC117}" type="slidenum">
              <a:rPr lang="en-US" smtClean="0"/>
              <a:pPr/>
              <a:t>21</a:t>
            </a:fld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flipH="1">
            <a:off x="6439582" y="4130457"/>
            <a:ext cx="2240868" cy="1483391"/>
          </a:xfrm>
          <a:prstGeom prst="rect">
            <a:avLst/>
          </a:prstGeom>
          <a:effectLst>
            <a:reflection stA="50000" endPos="20000" dist="12700" dir="5400000" sy="-100000" algn="bl" rotWithShape="0"/>
          </a:effectLst>
        </p:spPr>
      </p:pic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 smtClean="0">
                <a:ea typeface="ＭＳ Ｐゴシック" charset="-128"/>
              </a:rPr>
              <a:t>Community Based Vulnerability Assessment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284163" y="1969249"/>
            <a:ext cx="8574087" cy="4244728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b="1" dirty="0" smtClean="0">
                <a:ea typeface="ＭＳ Ｐゴシック" charset="-128"/>
              </a:rPr>
              <a:t>Task 6 – Identify and Map Employment Centers</a:t>
            </a:r>
          </a:p>
          <a:p>
            <a:pPr lvl="1" indent="-273050" eaLnBrk="1" hangingPunct="1">
              <a:spcBef>
                <a:spcPts val="1200"/>
              </a:spcBef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Prepare list of employment centers in the community </a:t>
            </a:r>
          </a:p>
          <a:p>
            <a:pPr lvl="2" indent="-273050"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Include current and future locations</a:t>
            </a:r>
          </a:p>
          <a:p>
            <a:pPr lvl="2" indent="-273050"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Estimate the number of employees</a:t>
            </a:r>
          </a:p>
          <a:p>
            <a:pPr lvl="1" indent="-273050" eaLnBrk="1" hangingPunct="1">
              <a:spcBef>
                <a:spcPts val="1200"/>
              </a:spcBef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Map location of major employers and highlight those located in known hazard-prone areas</a:t>
            </a:r>
          </a:p>
          <a:p>
            <a:pPr lvl="1" indent="-273050" eaLnBrk="1" hangingPunct="1">
              <a:buClr>
                <a:srgbClr val="99CC00"/>
              </a:buClr>
              <a:buFont typeface="Wingdings" pitchFamily="2" charset="2"/>
              <a:buNone/>
            </a:pPr>
            <a:endParaRPr lang="en-US" b="1" dirty="0" smtClean="0">
              <a:ea typeface="ＭＳ Ｐゴシック" charset="-128"/>
            </a:endParaRPr>
          </a:p>
          <a:p>
            <a:pPr lvl="1" indent="-273050" eaLnBrk="1" hangingPunct="1">
              <a:spcBef>
                <a:spcPts val="0"/>
              </a:spcBef>
              <a:buClr>
                <a:srgbClr val="99CC00"/>
              </a:buClr>
              <a:buFont typeface="Wingdings" pitchFamily="2" charset="2"/>
              <a:buNone/>
            </a:pPr>
            <a:r>
              <a:rPr lang="en-US" b="1" dirty="0" smtClean="0">
                <a:ea typeface="ＭＳ Ｐゴシック" charset="-128"/>
              </a:rPr>
              <a:t>HINT: Use Worksheet 10 to organize info.</a:t>
            </a:r>
          </a:p>
          <a:p>
            <a:pPr lvl="1" indent="-273050" eaLnBrk="1" hangingPunct="1">
              <a:spcBef>
                <a:spcPct val="0"/>
              </a:spcBef>
              <a:buClr>
                <a:srgbClr val="99CC00"/>
              </a:buClr>
              <a:buFont typeface="Wingdings" pitchFamily="2" charset="2"/>
              <a:buNone/>
            </a:pPr>
            <a:r>
              <a:rPr lang="en-US" b="1" dirty="0" smtClean="0">
                <a:ea typeface="ＭＳ Ｐゴシック" charset="-128"/>
              </a:rPr>
              <a:t>Plot on maps created in CBVA Task 3.</a:t>
            </a:r>
          </a:p>
        </p:txBody>
      </p:sp>
      <p:sp>
        <p:nvSpPr>
          <p:cNvPr id="6554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191F3CB-E433-4373-9071-94C463F74793}" type="slidenum">
              <a:rPr lang="en-US" smtClean="0"/>
              <a:pPr/>
              <a:t>22</a:t>
            </a:fld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571778" y="5051672"/>
            <a:ext cx="2286472" cy="1326656"/>
          </a:xfrm>
          <a:prstGeom prst="rect">
            <a:avLst/>
          </a:prstGeom>
          <a:effectLst>
            <a:reflection stA="50000" endPos="20000" dist="12700" dir="5400000" sy="-100000" algn="bl" rotWithShape="0"/>
          </a:effectLst>
        </p:spPr>
      </p:pic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 smtClean="0">
                <a:ea typeface="ＭＳ Ｐゴシック" charset="-128"/>
              </a:rPr>
              <a:t>Community Based Vulnerability Assessment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284163" y="1994181"/>
            <a:ext cx="8574087" cy="439737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b="1" dirty="0" smtClean="0">
                <a:ea typeface="ＭＳ Ｐゴシック" charset="-128"/>
              </a:rPr>
              <a:t>Task 7 – Inventory and Map Environmental Threats</a:t>
            </a:r>
          </a:p>
          <a:p>
            <a:pPr lvl="1" indent="-273050" eaLnBrk="1" hangingPunct="1"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List facilities that handle dangerous substances</a:t>
            </a:r>
          </a:p>
          <a:p>
            <a:pPr lvl="1" indent="-273050" eaLnBrk="1" hangingPunct="1"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Add these facilities on base map, highlighting those in hazard-prone areas</a:t>
            </a:r>
          </a:p>
          <a:p>
            <a:pPr lvl="1" indent="-273050" eaLnBrk="1" hangingPunct="1"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Determine the number of persons that could be at risk</a:t>
            </a:r>
          </a:p>
          <a:p>
            <a:pPr lvl="1" indent="-273050" eaLnBrk="1" hangingPunct="1"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Rank facilities in order of the severity of threat</a:t>
            </a:r>
          </a:p>
          <a:p>
            <a:pPr lvl="1" indent="-273050" eaLnBrk="1" hangingPunct="1">
              <a:spcBef>
                <a:spcPct val="0"/>
              </a:spcBef>
              <a:buClr>
                <a:srgbClr val="99CC00"/>
              </a:buClr>
              <a:buFont typeface="Wingdings" pitchFamily="2" charset="2"/>
              <a:buNone/>
            </a:pPr>
            <a:endParaRPr lang="en-US" sz="2000" b="1" dirty="0" smtClean="0">
              <a:ea typeface="ＭＳ Ｐゴシック" charset="-128"/>
            </a:endParaRPr>
          </a:p>
          <a:p>
            <a:pPr lvl="1" indent="-273050" eaLnBrk="1" hangingPunct="1">
              <a:spcBef>
                <a:spcPct val="0"/>
              </a:spcBef>
              <a:buClr>
                <a:srgbClr val="99CC00"/>
              </a:buClr>
              <a:buFont typeface="Wingdings" pitchFamily="2" charset="2"/>
              <a:buNone/>
            </a:pPr>
            <a:endParaRPr lang="en-US" sz="2000" b="1" dirty="0" smtClean="0">
              <a:ea typeface="ＭＳ Ｐゴシック" charset="-128"/>
            </a:endParaRPr>
          </a:p>
          <a:p>
            <a:pPr lvl="1" indent="-273050" eaLnBrk="1" hangingPunct="1">
              <a:spcBef>
                <a:spcPct val="0"/>
              </a:spcBef>
              <a:buClr>
                <a:srgbClr val="99CC00"/>
              </a:buClr>
              <a:buFont typeface="Wingdings" pitchFamily="2" charset="2"/>
              <a:buNone/>
            </a:pPr>
            <a:r>
              <a:rPr lang="en-US" b="1" dirty="0" smtClean="0">
                <a:ea typeface="ＭＳ Ｐゴシック" charset="-128"/>
              </a:rPr>
              <a:t>HINT: Use Worksheet 11 and maps created</a:t>
            </a:r>
          </a:p>
          <a:p>
            <a:pPr lvl="1" indent="-273050" eaLnBrk="1" hangingPunct="1">
              <a:spcBef>
                <a:spcPct val="0"/>
              </a:spcBef>
              <a:buClr>
                <a:srgbClr val="99CC00"/>
              </a:buClr>
              <a:buFont typeface="Wingdings" pitchFamily="2" charset="2"/>
              <a:buNone/>
            </a:pPr>
            <a:r>
              <a:rPr lang="en-US" b="1" dirty="0">
                <a:ea typeface="ＭＳ Ｐゴシック" charset="-128"/>
              </a:rPr>
              <a:t>i</a:t>
            </a:r>
            <a:r>
              <a:rPr lang="en-US" b="1" dirty="0" smtClean="0">
                <a:ea typeface="ＭＳ Ｐゴシック" charset="-128"/>
              </a:rPr>
              <a:t>n CBVA Task 3.</a:t>
            </a:r>
          </a:p>
        </p:txBody>
      </p:sp>
      <p:sp>
        <p:nvSpPr>
          <p:cNvPr id="6656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B5A4E2-9463-4414-8465-1A1670C9D183}" type="slidenum">
              <a:rPr lang="en-US" smtClean="0"/>
              <a:pPr/>
              <a:t>23</a:t>
            </a:fld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574398" y="4985982"/>
            <a:ext cx="2164462" cy="1436184"/>
          </a:xfrm>
          <a:prstGeom prst="rect">
            <a:avLst/>
          </a:prstGeom>
          <a:effectLst>
            <a:reflection stA="50000" endPos="20000" dist="12700" dir="5400000" sy="-100000" algn="bl" rotWithShape="0"/>
          </a:effectLst>
        </p:spPr>
      </p:pic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 smtClean="0">
                <a:ea typeface="ＭＳ Ｐゴシック" charset="-128"/>
              </a:rPr>
              <a:t>Organizing the CBVA for Your Community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284163" y="2024063"/>
            <a:ext cx="8574086" cy="4397375"/>
          </a:xfrm>
        </p:spPr>
        <p:txBody>
          <a:bodyPr/>
          <a:lstStyle/>
          <a:p>
            <a:pPr indent="-273050" eaLnBrk="1" hangingPunct="1">
              <a:buClr>
                <a:schemeClr val="accent1">
                  <a:lumMod val="75000"/>
                </a:schemeClr>
              </a:buClr>
            </a:pPr>
            <a:r>
              <a:rPr lang="en-US" sz="2000" dirty="0" smtClean="0">
                <a:ea typeface="ＭＳ Ｐゴシック" charset="-128"/>
              </a:rPr>
              <a:t>Identify CBVA Taskforce members</a:t>
            </a:r>
          </a:p>
          <a:p>
            <a:pPr indent="-273050" eaLnBrk="1" hangingPunct="1">
              <a:buClr>
                <a:schemeClr val="accent1">
                  <a:lumMod val="75000"/>
                </a:schemeClr>
              </a:buClr>
            </a:pPr>
            <a:r>
              <a:rPr lang="en-US" sz="2000" dirty="0" smtClean="0">
                <a:ea typeface="ＭＳ Ｐゴシック" charset="-128"/>
              </a:rPr>
              <a:t>Determine leadership for each task</a:t>
            </a:r>
          </a:p>
          <a:p>
            <a:pPr indent="-273050" eaLnBrk="1" hangingPunct="1">
              <a:buClr>
                <a:schemeClr val="accent1">
                  <a:lumMod val="75000"/>
                </a:schemeClr>
              </a:buClr>
            </a:pPr>
            <a:r>
              <a:rPr lang="en-US" sz="2000" dirty="0" smtClean="0">
                <a:ea typeface="ＭＳ Ｐゴシック" charset="-128"/>
              </a:rPr>
              <a:t>Review worksheets associated with each task</a:t>
            </a:r>
          </a:p>
          <a:p>
            <a:pPr indent="-273050" eaLnBrk="1" hangingPunct="1">
              <a:buClr>
                <a:schemeClr val="accent1">
                  <a:lumMod val="75000"/>
                </a:schemeClr>
              </a:buClr>
            </a:pPr>
            <a:r>
              <a:rPr lang="en-US" sz="2000" dirty="0" smtClean="0">
                <a:ea typeface="ＭＳ Ｐゴシック" charset="-128"/>
              </a:rPr>
              <a:t>Identify resources for addressing questions</a:t>
            </a:r>
          </a:p>
          <a:p>
            <a:pPr indent="-273050" eaLnBrk="1" hangingPunct="1">
              <a:buClr>
                <a:schemeClr val="accent1">
                  <a:lumMod val="75000"/>
                </a:schemeClr>
              </a:buClr>
            </a:pPr>
            <a:r>
              <a:rPr lang="en-US" sz="2000" dirty="0" smtClean="0">
                <a:ea typeface="ＭＳ Ｐゴシック" charset="-128"/>
              </a:rPr>
              <a:t>Determine dates for completing </a:t>
            </a:r>
            <a:r>
              <a:rPr lang="en-US" sz="2000" dirty="0">
                <a:ea typeface="ＭＳ Ｐゴシック" charset="-128"/>
              </a:rPr>
              <a:t>T</a:t>
            </a:r>
            <a:r>
              <a:rPr lang="en-US" sz="2000" dirty="0" smtClean="0">
                <a:ea typeface="ＭＳ Ｐゴシック" charset="-128"/>
              </a:rPr>
              <a:t>asks 1-7</a:t>
            </a:r>
          </a:p>
          <a:p>
            <a:pPr indent="-273050" eaLnBrk="1" hangingPunct="1">
              <a:buClr>
                <a:schemeClr val="accent1">
                  <a:lumMod val="75000"/>
                </a:schemeClr>
              </a:buClr>
            </a:pPr>
            <a:r>
              <a:rPr lang="en-US" sz="2000" dirty="0" smtClean="0">
                <a:ea typeface="ＭＳ Ｐゴシック" charset="-128"/>
              </a:rPr>
              <a:t>Set a deadline for assembling comprehensive report </a:t>
            </a:r>
          </a:p>
          <a:p>
            <a:pPr indent="-273050" eaLnBrk="1" hangingPunct="1">
              <a:buClr>
                <a:schemeClr val="accent1">
                  <a:lumMod val="75000"/>
                </a:schemeClr>
              </a:buClr>
            </a:pPr>
            <a:r>
              <a:rPr lang="en-US" sz="2000" dirty="0" smtClean="0">
                <a:ea typeface="ＭＳ Ｐゴシック" charset="-128"/>
              </a:rPr>
              <a:t>Plan for ground truthing (Task 8).</a:t>
            </a:r>
          </a:p>
          <a:p>
            <a:pPr indent="-273050" eaLnBrk="1" hangingPunct="1">
              <a:spcBef>
                <a:spcPct val="0"/>
              </a:spcBef>
              <a:buClr>
                <a:srgbClr val="99CC00"/>
              </a:buClr>
              <a:buFont typeface="Wingdings" pitchFamily="2" charset="2"/>
              <a:buNone/>
            </a:pPr>
            <a:endParaRPr lang="en-US" sz="2000" b="1" dirty="0" smtClean="0">
              <a:ea typeface="ＭＳ Ｐゴシック" charset="-128"/>
            </a:endParaRPr>
          </a:p>
          <a:p>
            <a:pPr indent="0" eaLnBrk="1" hangingPunct="1">
              <a:spcBef>
                <a:spcPct val="0"/>
              </a:spcBef>
              <a:buClr>
                <a:srgbClr val="99CC00"/>
              </a:buClr>
              <a:buFont typeface="Wingdings" pitchFamily="2" charset="2"/>
              <a:buNone/>
            </a:pPr>
            <a:r>
              <a:rPr lang="en-US" sz="2000" b="1" dirty="0" smtClean="0">
                <a:ea typeface="ＭＳ Ｐゴシック" charset="-128"/>
              </a:rPr>
              <a:t>HINT: Use the CBVA Taskforce Organization Worksheet to help you organize</a:t>
            </a:r>
          </a:p>
        </p:txBody>
      </p:sp>
      <p:sp>
        <p:nvSpPr>
          <p:cNvPr id="6656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B5A4E2-9463-4414-8465-1A1670C9D183}" type="slidenum">
              <a:rPr lang="en-US" smtClean="0"/>
              <a:pPr/>
              <a:t>24</a:t>
            </a:fld>
            <a:endParaRPr lang="en-US" dirty="0" smtClean="0"/>
          </a:p>
        </p:txBody>
      </p:sp>
      <p:pic>
        <p:nvPicPr>
          <p:cNvPr id="3077" name="Picture 5" descr="C:\Documents and Settings\rachelw\Local Settings\Temporary Internet Files\Content.IE5\09ES1Y0N\MP900400507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8579" y="2252662"/>
            <a:ext cx="3169046" cy="25352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ＭＳ Ｐゴシック" charset="-128"/>
              </a:rPr>
              <a:t>Part Three</a:t>
            </a:r>
          </a:p>
        </p:txBody>
      </p:sp>
      <p:sp>
        <p:nvSpPr>
          <p:cNvPr id="68611" name="Content Placeholder 5"/>
          <p:cNvSpPr>
            <a:spLocks noGrp="1"/>
          </p:cNvSpPr>
          <p:nvPr>
            <p:ph idx="1"/>
          </p:nvPr>
        </p:nvSpPr>
        <p:spPr>
          <a:xfrm>
            <a:off x="3043238" y="2133600"/>
            <a:ext cx="5815012" cy="3992563"/>
          </a:xfrm>
        </p:spPr>
        <p:txBody>
          <a:bodyPr/>
          <a:lstStyle/>
          <a:p>
            <a:pPr marL="180975" indent="0" eaLnBrk="1" hangingPunct="1">
              <a:buClr>
                <a:srgbClr val="99CC00"/>
              </a:buClr>
              <a:buNone/>
            </a:pPr>
            <a:r>
              <a:rPr lang="en-US" dirty="0" smtClean="0">
                <a:ea typeface="ＭＳ Ｐゴシック" charset="-128"/>
              </a:rPr>
              <a:t>Part I. Setting the Stage – Disaster Management 101</a:t>
            </a:r>
          </a:p>
          <a:p>
            <a:pPr lvl="1" indent="-273050" eaLnBrk="1" hangingPunct="1"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Disaster defined</a:t>
            </a:r>
          </a:p>
          <a:p>
            <a:pPr lvl="1" indent="-273050" eaLnBrk="1" hangingPunct="1"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Resiliency and vulnerability</a:t>
            </a:r>
          </a:p>
          <a:p>
            <a:pPr marL="180975" indent="0" eaLnBrk="1" hangingPunct="1">
              <a:buClr>
                <a:srgbClr val="99CC00"/>
              </a:buClr>
              <a:buNone/>
            </a:pPr>
            <a:r>
              <a:rPr lang="en-US" dirty="0" smtClean="0">
                <a:ea typeface="ＭＳ Ｐゴシック" charset="-128"/>
              </a:rPr>
              <a:t>Part II. Community Based Vulnerability Assessment</a:t>
            </a:r>
          </a:p>
          <a:p>
            <a:pPr marL="180975" indent="0" eaLnBrk="1" hangingPunct="1">
              <a:buClr>
                <a:srgbClr val="92D050"/>
              </a:buClr>
              <a:buNone/>
            </a:pPr>
            <a:r>
              <a:rPr lang="en-US" b="1" dirty="0" smtClean="0">
                <a:ea typeface="ＭＳ Ｐゴシック" charset="-128"/>
              </a:rPr>
              <a:t>Part III. Ground-truthing</a:t>
            </a:r>
          </a:p>
        </p:txBody>
      </p:sp>
      <p:sp>
        <p:nvSpPr>
          <p:cNvPr id="6861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513AA7B-632D-4165-9612-C18E8367600D}" type="slidenum">
              <a:rPr lang="en-US" smtClean="0"/>
              <a:pPr/>
              <a:t>25</a:t>
            </a:fld>
            <a:endParaRPr lang="en-US" dirty="0" smtClean="0"/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896938" y="4656978"/>
            <a:ext cx="2187575" cy="1151685"/>
          </a:xfrm>
          <a:prstGeom prst="rightArrow">
            <a:avLst>
              <a:gd name="adj1" fmla="val 50000"/>
              <a:gd name="adj2" fmla="val 50002"/>
            </a:avLst>
          </a:prstGeom>
          <a:solidFill>
            <a:schemeClr val="accent1">
              <a:lumMod val="75000"/>
            </a:schemeClr>
          </a:solidFill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dist="25400" dir="6599969" sx="100999" sy="100999" rotWithShape="0">
              <a:srgbClr val="808080">
                <a:alpha val="7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ＭＳ Ｐゴシック" charset="-128"/>
              </a:rPr>
              <a:t>When to Involve the Community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7829550" cy="5524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800" dirty="0" smtClean="0">
                <a:ea typeface="ＭＳ Ｐゴシック" charset="-128"/>
              </a:rPr>
              <a:t>Three Touch-Points in the Planning Process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284163" y="2686556"/>
          <a:ext cx="8730364" cy="1254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6" name="Straight Arrow Connector 5"/>
          <p:cNvCxnSpPr/>
          <p:nvPr/>
        </p:nvCxnSpPr>
        <p:spPr>
          <a:xfrm rot="5400000" flipH="1" flipV="1">
            <a:off x="4994275" y="3940027"/>
            <a:ext cx="72866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7751763" y="3940175"/>
            <a:ext cx="72866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2008188" y="3940175"/>
            <a:ext cx="72866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4" name="TextBox 9"/>
          <p:cNvSpPr txBox="1">
            <a:spLocks noChangeArrowheads="1"/>
          </p:cNvSpPr>
          <p:nvPr/>
        </p:nvSpPr>
        <p:spPr bwMode="auto">
          <a:xfrm>
            <a:off x="4470401" y="4305299"/>
            <a:ext cx="1871732" cy="13234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Review the plan. Identify additional assets. Make suggestions to strengthen</a:t>
            </a:r>
            <a:endParaRPr lang="en-US" sz="1600" dirty="0"/>
          </a:p>
        </p:txBody>
      </p:sp>
      <p:sp>
        <p:nvSpPr>
          <p:cNvPr id="50185" name="TextBox 10"/>
          <p:cNvSpPr txBox="1">
            <a:spLocks noChangeArrowheads="1"/>
          </p:cNvSpPr>
          <p:nvPr/>
        </p:nvSpPr>
        <p:spPr bwMode="auto">
          <a:xfrm>
            <a:off x="1465179" y="4305300"/>
            <a:ext cx="1601787" cy="13234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600" dirty="0" smtClean="0"/>
              <a:t>Verify and strengthen information gathered</a:t>
            </a:r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50187" name="TextBox 12"/>
          <p:cNvSpPr txBox="1">
            <a:spLocks noChangeArrowheads="1"/>
          </p:cNvSpPr>
          <p:nvPr/>
        </p:nvSpPr>
        <p:spPr bwMode="auto">
          <a:xfrm>
            <a:off x="7250773" y="4305300"/>
            <a:ext cx="1714500" cy="13234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/>
              <a:t>Communicate the plan.  Involve the </a:t>
            </a:r>
            <a:r>
              <a:rPr lang="en-US" sz="1600" dirty="0" smtClean="0"/>
              <a:t>community in staying ready.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303338" y="6102350"/>
            <a:ext cx="72263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  <a:ea typeface="ＭＳ Ｐゴシック" pitchFamily="-109" charset="-128"/>
              </a:rPr>
              <a:t>*Assets can include volunteers, equipment, facilities, etc.</a:t>
            </a:r>
          </a:p>
        </p:txBody>
      </p:sp>
      <p:sp>
        <p:nvSpPr>
          <p:cNvPr id="5018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4899F8C-04C5-463B-AC83-B47DF69E629E}" type="slidenum">
              <a:rPr lang="en-US"/>
              <a:pPr/>
              <a:t>26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 smtClean="0">
                <a:ea typeface="ＭＳ Ｐゴシック" charset="-128"/>
              </a:rPr>
              <a:t>Community Based Vulnerability Assessment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736600" y="2082800"/>
            <a:ext cx="5207000" cy="399051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a typeface="ＭＳ Ｐゴシック" charset="-128"/>
              </a:rPr>
              <a:t>Task 8 – Community Ground-Truthing</a:t>
            </a:r>
            <a:endParaRPr lang="en-US" sz="2000" b="1" dirty="0" smtClean="0">
              <a:ea typeface="ＭＳ Ｐゴシック" charset="-128"/>
            </a:endParaRPr>
          </a:p>
          <a:p>
            <a:pPr indent="-274320" eaLnBrk="1" hangingPunct="1">
              <a:spcBef>
                <a:spcPts val="18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b="1" dirty="0" smtClean="0">
                <a:ea typeface="ＭＳ Ｐゴシック" charset="-128"/>
              </a:rPr>
              <a:t>Definition:  </a:t>
            </a:r>
            <a:r>
              <a:rPr lang="en-US" dirty="0" smtClean="0">
                <a:ea typeface="ＭＳ Ｐゴシック" charset="-128"/>
              </a:rPr>
              <a:t>(military term) ensuring that intelligence gathering matches what is true on the ground</a:t>
            </a:r>
          </a:p>
          <a:p>
            <a:pPr indent="-274320" eaLnBrk="1" hangingPunct="1">
              <a:spcBef>
                <a:spcPts val="18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b="1" dirty="0" smtClean="0">
                <a:ea typeface="ＭＳ Ｐゴシック" charset="-128"/>
              </a:rPr>
              <a:t>Goal:  </a:t>
            </a:r>
            <a:r>
              <a:rPr lang="en-US" dirty="0" smtClean="0">
                <a:ea typeface="ＭＳ Ｐゴシック" charset="-128"/>
              </a:rPr>
              <a:t>to ensure the accuracy of the community’s maps and data </a:t>
            </a:r>
          </a:p>
          <a:p>
            <a:pPr indent="-274320" eaLnBrk="1" hangingPunct="1">
              <a:spcBef>
                <a:spcPts val="18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b="1" dirty="0" smtClean="0">
                <a:ea typeface="ＭＳ Ｐゴシック" charset="-128"/>
              </a:rPr>
              <a:t>Strategy</a:t>
            </a:r>
            <a:r>
              <a:rPr lang="en-US" dirty="0" smtClean="0">
                <a:ea typeface="ＭＳ Ｐゴシック" charset="-128"/>
              </a:rPr>
              <a:t>:  Community Open House</a:t>
            </a:r>
          </a:p>
        </p:txBody>
      </p:sp>
      <p:sp>
        <p:nvSpPr>
          <p:cNvPr id="7066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ADF3A2-0D2E-4961-B6E7-F93A448BE0AE}" type="slidenum">
              <a:rPr lang="en-US" smtClean="0"/>
              <a:pPr/>
              <a:t>27</a:t>
            </a:fld>
            <a:endParaRPr lang="en-US" dirty="0" smtClean="0"/>
          </a:p>
        </p:txBody>
      </p:sp>
      <p:pic>
        <p:nvPicPr>
          <p:cNvPr id="7" name="il_fi" descr="http://interface-studio.com/wp-content/uploads/2008/12/4_open-house-community-mapping-exercise-823x7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3500" y="2882900"/>
            <a:ext cx="2444750" cy="260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25000" dist="12700" dir="5400000" sy="-100000" algn="bl" rotWithShape="0"/>
          </a:effectLst>
        </p:spPr>
      </p:pic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Open House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36FF98-877D-44BD-A6DE-6D211A770BE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71828" y="2191215"/>
            <a:ext cx="1173898" cy="486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84163" y="2873298"/>
            <a:ext cx="1173898" cy="867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Welcome Table</a:t>
            </a:r>
            <a:endParaRPr lang="en-US" sz="1800" dirty="0"/>
          </a:p>
        </p:txBody>
      </p:sp>
      <p:sp>
        <p:nvSpPr>
          <p:cNvPr id="16" name="Rectangle 15"/>
          <p:cNvSpPr/>
          <p:nvPr/>
        </p:nvSpPr>
        <p:spPr>
          <a:xfrm rot="5400000">
            <a:off x="7599557" y="3529366"/>
            <a:ext cx="1799061" cy="486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Refreshments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5241770" y="5649951"/>
            <a:ext cx="1173898" cy="486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Station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843828" y="5010614"/>
            <a:ext cx="1173898" cy="486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594785" y="2386361"/>
            <a:ext cx="1173898" cy="486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Station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365701" y="1947747"/>
            <a:ext cx="1173898" cy="486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Station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351852" y="4415883"/>
            <a:ext cx="1839951" cy="10816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Comment Area</a:t>
            </a:r>
            <a:endParaRPr lang="en-US" sz="2000" dirty="0"/>
          </a:p>
        </p:txBody>
      </p:sp>
      <p:sp>
        <p:nvSpPr>
          <p:cNvPr id="22" name="Rectangle 21"/>
          <p:cNvSpPr/>
          <p:nvPr/>
        </p:nvSpPr>
        <p:spPr>
          <a:xfrm>
            <a:off x="3191803" y="5497551"/>
            <a:ext cx="1173898" cy="867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Exit </a:t>
            </a:r>
          </a:p>
          <a:p>
            <a:pPr algn="ctr"/>
            <a:r>
              <a:rPr lang="en-US" sz="1800" dirty="0" smtClean="0"/>
              <a:t>Table</a:t>
            </a:r>
            <a:endParaRPr lang="en-US" sz="18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84163" y="3980985"/>
            <a:ext cx="1067689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509024" y="5497551"/>
            <a:ext cx="546410" cy="97201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4163" y="4015773"/>
            <a:ext cx="1067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Enter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 rot="17937586">
            <a:off x="2155679" y="5844842"/>
            <a:ext cx="706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Exit</a:t>
            </a:r>
            <a:endParaRPr lang="en-US" sz="2000" dirty="0"/>
          </a:p>
        </p:txBody>
      </p:sp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eckmark_XSma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732611"/>
            <a:ext cx="2667000" cy="3125390"/>
          </a:xfrm>
          <a:prstGeom prst="rect">
            <a:avLst/>
          </a:prstGeom>
        </p:spPr>
      </p:pic>
      <p:sp>
        <p:nvSpPr>
          <p:cNvPr id="75778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4000" dirty="0" smtClean="0">
                <a:ea typeface="ＭＳ Ｐゴシック" charset="-128"/>
              </a:rPr>
              <a:t>Preparing for the Open House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>
          <a:xfrm>
            <a:off x="736599" y="2237238"/>
            <a:ext cx="7897813" cy="3467373"/>
          </a:xfrm>
        </p:spPr>
        <p:txBody>
          <a:bodyPr/>
          <a:lstStyle/>
          <a:p>
            <a:pPr marL="0" indent="274320" eaLnBrk="1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800" dirty="0" smtClean="0">
                <a:ea typeface="ＭＳ Ｐゴシック" charset="-128"/>
              </a:rPr>
              <a:t>Complete CBVA Tasks 3-7 and Worksheets 1-11 </a:t>
            </a:r>
            <a:br>
              <a:rPr lang="en-US" sz="2800" dirty="0" smtClean="0">
                <a:ea typeface="ＭＳ Ｐゴシック" charset="-128"/>
              </a:rPr>
            </a:br>
            <a:endParaRPr lang="en-US" sz="2800" dirty="0" smtClean="0">
              <a:ea typeface="ＭＳ Ｐゴシック" charset="-128"/>
            </a:endParaRPr>
          </a:p>
          <a:p>
            <a:pPr marL="0" indent="274320" eaLnBrk="1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800" dirty="0" smtClean="0">
                <a:ea typeface="ＭＳ Ｐゴシック" charset="-128"/>
              </a:rPr>
              <a:t>Prepare community maps</a:t>
            </a:r>
          </a:p>
          <a:p>
            <a:pPr marL="0" indent="274320" eaLnBrk="1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endParaRPr lang="en-US" sz="2800" dirty="0" smtClean="0">
              <a:ea typeface="ＭＳ Ｐゴシック" charset="-128"/>
            </a:endParaRPr>
          </a:p>
          <a:p>
            <a:pPr marL="0" indent="274320" eaLnBrk="1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800" dirty="0" smtClean="0">
                <a:ea typeface="ＭＳ Ｐゴシック" charset="-128"/>
              </a:rPr>
              <a:t>Determine locations, dates and times</a:t>
            </a:r>
          </a:p>
          <a:p>
            <a:pPr marL="0" indent="274320" eaLnBrk="1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</a:pPr>
            <a:endParaRPr lang="en-US" sz="2800" dirty="0" smtClean="0">
              <a:ea typeface="ＭＳ Ｐゴシック" charset="-128"/>
            </a:endParaRPr>
          </a:p>
          <a:p>
            <a:pPr marL="0" indent="274320" eaLnBrk="1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eriod" startAt="4"/>
            </a:pPr>
            <a:r>
              <a:rPr lang="en-US" sz="2800" dirty="0" smtClean="0">
                <a:ea typeface="ＭＳ Ｐゴシック" charset="-128"/>
              </a:rPr>
              <a:t>Send invitations and announcements</a:t>
            </a:r>
          </a:p>
          <a:p>
            <a:pPr marL="0" indent="274320" eaLnBrk="1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</a:pPr>
            <a:endParaRPr lang="en-US" dirty="0" smtClean="0">
              <a:ea typeface="ＭＳ Ｐゴシック" charset="-128"/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 smtClean="0">
              <a:ea typeface="ＭＳ Ｐゴシック" charset="-128"/>
            </a:endParaRPr>
          </a:p>
        </p:txBody>
      </p:sp>
      <p:sp>
        <p:nvSpPr>
          <p:cNvPr id="757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EF1FF82-97C6-440D-9AE8-FCA37FC60443}" type="slidenum">
              <a:rPr lang="en-US" smtClean="0"/>
              <a:pPr/>
              <a:t>29</a:t>
            </a:fld>
            <a:endParaRPr lang="en-US" dirty="0" smtClean="0"/>
          </a:p>
        </p:txBody>
      </p:sp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ＭＳ Ｐゴシック" charset="-128"/>
              </a:rPr>
              <a:t>Overview</a:t>
            </a:r>
          </a:p>
        </p:txBody>
      </p:sp>
      <p:sp>
        <p:nvSpPr>
          <p:cNvPr id="33795" name="Content Placeholder 5"/>
          <p:cNvSpPr>
            <a:spLocks noGrp="1"/>
          </p:cNvSpPr>
          <p:nvPr>
            <p:ph idx="1"/>
          </p:nvPr>
        </p:nvSpPr>
        <p:spPr>
          <a:xfrm>
            <a:off x="881802" y="2043954"/>
            <a:ext cx="8574086" cy="3992563"/>
          </a:xfrm>
        </p:spPr>
        <p:txBody>
          <a:bodyPr/>
          <a:lstStyle/>
          <a:p>
            <a:pPr marL="180975" indent="0" eaLnBrk="1" hangingPunct="1">
              <a:buClr>
                <a:schemeClr val="accent2">
                  <a:lumMod val="50000"/>
                </a:schemeClr>
              </a:buClr>
              <a:buNone/>
            </a:pPr>
            <a:r>
              <a:rPr lang="en-US" dirty="0" smtClean="0">
                <a:ea typeface="ＭＳ Ｐゴシック" charset="-128"/>
              </a:rPr>
              <a:t>Part I. Setting the Stage – Disaster Management 101</a:t>
            </a:r>
          </a:p>
          <a:p>
            <a:pPr lvl="1" indent="-273050" eaLnBrk="1" hangingPunct="1"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 smtClean="0">
                <a:ea typeface="ＭＳ Ｐゴシック" charset="-128"/>
              </a:rPr>
              <a:t>Disaster defined</a:t>
            </a:r>
          </a:p>
          <a:p>
            <a:pPr lvl="1" indent="-273050" eaLnBrk="1" hangingPunct="1"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 smtClean="0">
                <a:ea typeface="ＭＳ Ｐゴシック" charset="-128"/>
              </a:rPr>
              <a:t>Resiliency and vulnerability</a:t>
            </a:r>
          </a:p>
          <a:p>
            <a:pPr marL="180975" indent="0" eaLnBrk="1" hangingPunct="1">
              <a:buClr>
                <a:schemeClr val="accent2">
                  <a:lumMod val="50000"/>
                </a:schemeClr>
              </a:buClr>
              <a:buNone/>
            </a:pPr>
            <a:r>
              <a:rPr lang="en-US" dirty="0" smtClean="0">
                <a:ea typeface="ＭＳ Ｐゴシック" charset="-128"/>
              </a:rPr>
              <a:t>Part II. Community Based Vulnerability Assessment</a:t>
            </a:r>
          </a:p>
          <a:p>
            <a:pPr marL="180975" indent="0" eaLnBrk="1" hangingPunct="1">
              <a:buClr>
                <a:schemeClr val="accent2">
                  <a:lumMod val="50000"/>
                </a:schemeClr>
              </a:buClr>
              <a:buNone/>
            </a:pPr>
            <a:r>
              <a:rPr lang="en-US" dirty="0" smtClean="0">
                <a:ea typeface="ＭＳ Ｐゴシック" charset="-128"/>
              </a:rPr>
              <a:t>Part III. Ground-truthing</a:t>
            </a:r>
          </a:p>
        </p:txBody>
      </p:sp>
      <p:sp>
        <p:nvSpPr>
          <p:cNvPr id="3379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FBFE69F-8643-4CDC-9742-1F0A129BFF9E}" type="slidenum">
              <a:rPr lang="en-US" smtClean="0"/>
              <a:pPr/>
              <a:t>3</a:t>
            </a:fld>
            <a:endParaRPr lang="en-US" dirty="0" smtClean="0"/>
          </a:p>
        </p:txBody>
      </p:sp>
      <p:pic>
        <p:nvPicPr>
          <p:cNvPr id="1026" name="Picture 2" descr="C:\Documents and Settings\dtootle\Local Settings\Temporary Internet Files\Content.IE5\3FYBVF4E\MP900411828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052" y="4057276"/>
            <a:ext cx="2845548" cy="2330824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Everyone?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5529" y="2165131"/>
            <a:ext cx="5182720" cy="2185958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Where do people in your community…</a:t>
            </a:r>
          </a:p>
          <a:p>
            <a:pPr indent="-274320">
              <a:spcBef>
                <a:spcPts val="800"/>
              </a:spcBef>
              <a:buClr>
                <a:schemeClr val="accent2">
                  <a:lumMod val="50000"/>
                </a:schemeClr>
              </a:buClr>
            </a:pPr>
            <a:r>
              <a:rPr lang="en-US" dirty="0" smtClean="0"/>
              <a:t>Gather on a regular basis?</a:t>
            </a:r>
          </a:p>
          <a:p>
            <a:pPr indent="-274320">
              <a:spcBef>
                <a:spcPts val="800"/>
              </a:spcBef>
              <a:buClr>
                <a:schemeClr val="accent2">
                  <a:lumMod val="50000"/>
                </a:schemeClr>
              </a:buClr>
            </a:pPr>
            <a:r>
              <a:rPr lang="en-US" dirty="0" smtClean="0"/>
              <a:t>Visit at least once a week?</a:t>
            </a:r>
          </a:p>
          <a:p>
            <a:pPr indent="-274320">
              <a:spcBef>
                <a:spcPts val="800"/>
              </a:spcBef>
              <a:buClr>
                <a:schemeClr val="accent2">
                  <a:lumMod val="50000"/>
                </a:schemeClr>
              </a:buClr>
            </a:pPr>
            <a:r>
              <a:rPr lang="en-US" dirty="0" smtClean="0"/>
              <a:t>Feel comfortable meeting?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36FF98-877D-44BD-A6DE-6D211A770BE9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1026" name="Picture 2" descr="C:\Documents and Settings\rachelw\Local Settings\Temporary Internet Files\Content.IE5\TKD0CWN9\MP900439375[1].jpg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/>
        </p:blipFill>
        <p:spPr bwMode="auto">
          <a:xfrm>
            <a:off x="388750" y="2045600"/>
            <a:ext cx="3062755" cy="40633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24943" y="4927710"/>
            <a:ext cx="50034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i="1" dirty="0">
                <a:latin typeface="+mn-lt"/>
              </a:rPr>
              <a:t>Answers to these questions </a:t>
            </a:r>
            <a:r>
              <a:rPr lang="en-US" sz="2000" i="1" dirty="0" smtClean="0">
                <a:latin typeface="+mn-lt"/>
              </a:rPr>
              <a:t>guide:</a:t>
            </a:r>
          </a:p>
          <a:p>
            <a:pPr marL="457200" indent="-36576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i="1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The </a:t>
            </a:r>
            <a:r>
              <a:rPr lang="en-US" sz="2000" i="1" dirty="0">
                <a:latin typeface="+mn-lt"/>
                <a:ea typeface="ＭＳ Ｐゴシック" pitchFamily="-109" charset="-128"/>
                <a:cs typeface="ＭＳ Ｐゴシック" pitchFamily="-109" charset="-128"/>
              </a:rPr>
              <a:t>location of the open </a:t>
            </a:r>
            <a:r>
              <a:rPr lang="en-US" sz="2000" i="1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house</a:t>
            </a:r>
          </a:p>
          <a:p>
            <a:pPr marL="457200" indent="-36576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i="1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How </a:t>
            </a:r>
            <a:r>
              <a:rPr lang="en-US" sz="2000" i="1" dirty="0">
                <a:latin typeface="+mn-lt"/>
                <a:ea typeface="ＭＳ Ｐゴシック" pitchFamily="-109" charset="-128"/>
                <a:cs typeface="ＭＳ Ｐゴシック" pitchFamily="-109" charset="-128"/>
              </a:rPr>
              <a:t>to spread the word about the </a:t>
            </a:r>
            <a:r>
              <a:rPr lang="en-US" sz="2000" i="1" dirty="0" smtClean="0">
                <a:latin typeface="+mn-lt"/>
                <a:ea typeface="ＭＳ Ｐゴシック" pitchFamily="-109" charset="-128"/>
                <a:cs typeface="ＭＳ Ｐゴシック" pitchFamily="-109" charset="-128"/>
              </a:rPr>
              <a:t>event</a:t>
            </a:r>
            <a:endParaRPr lang="en-US" sz="2000" i="1" dirty="0"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ubbles_peopl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84163" y="2043954"/>
            <a:ext cx="2632634" cy="26326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the Ground-Truthing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6798" y="2043954"/>
            <a:ext cx="5687456" cy="4291105"/>
          </a:xfrm>
        </p:spPr>
        <p:txBody>
          <a:bodyPr/>
          <a:lstStyle/>
          <a:p>
            <a:pPr indent="-274320">
              <a:buClr>
                <a:schemeClr val="accent2">
                  <a:lumMod val="50000"/>
                </a:schemeClr>
              </a:buClr>
            </a:pPr>
            <a:r>
              <a:rPr lang="en-US" dirty="0" smtClean="0"/>
              <a:t>Examine the feedback from participants</a:t>
            </a:r>
          </a:p>
          <a:p>
            <a:pPr indent="-274320">
              <a:buClr>
                <a:schemeClr val="accent2">
                  <a:lumMod val="50000"/>
                </a:schemeClr>
              </a:buClr>
            </a:pPr>
            <a:r>
              <a:rPr lang="en-US" dirty="0" smtClean="0"/>
              <a:t>Adjust the maps and other data </a:t>
            </a:r>
          </a:p>
          <a:p>
            <a:pPr indent="-274320">
              <a:buClr>
                <a:schemeClr val="accent2">
                  <a:lumMod val="50000"/>
                </a:schemeClr>
              </a:buClr>
            </a:pPr>
            <a:r>
              <a:rPr lang="en-US" dirty="0" smtClean="0"/>
              <a:t>Provide feedback to the participants: </a:t>
            </a:r>
          </a:p>
          <a:p>
            <a:pPr lvl="1" indent="-274320">
              <a:buClr>
                <a:schemeClr val="accent2">
                  <a:lumMod val="75000"/>
                </a:schemeClr>
              </a:buClr>
            </a:pPr>
            <a:r>
              <a:rPr lang="en-US" dirty="0" smtClean="0"/>
              <a:t>Thank them</a:t>
            </a:r>
          </a:p>
          <a:p>
            <a:pPr lvl="1" indent="-274320">
              <a:buClr>
                <a:schemeClr val="accent2">
                  <a:lumMod val="75000"/>
                </a:schemeClr>
              </a:buClr>
            </a:pPr>
            <a:r>
              <a:rPr lang="en-US" dirty="0" smtClean="0"/>
              <a:t>Include a summary of how their input helped</a:t>
            </a:r>
          </a:p>
          <a:p>
            <a:pPr lvl="1" indent="-274320">
              <a:buClr>
                <a:schemeClr val="accent2">
                  <a:lumMod val="75000"/>
                </a:schemeClr>
              </a:buClr>
            </a:pPr>
            <a:r>
              <a:rPr lang="en-US" dirty="0" smtClean="0"/>
              <a:t>Invite them to the next community session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36FF98-877D-44BD-A6DE-6D211A770BE9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Finding the 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36FF98-877D-44BD-A6DE-6D211A770BE9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8" name="Picture 7" descr="businesswoman_XSma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220" y="2156759"/>
            <a:ext cx="4045309" cy="26841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1882" y="5139766"/>
            <a:ext cx="755874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Resources to identify </a:t>
            </a:r>
            <a:r>
              <a:rPr lang="en-US" b="1" dirty="0">
                <a:latin typeface="+mn-lt"/>
              </a:rPr>
              <a:t>and list vulnerable </a:t>
            </a:r>
            <a:r>
              <a:rPr lang="en-US" b="1" dirty="0" smtClean="0">
                <a:latin typeface="+mn-lt"/>
              </a:rPr>
              <a:t>populations</a:t>
            </a:r>
          </a:p>
          <a:p>
            <a:pPr algn="ctr"/>
            <a:r>
              <a:rPr lang="en-US" b="1" dirty="0" smtClean="0">
                <a:latin typeface="+mn-lt"/>
              </a:rPr>
              <a:t> </a:t>
            </a:r>
            <a:r>
              <a:rPr lang="en-US" b="1" dirty="0">
                <a:latin typeface="+mn-lt"/>
              </a:rPr>
              <a:t>in the </a:t>
            </a:r>
            <a:r>
              <a:rPr lang="en-US" b="1" dirty="0" smtClean="0">
                <a:latin typeface="+mn-lt"/>
              </a:rPr>
              <a:t>community (CBVA Task 1)</a:t>
            </a:r>
            <a:endParaRPr lang="en-US" b="1" dirty="0"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78083115"/>
      </p:ext>
    </p:extLst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How Well Do </a:t>
            </a:r>
            <a:r>
              <a:rPr lang="en-US" dirty="0"/>
              <a:t>Y</a:t>
            </a:r>
            <a:r>
              <a:rPr lang="en-US" dirty="0" smtClean="0"/>
              <a:t>ou Know Your Community?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3202" y="2133600"/>
            <a:ext cx="5481637" cy="4216400"/>
          </a:xfrm>
        </p:spPr>
        <p:txBody>
          <a:bodyPr/>
          <a:lstStyle/>
          <a:p>
            <a:pPr marL="248285" indent="0" eaLnBrk="1" hangingPunct="1">
              <a:buClr>
                <a:schemeClr val="accent4"/>
              </a:buClr>
              <a:buNone/>
              <a:defRPr/>
            </a:pPr>
            <a:r>
              <a:rPr lang="en-US" sz="2200" b="1" dirty="0"/>
              <a:t>Demographics </a:t>
            </a:r>
            <a:r>
              <a:rPr lang="en-US" sz="2200" b="1" dirty="0" smtClean="0"/>
              <a:t>help:</a:t>
            </a:r>
          </a:p>
          <a:p>
            <a:pPr marL="896112" lvl="2" indent="-274320" eaLnBrk="1" hangingPunct="1">
              <a:buClr>
                <a:schemeClr val="accent1">
                  <a:lumMod val="75000"/>
                </a:schemeClr>
              </a:buClr>
              <a:buFont typeface="Wingdings" pitchFamily="-109" charset="2"/>
              <a:buChar char="§"/>
              <a:defRPr/>
            </a:pPr>
            <a:r>
              <a:rPr lang="en-US" sz="2200" dirty="0" smtClean="0"/>
              <a:t>Describe the community </a:t>
            </a:r>
          </a:p>
          <a:p>
            <a:pPr marL="896112" lvl="2" indent="-274320" eaLnBrk="1" hangingPunct="1">
              <a:buClr>
                <a:schemeClr val="accent1">
                  <a:lumMod val="75000"/>
                </a:schemeClr>
              </a:buClr>
              <a:buFont typeface="Wingdings" pitchFamily="-109" charset="2"/>
              <a:buChar char="§"/>
              <a:defRPr/>
            </a:pPr>
            <a:r>
              <a:rPr lang="en-US" sz="2200" dirty="0" smtClean="0"/>
              <a:t>Identify vulnerable populations</a:t>
            </a:r>
          </a:p>
          <a:p>
            <a:pPr marL="896112" lvl="2" indent="-274320" eaLnBrk="1" hangingPunct="1">
              <a:buClr>
                <a:schemeClr val="accent1">
                  <a:lumMod val="75000"/>
                </a:schemeClr>
              </a:buClr>
              <a:buNone/>
              <a:defRPr/>
            </a:pPr>
            <a:endParaRPr lang="en-US" sz="2200" dirty="0" smtClean="0"/>
          </a:p>
          <a:p>
            <a:pPr marL="248285" indent="0" eaLnBrk="1" hangingPunct="1">
              <a:buClr>
                <a:schemeClr val="accent4"/>
              </a:buClr>
              <a:buNone/>
              <a:defRPr/>
            </a:pPr>
            <a:r>
              <a:rPr lang="en-US" sz="2200" b="1" dirty="0" smtClean="0"/>
              <a:t>Elements of the population to consider:</a:t>
            </a:r>
          </a:p>
          <a:p>
            <a:pPr marL="896112" lvl="2" indent="-274320" eaLnBrk="1" hangingPunct="1">
              <a:buClr>
                <a:schemeClr val="accent1">
                  <a:lumMod val="75000"/>
                </a:schemeClr>
              </a:buClr>
              <a:buFont typeface="Wingdings" pitchFamily="-109" charset="2"/>
              <a:buChar char="§"/>
              <a:defRPr/>
            </a:pPr>
            <a:r>
              <a:rPr lang="en-US" sz="2200" dirty="0" smtClean="0"/>
              <a:t>Race/Ethnicity</a:t>
            </a:r>
          </a:p>
          <a:p>
            <a:pPr marL="896112" lvl="2" indent="-274320" eaLnBrk="1" hangingPunct="1">
              <a:buClr>
                <a:schemeClr val="accent1">
                  <a:lumMod val="75000"/>
                </a:schemeClr>
              </a:buClr>
              <a:buFont typeface="Wingdings" pitchFamily="-109" charset="2"/>
              <a:buChar char="§"/>
              <a:defRPr/>
            </a:pPr>
            <a:r>
              <a:rPr lang="en-US" sz="2200" dirty="0" smtClean="0"/>
              <a:t>Age</a:t>
            </a:r>
          </a:p>
          <a:p>
            <a:pPr marL="896112" lvl="2" indent="-274320" eaLnBrk="1" hangingPunct="1">
              <a:buClr>
                <a:schemeClr val="accent1">
                  <a:lumMod val="75000"/>
                </a:schemeClr>
              </a:buClr>
              <a:buFont typeface="Wingdings" pitchFamily="-109" charset="2"/>
              <a:buChar char="§"/>
              <a:defRPr/>
            </a:pPr>
            <a:r>
              <a:rPr lang="en-US" sz="2200" dirty="0" smtClean="0"/>
              <a:t>Socioeconomic status</a:t>
            </a:r>
          </a:p>
          <a:p>
            <a:pPr marL="896112" lvl="2" indent="-274320" eaLnBrk="1" hangingPunct="1">
              <a:buClr>
                <a:schemeClr val="accent1">
                  <a:lumMod val="75000"/>
                </a:schemeClr>
              </a:buClr>
              <a:buFont typeface="Wingdings" pitchFamily="-109" charset="2"/>
              <a:buChar char="§"/>
              <a:defRPr/>
            </a:pPr>
            <a:r>
              <a:rPr lang="en-US" sz="2200" dirty="0" smtClean="0"/>
              <a:t>Family structure</a:t>
            </a:r>
          </a:p>
        </p:txBody>
      </p:sp>
      <p:pic>
        <p:nvPicPr>
          <p:cNvPr id="6" name="Picture 5" descr="crowd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88750" y="2178423"/>
            <a:ext cx="2465016" cy="1641893"/>
          </a:xfrm>
          <a:prstGeom prst="rect">
            <a:avLst/>
          </a:prstGeom>
          <a:effectLst>
            <a:reflection stA="50000" endPos="20000" dist="12700" dir="5400000" sy="-100000" algn="bl" rotWithShape="0"/>
          </a:effectLst>
        </p:spPr>
      </p:pic>
      <p:sp>
        <p:nvSpPr>
          <p:cNvPr id="7885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0ED0695-2826-420B-8540-47C9FB8DA018}" type="slidenum">
              <a:rPr lang="en-US" smtClean="0"/>
              <a:pPr/>
              <a:t>33</a:t>
            </a:fld>
            <a:endParaRPr lang="en-US" dirty="0" smtClean="0"/>
          </a:p>
        </p:txBody>
      </p:sp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charset="-128"/>
              </a:rPr>
              <a:t>Population Trends:  Window to 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014539"/>
            <a:ext cx="6002337" cy="2452873"/>
          </a:xfrm>
        </p:spPr>
        <p:txBody>
          <a:bodyPr/>
          <a:lstStyle/>
          <a:p>
            <a:pPr marL="248285" indent="0" eaLnBrk="1" hangingPunct="1">
              <a:buFont typeface="Wingdings" pitchFamily="-109" charset="2"/>
              <a:buNone/>
              <a:defRPr/>
            </a:pPr>
            <a:r>
              <a:rPr lang="en-US" b="1" dirty="0" smtClean="0"/>
              <a:t>Recent national trends show increases in:</a:t>
            </a:r>
          </a:p>
          <a:p>
            <a:pPr marL="804672" lvl="1" indent="-274320" eaLnBrk="1" hangingPunct="1">
              <a:spcBef>
                <a:spcPts val="200"/>
              </a:spcBef>
              <a:buClr>
                <a:schemeClr val="accent2">
                  <a:lumMod val="50000"/>
                </a:schemeClr>
              </a:buClr>
              <a:buFont typeface="Wingdings" pitchFamily="-109" charset="2"/>
              <a:buChar char="§"/>
              <a:defRPr/>
            </a:pPr>
            <a:r>
              <a:rPr lang="en-US" dirty="0" smtClean="0"/>
              <a:t>Minority populations (especially Hispanics)</a:t>
            </a:r>
            <a:endParaRPr lang="en-US" dirty="0"/>
          </a:p>
          <a:p>
            <a:pPr marL="804672" lvl="1" indent="-274320" eaLnBrk="1" hangingPunct="1">
              <a:spcBef>
                <a:spcPts val="200"/>
              </a:spcBef>
              <a:buClr>
                <a:schemeClr val="accent2">
                  <a:lumMod val="50000"/>
                </a:schemeClr>
              </a:buClr>
              <a:buFont typeface="Wingdings" pitchFamily="-109" charset="2"/>
              <a:buChar char="§"/>
              <a:defRPr/>
            </a:pPr>
            <a:r>
              <a:rPr lang="en-US" dirty="0" smtClean="0"/>
              <a:t>Elderly populatio</a:t>
            </a:r>
            <a:r>
              <a:rPr lang="en-US" dirty="0"/>
              <a:t>n</a:t>
            </a:r>
            <a:endParaRPr lang="en-US" dirty="0" smtClean="0"/>
          </a:p>
          <a:p>
            <a:pPr marL="804672" lvl="1" indent="-274320" eaLnBrk="1" hangingPunct="1">
              <a:spcBef>
                <a:spcPts val="200"/>
              </a:spcBef>
              <a:buClr>
                <a:schemeClr val="accent2">
                  <a:lumMod val="50000"/>
                </a:schemeClr>
              </a:buClr>
              <a:buFont typeface="Wingdings" pitchFamily="-109" charset="2"/>
              <a:buChar char="§"/>
              <a:defRPr/>
            </a:pPr>
            <a:r>
              <a:rPr lang="en-US" dirty="0" smtClean="0"/>
              <a:t>Economically disadvantaged populations</a:t>
            </a:r>
          </a:p>
          <a:p>
            <a:pPr marL="804672" lvl="1" indent="-274320" eaLnBrk="1" hangingPunct="1">
              <a:spcBef>
                <a:spcPts val="200"/>
              </a:spcBef>
              <a:buClr>
                <a:schemeClr val="accent2">
                  <a:lumMod val="50000"/>
                </a:schemeClr>
              </a:buClr>
              <a:buFont typeface="Wingdings" pitchFamily="-109" charset="2"/>
              <a:buChar char="§"/>
              <a:defRPr/>
            </a:pPr>
            <a:r>
              <a:rPr lang="en-US" dirty="0" smtClean="0"/>
              <a:t>Single-parent households</a:t>
            </a:r>
          </a:p>
          <a:p>
            <a:pPr marL="804672" lvl="1" indent="-274320" eaLnBrk="1" hangingPunct="1">
              <a:spcBef>
                <a:spcPts val="200"/>
              </a:spcBef>
              <a:buClr>
                <a:schemeClr val="accent2">
                  <a:lumMod val="50000"/>
                </a:schemeClr>
              </a:buClr>
              <a:buFont typeface="Wingdings" pitchFamily="-109" charset="2"/>
              <a:buChar char="§"/>
              <a:defRPr/>
            </a:pPr>
            <a:r>
              <a:rPr lang="en-US" dirty="0" smtClean="0"/>
              <a:t>One-person households</a:t>
            </a:r>
          </a:p>
        </p:txBody>
      </p:sp>
      <p:sp>
        <p:nvSpPr>
          <p:cNvPr id="819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DC92F9-8975-44AA-9972-B9B85FCDA82A}" type="slidenum">
              <a:rPr lang="en-US" smtClean="0"/>
              <a:pPr/>
              <a:t>34</a:t>
            </a:fld>
            <a:endParaRPr lang="en-US" dirty="0" smtClean="0"/>
          </a:p>
        </p:txBody>
      </p:sp>
      <p:pic>
        <p:nvPicPr>
          <p:cNvPr id="81928" name="Picture 8" descr="C:\Documents and Settings\rachelw\Local Settings\Temporary Internet Files\Content.IE5\BQ12UAN4\MP900438377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2014539"/>
            <a:ext cx="2665228" cy="3551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20699" y="5246654"/>
            <a:ext cx="8337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62626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Are these trends happening here?</a:t>
            </a:r>
          </a:p>
          <a:p>
            <a:endParaRPr lang="en-US" b="1" dirty="0" smtClean="0">
              <a:solidFill>
                <a:srgbClr val="262626"/>
              </a:solidFill>
              <a:latin typeface="+mn-lt"/>
              <a:ea typeface="ＭＳ Ｐゴシック" pitchFamily="-109" charset="-128"/>
              <a:cs typeface="ＭＳ Ｐゴシック" pitchFamily="-109" charset="-128"/>
            </a:endParaRPr>
          </a:p>
          <a:p>
            <a:r>
              <a:rPr lang="en-US" b="1" dirty="0" smtClean="0">
                <a:solidFill>
                  <a:srgbClr val="262626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Why might these be important to know in disaster planning?</a:t>
            </a:r>
          </a:p>
        </p:txBody>
      </p:sp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 bwMode="auto">
          <a:xfrm>
            <a:off x="284163" y="630238"/>
            <a:ext cx="8531131" cy="9683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ＭＳ Ｐゴシック" charset="-128"/>
              </a:rPr>
              <a:t>Where</a:t>
            </a:r>
            <a:r>
              <a:rPr lang="en-US" dirty="0">
                <a:ea typeface="ＭＳ Ｐゴシック" charset="-128"/>
              </a:rPr>
              <a:t> </a:t>
            </a:r>
            <a:r>
              <a:rPr lang="en-US" dirty="0" smtClean="0">
                <a:ea typeface="ＭＳ Ｐゴシック" charset="-128"/>
              </a:rPr>
              <a:t>Is the Data?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>
          <a:xfrm>
            <a:off x="104589" y="3179485"/>
            <a:ext cx="8874311" cy="1837015"/>
          </a:xfrm>
        </p:spPr>
        <p:txBody>
          <a:bodyPr numCol="2"/>
          <a:lstStyle/>
          <a:p>
            <a:pPr marL="179388" indent="0" eaLnBrk="1" hangingPunct="1">
              <a:buFont typeface="Wingdings" pitchFamily="2" charset="2"/>
              <a:buNone/>
            </a:pPr>
            <a:r>
              <a:rPr lang="en-US" sz="1800" b="1" dirty="0" smtClean="0">
                <a:solidFill>
                  <a:schemeClr val="tx1"/>
                </a:solidFill>
                <a:ea typeface="ＭＳ Ｐゴシック" charset="-128"/>
              </a:rPr>
              <a:t>Southern Rural Development Center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  <a:hlinkClick r:id="rId3"/>
              </a:rPr>
              <a:t>http://srdc.msstate.edu/readycommunity</a:t>
            </a:r>
            <a:endParaRPr lang="en-US" sz="1800" dirty="0">
              <a:solidFill>
                <a:schemeClr val="accent1">
                  <a:lumMod val="75000"/>
                </a:schemeClr>
              </a:solidFill>
              <a:ea typeface="ＭＳ Ｐゴシック" charset="-128"/>
            </a:endParaRPr>
          </a:p>
          <a:p>
            <a:pPr marL="179388" indent="0" eaLnBrk="1" hangingPunct="1">
              <a:buClr>
                <a:schemeClr val="accent2">
                  <a:lumMod val="50000"/>
                </a:schemeClr>
              </a:buClr>
              <a:buNone/>
            </a:pPr>
            <a:r>
              <a:rPr lang="en-US" sz="1800" b="1" dirty="0" smtClean="0">
                <a:solidFill>
                  <a:schemeClr val="tx1"/>
                </a:solidFill>
                <a:ea typeface="ＭＳ Ｐゴシック" charset="-128"/>
              </a:rPr>
              <a:t>Western Rural Development Center </a:t>
            </a:r>
            <a:r>
              <a:rPr lang="en-US" sz="1800" dirty="0" smtClean="0">
                <a:ea typeface="ＭＳ Ｐゴシック" charset="-128"/>
                <a:hlinkClick r:id="rId4"/>
              </a:rPr>
              <a:t>http://wrdc.usu.edu/htm/regional-data</a:t>
            </a:r>
            <a:endParaRPr lang="en-US" sz="1800" dirty="0" smtClean="0">
              <a:ea typeface="ＭＳ Ｐゴシック" charset="-128"/>
            </a:endParaRPr>
          </a:p>
          <a:p>
            <a:pPr marL="179388" indent="0" eaLnBrk="1" hangingPunct="1">
              <a:buClr>
                <a:schemeClr val="accent2">
                  <a:lumMod val="50000"/>
                </a:schemeClr>
              </a:buClr>
              <a:buNone/>
            </a:pPr>
            <a:endParaRPr lang="en-US" sz="1800" b="1" dirty="0" smtClean="0">
              <a:ea typeface="ＭＳ Ｐゴシック" charset="-128"/>
            </a:endParaRPr>
          </a:p>
          <a:p>
            <a:pPr marL="179388" indent="0" eaLnBrk="1" hangingPunct="1">
              <a:buClr>
                <a:schemeClr val="accent2">
                  <a:lumMod val="50000"/>
                </a:schemeClr>
              </a:buClr>
              <a:buNone/>
            </a:pPr>
            <a:endParaRPr lang="en-US" sz="1800" b="1" dirty="0" smtClean="0">
              <a:ea typeface="ＭＳ Ｐゴシック" charset="-128"/>
            </a:endParaRPr>
          </a:p>
          <a:p>
            <a:pPr marL="179388" indent="0" eaLnBrk="1" hangingPunct="1">
              <a:buClr>
                <a:schemeClr val="accent2">
                  <a:lumMod val="50000"/>
                </a:schemeClr>
              </a:buClr>
              <a:buNone/>
            </a:pPr>
            <a:r>
              <a:rPr lang="en-US" sz="1800" b="1" dirty="0" smtClean="0">
                <a:ea typeface="ＭＳ Ｐゴシック" charset="-128"/>
              </a:rPr>
              <a:t>Census Data</a:t>
            </a:r>
          </a:p>
          <a:p>
            <a:pPr marL="179388" indent="0" eaLnBrk="1" hangingPunct="1">
              <a:spcBef>
                <a:spcPts val="200"/>
              </a:spcBef>
              <a:buClr>
                <a:schemeClr val="accent2">
                  <a:lumMod val="50000"/>
                </a:schemeClr>
              </a:buClr>
              <a:buNone/>
            </a:pPr>
            <a:r>
              <a:rPr lang="en-US" sz="1800" u="sng" dirty="0" smtClean="0">
                <a:solidFill>
                  <a:srgbClr val="0000FF"/>
                </a:solidFill>
                <a:ea typeface="ＭＳ Ｐゴシック" charset="-128"/>
                <a:hlinkClick r:id="rId5"/>
              </a:rPr>
              <a:t>www.census.gov</a:t>
            </a:r>
            <a:endParaRPr lang="en-US" sz="1800" dirty="0" smtClean="0">
              <a:solidFill>
                <a:srgbClr val="0000FF"/>
              </a:solidFill>
              <a:ea typeface="ＭＳ Ｐゴシック" charset="-128"/>
            </a:endParaRPr>
          </a:p>
          <a:p>
            <a:pPr marL="180975" indent="0" eaLnBrk="1" hangingPunct="1">
              <a:buClr>
                <a:schemeClr val="accent2">
                  <a:lumMod val="50000"/>
                </a:schemeClr>
              </a:buClr>
              <a:buNone/>
            </a:pPr>
            <a:r>
              <a:rPr lang="en-US" sz="1800" b="1" dirty="0" smtClean="0">
                <a:ea typeface="ＭＳ Ｐゴシック" charset="-128"/>
              </a:rPr>
              <a:t>State data centers and universities</a:t>
            </a:r>
          </a:p>
          <a:p>
            <a:pPr marL="179388" indent="0" eaLnBrk="1" hangingPunct="1">
              <a:buFont typeface="Wingdings" pitchFamily="2" charset="2"/>
              <a:buNone/>
            </a:pPr>
            <a:endParaRPr lang="en-US" dirty="0" smtClean="0">
              <a:ea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0454" y="5650587"/>
            <a:ext cx="7784072" cy="4308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ctr">
              <a:buClr>
                <a:schemeClr val="accent4">
                  <a:lumMod val="50000"/>
                </a:schemeClr>
              </a:buClr>
              <a:defRPr/>
            </a:pPr>
            <a:r>
              <a:rPr lang="en-US" sz="2200" dirty="0" smtClean="0">
                <a:solidFill>
                  <a:schemeClr val="tx1"/>
                </a:solidFill>
              </a:rPr>
              <a:t>Who else in the community </a:t>
            </a:r>
            <a:r>
              <a:rPr lang="en-US" sz="2200" dirty="0">
                <a:solidFill>
                  <a:schemeClr val="tx1"/>
                </a:solidFill>
              </a:rPr>
              <a:t>who could assist </a:t>
            </a:r>
            <a:r>
              <a:rPr lang="en-US" sz="2200" dirty="0" smtClean="0">
                <a:solidFill>
                  <a:schemeClr val="tx1"/>
                </a:solidFill>
              </a:rPr>
              <a:t>with </a:t>
            </a:r>
            <a:r>
              <a:rPr lang="en-US" sz="2200" dirty="0">
                <a:solidFill>
                  <a:schemeClr val="tx1"/>
                </a:solidFill>
              </a:rPr>
              <a:t>this research?</a:t>
            </a:r>
          </a:p>
        </p:txBody>
      </p:sp>
      <p:sp>
        <p:nvSpPr>
          <p:cNvPr id="8295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A72353-AC33-4941-A516-BCCA328147D5}" type="slidenum">
              <a:rPr lang="en-US" smtClean="0"/>
              <a:pPr/>
              <a:t>35</a:t>
            </a:fld>
            <a:endParaRPr lang="en-US" dirty="0" smtClean="0"/>
          </a:p>
        </p:txBody>
      </p:sp>
      <p:pic>
        <p:nvPicPr>
          <p:cNvPr id="82951" name="Picture 7" descr="C:\Documents and Settings\rachelw\Local Settings\Temporary Internet Files\Content.IE5\6KS15R1K\MP910216359[1].png"/>
          <p:cNvPicPr>
            <a:picLocks noChangeAspect="1" noChangeArrowheads="1"/>
          </p:cNvPicPr>
          <p:nvPr/>
        </p:nvPicPr>
        <p:blipFill rotWithShape="1">
          <a:blip r:embed="rId6" cstate="print"/>
          <a:srcRect l="10829" r="10274"/>
          <a:stretch/>
        </p:blipFill>
        <p:spPr bwMode="auto">
          <a:xfrm>
            <a:off x="580454" y="373084"/>
            <a:ext cx="2676816" cy="2955718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ＭＳ Ｐゴシック" charset="-128"/>
              </a:rPr>
              <a:t>Wrap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749" y="2095501"/>
            <a:ext cx="5632077" cy="4503737"/>
          </a:xfrm>
          <a:noFill/>
          <a:ln>
            <a:noFill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179388" indent="0"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Assessments help us understand the situation – our vulnerability and our potential for resilience.</a:t>
            </a:r>
          </a:p>
          <a:p>
            <a:pPr marL="366713" lvl="1" indent="0" eaLnBrk="1" hangingPunct="1">
              <a:spcBef>
                <a:spcPts val="1800"/>
              </a:spcBef>
              <a:buClr>
                <a:schemeClr val="accent4">
                  <a:lumMod val="50000"/>
                </a:schemeClr>
              </a:buClr>
              <a:buNone/>
              <a:defRPr/>
            </a:pPr>
            <a:endParaRPr lang="en-US" sz="2400" b="1" dirty="0" smtClean="0">
              <a:solidFill>
                <a:schemeClr val="tx1"/>
              </a:solidFill>
              <a:ea typeface="ＭＳ Ｐゴシック" charset="-128"/>
            </a:endParaRPr>
          </a:p>
          <a:p>
            <a:pPr marL="366713" lvl="1" indent="0" eaLnBrk="1" hangingPunct="1">
              <a:spcBef>
                <a:spcPts val="1800"/>
              </a:spcBef>
              <a:buClr>
                <a:schemeClr val="accent4">
                  <a:lumMod val="50000"/>
                </a:schemeClr>
              </a:buClr>
              <a:buNone/>
              <a:defRPr/>
            </a:pPr>
            <a:r>
              <a:rPr lang="en-US" sz="2400" b="1" dirty="0" smtClean="0">
                <a:solidFill>
                  <a:schemeClr val="tx1"/>
                </a:solidFill>
                <a:ea typeface="ＭＳ Ｐゴシック" charset="-128"/>
              </a:rPr>
              <a:t>DISCUSSION:</a:t>
            </a:r>
          </a:p>
          <a:p>
            <a:pPr marL="639763" lvl="1" indent="-273050" eaLnBrk="1" hangingPunct="1">
              <a:buClr>
                <a:schemeClr val="accent4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en-US" sz="2400" dirty="0" smtClean="0">
                <a:solidFill>
                  <a:schemeClr val="tx1"/>
                </a:solidFill>
                <a:ea typeface="ＭＳ Ｐゴシック" charset="-128"/>
              </a:rPr>
              <a:t>What are some important insights we may gain through this assessment?</a:t>
            </a:r>
          </a:p>
        </p:txBody>
      </p:sp>
      <p:sp>
        <p:nvSpPr>
          <p:cNvPr id="7270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8B25F2-9865-49D6-90B9-8B838B6F6DBA}" type="slidenum">
              <a:rPr lang="en-US" smtClean="0"/>
              <a:pPr/>
              <a:t>36</a:t>
            </a:fld>
            <a:endParaRPr lang="en-US" dirty="0" smtClean="0"/>
          </a:p>
        </p:txBody>
      </p:sp>
      <p:pic>
        <p:nvPicPr>
          <p:cNvPr id="72709" name="Picture 4" descr="group_diversebusiness.jpg"/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 bwMode="auto">
          <a:xfrm>
            <a:off x="284164" y="2095501"/>
            <a:ext cx="2885506" cy="184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400" dirty="0" smtClean="0">
                <a:latin typeface="Calibri" pitchFamily="34" charset="0"/>
              </a:rPr>
              <a:t>CDC Zombie Preparedness 101</a:t>
            </a:r>
            <a:endParaRPr lang="en-US" dirty="0" smtClean="0">
              <a:ea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550" y="4057650"/>
            <a:ext cx="3519488" cy="231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latin typeface="+mn-lt"/>
                <a:ea typeface="ＭＳ Ｐゴシック" pitchFamily="-109" charset="-128"/>
              </a:rPr>
              <a:t>Zombie Preparedness. Center for Disease Control and Prevention, 2011.</a:t>
            </a:r>
          </a:p>
        </p:txBody>
      </p:sp>
      <p:pic>
        <p:nvPicPr>
          <p:cNvPr id="73732" name="Picture 6" descr="Zombie-Cover_bann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63" y="1958975"/>
            <a:ext cx="8574087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Rectangle 7"/>
          <p:cNvSpPr>
            <a:spLocks noChangeArrowheads="1"/>
          </p:cNvSpPr>
          <p:nvPr/>
        </p:nvSpPr>
        <p:spPr bwMode="auto">
          <a:xfrm>
            <a:off x="209550" y="4352926"/>
            <a:ext cx="86487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273050"/>
            <a:r>
              <a:rPr lang="en-US" sz="2000" dirty="0" smtClean="0">
                <a:latin typeface="Calibri" pitchFamily="34" charset="0"/>
              </a:rPr>
              <a:t>Are we prepared at home? </a:t>
            </a:r>
          </a:p>
          <a:p>
            <a:pPr indent="-273050"/>
            <a:endParaRPr lang="en-US" sz="2000" dirty="0">
              <a:latin typeface="Calibri" pitchFamily="34" charset="0"/>
            </a:endParaRPr>
          </a:p>
          <a:p>
            <a:pPr lvl="1"/>
            <a:r>
              <a:rPr lang="en-US" altLang="en-US" sz="1800" i="1" dirty="0" smtClean="0">
                <a:latin typeface="Calibri" pitchFamily="34" charset="0"/>
              </a:rPr>
              <a:t>“</a:t>
            </a:r>
            <a:r>
              <a:rPr lang="en-US" sz="1800" i="1" dirty="0">
                <a:latin typeface="Calibri" pitchFamily="34" charset="0"/>
              </a:rPr>
              <a:t>If you are generally well equipped to deal with a zombie apocalypse you will be prepared for a hurricane, pandemic, earthquake, or terrorist attack</a:t>
            </a:r>
            <a:r>
              <a:rPr lang="en-US" sz="1800" i="1" dirty="0" smtClean="0">
                <a:latin typeface="Calibri" pitchFamily="34" charset="0"/>
              </a:rPr>
              <a:t>.</a:t>
            </a:r>
            <a:r>
              <a:rPr lang="en-US" altLang="en-US" sz="1800" i="1" dirty="0" smtClean="0">
                <a:latin typeface="Calibri" pitchFamily="34" charset="0"/>
              </a:rPr>
              <a:t>”</a:t>
            </a:r>
          </a:p>
          <a:p>
            <a:pPr lvl="1" algn="r"/>
            <a:endParaRPr lang="en-US" sz="1800" i="1" dirty="0" smtClean="0">
              <a:latin typeface="Calibri" pitchFamily="34" charset="0"/>
            </a:endParaRPr>
          </a:p>
          <a:p>
            <a:pPr lvl="1" algn="r"/>
            <a:r>
              <a:rPr lang="en-US" sz="1800" dirty="0" smtClean="0">
                <a:latin typeface="Calibri" pitchFamily="34" charset="0"/>
              </a:rPr>
              <a:t>Dr. Ali Kahn, CDC Director</a:t>
            </a:r>
            <a:endParaRPr lang="en-US" altLang="en-US" sz="1800" i="1" dirty="0" smtClean="0">
              <a:latin typeface="Calibri" pitchFamily="34" charset="0"/>
            </a:endParaRPr>
          </a:p>
          <a:p>
            <a:pPr indent="-273050"/>
            <a:endParaRPr lang="en-US" sz="1000" dirty="0"/>
          </a:p>
          <a:p>
            <a:pPr indent="-273050"/>
            <a:r>
              <a:rPr lang="en-US" sz="1800" dirty="0"/>
              <a:t>http://</a:t>
            </a:r>
            <a:r>
              <a:rPr lang="en-US" sz="1800" dirty="0" smtClean="0"/>
              <a:t>www.cdc.gov/phpr/zombies</a:t>
            </a:r>
            <a:endParaRPr lang="en-US" sz="1800" dirty="0"/>
          </a:p>
        </p:txBody>
      </p:sp>
      <p:sp>
        <p:nvSpPr>
          <p:cNvPr id="7373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D3D53E-0E78-4655-891D-B30FD0E37195}" type="slidenum">
              <a:rPr lang="en-US" smtClean="0"/>
              <a:pPr/>
              <a:t>37</a:t>
            </a:fld>
            <a:endParaRPr lang="en-US" dirty="0" smtClean="0"/>
          </a:p>
        </p:txBody>
      </p:sp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US" sz="6000" dirty="0">
                <a:latin typeface="Arial Black" charset="0"/>
                <a:ea typeface="ＭＳ Ｐゴシック" charset="0"/>
                <a:cs typeface="Arial Black" charset="0"/>
              </a:rPr>
              <a:t>MAKE A PLAN</a:t>
            </a:r>
          </a:p>
        </p:txBody>
      </p:sp>
      <p:pic>
        <p:nvPicPr>
          <p:cNvPr id="74755" name="Picture 7" descr="blogbanner_zombieprep_560x140-gree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63" y="1927225"/>
            <a:ext cx="8547100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84163" y="4333726"/>
            <a:ext cx="4497388" cy="20005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 smtClean="0">
                <a:latin typeface="Arial Black"/>
                <a:ea typeface="ＭＳ Ｐゴシック" pitchFamily="-109" charset="-128"/>
                <a:cs typeface="Arial Black"/>
              </a:rPr>
              <a:t>BUILD A </a:t>
            </a:r>
            <a:r>
              <a:rPr lang="en-US" sz="4000" b="1" dirty="0">
                <a:latin typeface="Arial Black"/>
                <a:ea typeface="ＭＳ Ｐゴシック" pitchFamily="-109" charset="-128"/>
                <a:cs typeface="Arial Black"/>
              </a:rPr>
              <a:t>KIT </a:t>
            </a:r>
          </a:p>
          <a:p>
            <a:pPr>
              <a:defRPr/>
            </a:pPr>
            <a:r>
              <a:rPr lang="en-US" sz="4200" b="1" dirty="0">
                <a:latin typeface="Arial Black"/>
                <a:ea typeface="ＭＳ Ｐゴシック" pitchFamily="-109" charset="-128"/>
                <a:cs typeface="Arial Black"/>
              </a:rPr>
              <a:t>MAKE A PLAN </a:t>
            </a:r>
          </a:p>
          <a:p>
            <a:pPr>
              <a:defRPr/>
            </a:pPr>
            <a:r>
              <a:rPr lang="en-US" sz="4200" b="1" dirty="0">
                <a:latin typeface="Arial Black"/>
                <a:ea typeface="ＭＳ Ｐゴシック" pitchFamily="-109" charset="-128"/>
                <a:cs typeface="Arial Black"/>
              </a:rPr>
              <a:t>BE </a:t>
            </a:r>
            <a:r>
              <a:rPr lang="en-US" sz="4200" b="1" dirty="0" smtClean="0">
                <a:latin typeface="Arial Black"/>
                <a:ea typeface="ＭＳ Ｐゴシック" pitchFamily="-109" charset="-128"/>
                <a:cs typeface="Arial Black"/>
              </a:rPr>
              <a:t>INFORMED</a:t>
            </a:r>
            <a:endParaRPr lang="en-US" sz="4200" b="1" dirty="0">
              <a:latin typeface="Arial Black"/>
              <a:ea typeface="ＭＳ Ｐゴシック" pitchFamily="-109" charset="-128"/>
              <a:cs typeface="Arial Black"/>
            </a:endParaRPr>
          </a:p>
        </p:txBody>
      </p:sp>
      <p:sp>
        <p:nvSpPr>
          <p:cNvPr id="7475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42A81A7-E7CC-4F5C-8B90-F13DFC5F6F31}" type="slidenum">
              <a:rPr lang="en-US" smtClean="0"/>
              <a:pPr/>
              <a:t>38</a:t>
            </a:fld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327650" y="4574232"/>
            <a:ext cx="353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http://www.ready.gov/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80000" y="5334000"/>
            <a:ext cx="406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http://emergency.cdc.gov/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ＭＳ Ｐゴシック" charset="-128"/>
              </a:rPr>
              <a:t>Questions &amp; Discussion</a:t>
            </a:r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>
          <a:xfrm>
            <a:off x="3272118" y="2133600"/>
            <a:ext cx="5586132" cy="3992563"/>
          </a:xfrm>
        </p:spPr>
        <p:txBody>
          <a:bodyPr/>
          <a:lstStyle/>
          <a:p>
            <a:pPr indent="-273050" eaLnBrk="1" hangingPunct="1"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Timeline</a:t>
            </a:r>
          </a:p>
          <a:p>
            <a:pPr indent="-273050" eaLnBrk="1" hangingPunct="1"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Next meeting date</a:t>
            </a:r>
          </a:p>
          <a:p>
            <a:pPr indent="-273050" eaLnBrk="1" hangingPunct="1">
              <a:buClr>
                <a:schemeClr val="accent1">
                  <a:lumMod val="75000"/>
                </a:schemeClr>
              </a:buClr>
            </a:pPr>
            <a:r>
              <a:rPr lang="en-US" altLang="en-US" dirty="0" smtClean="0">
                <a:ea typeface="ＭＳ Ｐゴシック" charset="-128"/>
              </a:rPr>
              <a:t>“</a:t>
            </a:r>
            <a:r>
              <a:rPr lang="en-US" dirty="0" smtClean="0">
                <a:ea typeface="ＭＳ Ｐゴシック" charset="-128"/>
              </a:rPr>
              <a:t>To do</a:t>
            </a:r>
            <a:r>
              <a:rPr lang="en-US" altLang="en-US" dirty="0" smtClean="0">
                <a:ea typeface="ＭＳ Ｐゴシック" charset="-128"/>
              </a:rPr>
              <a:t>”</a:t>
            </a:r>
            <a:r>
              <a:rPr lang="en-US" dirty="0" smtClean="0">
                <a:ea typeface="ＭＳ Ｐゴシック" charset="-128"/>
              </a:rPr>
              <a:t> list</a:t>
            </a:r>
          </a:p>
          <a:p>
            <a:pPr indent="-273050" eaLnBrk="1" hangingPunct="1"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ea typeface="ＭＳ Ｐゴシック" charset="-128"/>
              </a:rPr>
              <a:t>Other discussion/questions</a:t>
            </a:r>
          </a:p>
          <a:p>
            <a:pPr indent="-273050" eaLnBrk="1" hangingPunct="1"/>
            <a:endParaRPr lang="en-US" dirty="0" smtClean="0">
              <a:ea typeface="ＭＳ Ｐゴシック" charset="-128"/>
            </a:endParaRPr>
          </a:p>
        </p:txBody>
      </p:sp>
      <p:pic>
        <p:nvPicPr>
          <p:cNvPr id="83972" name="Picture 5" descr="C:\Users\work\AppData\Local\Microsoft\Windows\Temporary Internet Files\Content.IE5\R54WRB7J\MC90044149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163" y="1906588"/>
            <a:ext cx="2687637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2198F4F-911B-4F1E-8B4C-06F2AE06AE80}" type="slidenum">
              <a:rPr lang="en-US" smtClean="0"/>
              <a:pPr/>
              <a:t>39</a:t>
            </a:fld>
            <a:endParaRPr lang="en-US" dirty="0" smtClean="0"/>
          </a:p>
        </p:txBody>
      </p:sp>
    </p:spTree>
  </p:cSld>
  <p:clrMapOvr>
    <a:masterClrMapping/>
  </p:clrMapOvr>
  <p:transition advClick="0"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ＭＳ Ｐゴシック" charset="-128"/>
              </a:rPr>
              <a:t>Part One</a:t>
            </a:r>
          </a:p>
        </p:txBody>
      </p:sp>
      <p:sp>
        <p:nvSpPr>
          <p:cNvPr id="33795" name="Content Placeholder 5"/>
          <p:cNvSpPr>
            <a:spLocks noGrp="1"/>
          </p:cNvSpPr>
          <p:nvPr>
            <p:ph idx="1"/>
          </p:nvPr>
        </p:nvSpPr>
        <p:spPr>
          <a:xfrm>
            <a:off x="3539067" y="2133600"/>
            <a:ext cx="5319183" cy="4182533"/>
          </a:xfrm>
        </p:spPr>
        <p:txBody>
          <a:bodyPr/>
          <a:lstStyle/>
          <a:p>
            <a:pPr marL="180975" indent="0" eaLnBrk="1" hangingPunct="1">
              <a:buClr>
                <a:srgbClr val="99CC00"/>
              </a:buClr>
              <a:buNone/>
            </a:pPr>
            <a:r>
              <a:rPr lang="en-US" b="1" dirty="0" smtClean="0">
                <a:ea typeface="ＭＳ Ｐゴシック" charset="-128"/>
              </a:rPr>
              <a:t>Part I. Setting the Stage – Disaster Management 101</a:t>
            </a:r>
          </a:p>
          <a:p>
            <a:pPr lvl="1" indent="-273050" eaLnBrk="1" hangingPunct="1">
              <a:buClr>
                <a:schemeClr val="accent2">
                  <a:lumMod val="50000"/>
                </a:schemeClr>
              </a:buClr>
            </a:pPr>
            <a:r>
              <a:rPr lang="en-US" b="1" dirty="0" smtClean="0">
                <a:ea typeface="ＭＳ Ｐゴシック" charset="-128"/>
              </a:rPr>
              <a:t>Disaster defined</a:t>
            </a:r>
          </a:p>
          <a:p>
            <a:pPr lvl="1" indent="-273050" eaLnBrk="1" hangingPunct="1">
              <a:buClr>
                <a:schemeClr val="accent2">
                  <a:lumMod val="50000"/>
                </a:schemeClr>
              </a:buClr>
            </a:pPr>
            <a:r>
              <a:rPr lang="en-US" b="1" dirty="0" smtClean="0">
                <a:ea typeface="ＭＳ Ｐゴシック" charset="-128"/>
              </a:rPr>
              <a:t>Resiliency and vulnerability</a:t>
            </a:r>
          </a:p>
          <a:p>
            <a:pPr marL="180975" indent="0" eaLnBrk="1" hangingPunct="1">
              <a:buClr>
                <a:srgbClr val="99CC00"/>
              </a:buClr>
              <a:buNone/>
            </a:pPr>
            <a:r>
              <a:rPr lang="en-US" dirty="0" smtClean="0">
                <a:ea typeface="ＭＳ Ｐゴシック" charset="-128"/>
              </a:rPr>
              <a:t>Part II. Community Based Vulnerability Assessment</a:t>
            </a:r>
          </a:p>
          <a:p>
            <a:pPr marL="180975" indent="0" eaLnBrk="1" hangingPunct="1">
              <a:buClr>
                <a:srgbClr val="92D050"/>
              </a:buClr>
              <a:buNone/>
            </a:pPr>
            <a:r>
              <a:rPr lang="en-US" dirty="0" smtClean="0">
                <a:ea typeface="ＭＳ Ｐゴシック" charset="-128"/>
              </a:rPr>
              <a:t>Part III. Ground-truthing</a:t>
            </a:r>
          </a:p>
        </p:txBody>
      </p:sp>
      <p:sp>
        <p:nvSpPr>
          <p:cNvPr id="3379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FBFE69F-8643-4CDC-9742-1F0A129BFF9E}" type="slidenum">
              <a:rPr lang="en-US" smtClean="0"/>
              <a:pPr/>
              <a:t>4</a:t>
            </a:fld>
            <a:endParaRPr lang="en-US" dirty="0" smtClean="0"/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1168400" y="1927645"/>
            <a:ext cx="2187575" cy="1151685"/>
          </a:xfrm>
          <a:prstGeom prst="rightArrow">
            <a:avLst>
              <a:gd name="adj1" fmla="val 50000"/>
              <a:gd name="adj2" fmla="val 50002"/>
            </a:avLst>
          </a:prstGeom>
          <a:solidFill>
            <a:schemeClr val="accent1">
              <a:lumMod val="75000"/>
            </a:schemeClr>
          </a:solidFill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dist="25400" dir="6599969" sx="100999" sy="100999" rotWithShape="0">
              <a:srgbClr val="808080">
                <a:alpha val="7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Placeholder 2"/>
          <p:cNvSpPr>
            <a:spLocks noGrp="1"/>
          </p:cNvSpPr>
          <p:nvPr>
            <p:ph type="body" sz="half" idx="2"/>
          </p:nvPr>
        </p:nvSpPr>
        <p:spPr>
          <a:xfrm>
            <a:off x="419100" y="4953000"/>
            <a:ext cx="2471738" cy="1246188"/>
          </a:xfrm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1163" y="4394200"/>
            <a:ext cx="2474912" cy="5111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Contact Information	</a:t>
            </a:r>
            <a:endParaRPr lang="en-US" dirty="0"/>
          </a:p>
        </p:txBody>
      </p:sp>
      <p:sp>
        <p:nvSpPr>
          <p:cNvPr id="82947" name="Slide Number Placeholder 5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4208B1A-8700-494C-A138-CA8DF424AF61}" type="slidenum">
              <a:rPr lang="en-US" sz="1400">
                <a:solidFill>
                  <a:srgbClr val="262626"/>
                </a:solidFill>
                <a:latin typeface="Calibri" charset="0"/>
              </a:rPr>
              <a:pPr eaLnBrk="1" hangingPunct="1"/>
              <a:t>40</a:t>
            </a:fld>
            <a:endParaRPr lang="en-US" sz="1400" dirty="0">
              <a:solidFill>
                <a:srgbClr val="262626"/>
              </a:solidFill>
              <a:latin typeface="Calibri" charset="0"/>
            </a:endParaRPr>
          </a:p>
        </p:txBody>
      </p:sp>
      <p:pic>
        <p:nvPicPr>
          <p:cNvPr id="82948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95" r="14099"/>
          <a:stretch>
            <a:fillRect/>
          </a:stretch>
        </p:blipFill>
        <p:spPr bwMode="auto">
          <a:xfrm>
            <a:off x="3238500" y="876300"/>
            <a:ext cx="5611813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70250" y="4351338"/>
            <a:ext cx="5592763" cy="4000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i="1" dirty="0">
                <a:solidFill>
                  <a:schemeClr val="bg1"/>
                </a:solidFill>
                <a:latin typeface="+mn-lt"/>
              </a:rPr>
              <a:t>Building Disaster-Resilient Places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8450" y="876300"/>
            <a:ext cx="2716213" cy="330676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77321173"/>
      </p:ext>
    </p:extLst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charset="-128"/>
              </a:rPr>
              <a:t>Hazards and Disasters Defined</a:t>
            </a:r>
          </a:p>
        </p:txBody>
      </p:sp>
      <p:sp>
        <p:nvSpPr>
          <p:cNvPr id="34819" name="Content Placeholder 5"/>
          <p:cNvSpPr>
            <a:spLocks noGrp="1"/>
          </p:cNvSpPr>
          <p:nvPr>
            <p:ph idx="1"/>
          </p:nvPr>
        </p:nvSpPr>
        <p:spPr>
          <a:xfrm>
            <a:off x="282065" y="2070535"/>
            <a:ext cx="5961061" cy="4601197"/>
          </a:xfrm>
        </p:spPr>
        <p:txBody>
          <a:bodyPr/>
          <a:lstStyle/>
          <a:p>
            <a:pPr indent="-274320">
              <a:spcBef>
                <a:spcPts val="140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US" b="1" dirty="0" smtClean="0">
                <a:ea typeface="ＭＳ Ｐゴシック" charset="-128"/>
              </a:rPr>
              <a:t>Hazards:</a:t>
            </a:r>
          </a:p>
          <a:p>
            <a:pPr lvl="1" indent="-274320"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US" dirty="0" smtClean="0">
                <a:ea typeface="ＭＳ Ｐゴシック" charset="-128"/>
              </a:rPr>
              <a:t>Natural catastrophe </a:t>
            </a:r>
          </a:p>
          <a:p>
            <a:pPr lvl="1" indent="-274320"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US" dirty="0" smtClean="0">
                <a:ea typeface="ＭＳ Ｐゴシック" charset="-128"/>
              </a:rPr>
              <a:t>Technological accident</a:t>
            </a:r>
          </a:p>
          <a:p>
            <a:pPr lvl="1" indent="-274320"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US" dirty="0" smtClean="0">
                <a:ea typeface="ＭＳ Ｐゴシック" charset="-128"/>
              </a:rPr>
              <a:t>Human caused sources of harm</a:t>
            </a:r>
          </a:p>
          <a:p>
            <a:pPr indent="-274320">
              <a:spcBef>
                <a:spcPts val="140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US" b="1" dirty="0" smtClean="0">
                <a:ea typeface="ＭＳ Ｐゴシック" charset="-128"/>
              </a:rPr>
              <a:t>Disaster:  </a:t>
            </a:r>
            <a:r>
              <a:rPr lang="en-US" dirty="0" smtClean="0">
                <a:ea typeface="ＭＳ Ｐゴシック" charset="-128"/>
              </a:rPr>
              <a:t>Occurrence of a hazard that results in severe property damage, multiple injuries or deaths</a:t>
            </a:r>
          </a:p>
          <a:p>
            <a:pPr indent="-274320">
              <a:spcBef>
                <a:spcPts val="140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US" b="1" dirty="0" smtClean="0">
                <a:ea typeface="ＭＳ Ｐゴシック" charset="-128"/>
              </a:rPr>
              <a:t>Large-Scale:   </a:t>
            </a:r>
            <a:r>
              <a:rPr lang="en-US" dirty="0" smtClean="0">
                <a:ea typeface="ＭＳ Ｐゴシック" charset="-128"/>
              </a:rPr>
              <a:t>Disasters that overwhelmed local capacity </a:t>
            </a:r>
          </a:p>
        </p:txBody>
      </p:sp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97F858F-FBC7-4B30-8DFA-0C8560B32279}" type="slidenum">
              <a:rPr lang="en-US" smtClean="0"/>
              <a:pPr/>
              <a:t>5</a:t>
            </a:fld>
            <a:endParaRPr lang="en-US" dirty="0" smtClean="0"/>
          </a:p>
        </p:txBody>
      </p:sp>
      <p:pic>
        <p:nvPicPr>
          <p:cNvPr id="1028" name="Picture 4" descr="C:\Users\work\AppData\Local\Microsoft\Windows\Temporary Internet Files\Content.IE5\KDFB1221\MP900399324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57" y="4114458"/>
            <a:ext cx="2768293" cy="2364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131435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ＭＳ Ｐゴシック" charset="-128"/>
              </a:rPr>
              <a:t>Hazards in Your Community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2341563" y="2506663"/>
            <a:ext cx="6484938" cy="3886200"/>
          </a:xfrm>
        </p:spPr>
        <p:txBody>
          <a:bodyPr/>
          <a:lstStyle/>
          <a:p>
            <a:pPr marL="522288" indent="-342900" eaLnBrk="1" hangingPunct="1">
              <a:buClr>
                <a:schemeClr val="accent4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-128"/>
              </a:rPr>
              <a:t>What hazards are your community likely to encounter?  </a:t>
            </a:r>
          </a:p>
          <a:p>
            <a:pPr marL="522288" indent="-342900" eaLnBrk="1" hangingPunct="1">
              <a:buClr>
                <a:schemeClr val="accent4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-128"/>
              </a:rPr>
              <a:t>Are these hazards related to:</a:t>
            </a:r>
          </a:p>
          <a:p>
            <a:pPr marL="982663" lvl="1" indent="-342900" eaLnBrk="1" hangingPunct="1">
              <a:buClr>
                <a:schemeClr val="accent4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ea typeface="ＭＳ Ｐゴシック" charset="-128"/>
              </a:rPr>
              <a:t>Natural occurrences</a:t>
            </a:r>
          </a:p>
          <a:p>
            <a:pPr marL="982663" lvl="1" indent="-342900" eaLnBrk="1" hangingPunct="1">
              <a:buClr>
                <a:schemeClr val="accent4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ea typeface="ＭＳ Ｐゴシック" charset="-128"/>
              </a:rPr>
              <a:t>Built environment</a:t>
            </a:r>
          </a:p>
          <a:p>
            <a:pPr marL="522288" indent="-342900" eaLnBrk="1" hangingPunct="1">
              <a:buClr>
                <a:schemeClr val="accent4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-128"/>
              </a:rPr>
              <a:t>How would you rank these hazards according  to:</a:t>
            </a:r>
          </a:p>
          <a:p>
            <a:pPr marL="982663" lvl="1" indent="-342900" eaLnBrk="1" hangingPunct="1">
              <a:buClr>
                <a:schemeClr val="accent4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ea typeface="ＭＳ Ｐゴシック" charset="-128"/>
              </a:rPr>
              <a:t>Frequency </a:t>
            </a:r>
          </a:p>
          <a:p>
            <a:pPr marL="982663" lvl="1" indent="-342900" eaLnBrk="1" hangingPunct="1">
              <a:buClr>
                <a:schemeClr val="accent4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ea typeface="ＭＳ Ｐゴシック" charset="-128"/>
              </a:rPr>
              <a:t>Severity of risk</a:t>
            </a:r>
          </a:p>
          <a:p>
            <a:pPr marL="522288" indent="-342900" eaLnBrk="1" hangingPunct="1">
              <a:buClr>
                <a:schemeClr val="accent4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-128"/>
              </a:rPr>
              <a:t>Where can you find more information about these?</a:t>
            </a:r>
          </a:p>
        </p:txBody>
      </p:sp>
      <p:sp>
        <p:nvSpPr>
          <p:cNvPr id="3584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FCC3D5-442A-41F9-80C7-248A38E1807B}" type="slidenum">
              <a:rPr lang="en-US" smtClean="0"/>
              <a:pPr/>
              <a:t>6</a:t>
            </a:fld>
            <a:endParaRPr lang="en-US" dirty="0" smtClean="0"/>
          </a:p>
        </p:txBody>
      </p:sp>
      <p:pic>
        <p:nvPicPr>
          <p:cNvPr id="3584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750" y="2138363"/>
            <a:ext cx="19605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750" y="3587750"/>
            <a:ext cx="1928813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750" y="5111750"/>
            <a:ext cx="1928813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ＭＳ Ｐゴシック" charset="-128"/>
              </a:rPr>
              <a:t>Community Hazards Timeline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284163" y="2374900"/>
            <a:ext cx="8339137" cy="1727200"/>
          </a:xfrm>
        </p:spPr>
        <p:txBody>
          <a:bodyPr/>
          <a:lstStyle/>
          <a:p>
            <a:pPr marL="522288" indent="-342900" eaLnBrk="1" hangingPunct="1">
              <a:buClr>
                <a:schemeClr val="accent1">
                  <a:lumMod val="75000"/>
                </a:schemeClr>
              </a:buClr>
            </a:pPr>
            <a:r>
              <a:rPr lang="en-US" sz="2200" dirty="0" smtClean="0">
                <a:ea typeface="ＭＳ Ｐゴシック" charset="-128"/>
              </a:rPr>
              <a:t>Develop a disaster timeline going as far back as you can remember</a:t>
            </a:r>
          </a:p>
          <a:p>
            <a:pPr marL="522288" indent="-342900" eaLnBrk="1" hangingPunct="1">
              <a:buClr>
                <a:schemeClr val="accent1">
                  <a:lumMod val="75000"/>
                </a:schemeClr>
              </a:buClr>
            </a:pPr>
            <a:r>
              <a:rPr lang="en-US" sz="2200" dirty="0" smtClean="0">
                <a:ea typeface="ＭＳ Ｐゴシック" charset="-128"/>
              </a:rPr>
              <a:t>Be prepared to briefly explain your timeline to other participants</a:t>
            </a:r>
          </a:p>
        </p:txBody>
      </p:sp>
      <p:sp>
        <p:nvSpPr>
          <p:cNvPr id="3686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006CCF-8DCA-4F89-9CEF-00E1843B92CC}" type="slidenum">
              <a:rPr lang="en-US" smtClean="0"/>
              <a:pPr/>
              <a:t>7</a:t>
            </a:fld>
            <a:endParaRPr lang="en-US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1447426" y="3721100"/>
            <a:ext cx="6474460" cy="2743200"/>
            <a:chOff x="1447426" y="3721100"/>
            <a:chExt cx="6474460" cy="2743200"/>
          </a:xfrm>
        </p:grpSpPr>
        <p:pic>
          <p:nvPicPr>
            <p:cNvPr id="9" name="Picture 8" descr="100_3176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1447426" y="3721100"/>
              <a:ext cx="6474460" cy="27432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 descr="100_3176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4457700" y="3924300"/>
              <a:ext cx="787400" cy="6858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ＭＳ Ｐゴシック" charset="-128"/>
              </a:rPr>
              <a:t>Vulnerability and Resilience</a:t>
            </a:r>
          </a:p>
        </p:txBody>
      </p:sp>
      <p:sp>
        <p:nvSpPr>
          <p:cNvPr id="44036" name="Content Placeholder 6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/>
          <a:lstStyle/>
          <a:p>
            <a:pPr indent="0" algn="ctr">
              <a:buFont typeface="Wingdings" pitchFamily="2" charset="2"/>
              <a:buNone/>
            </a:pPr>
            <a:r>
              <a:rPr lang="en-US" sz="3200" dirty="0" smtClean="0">
                <a:ea typeface="ＭＳ Ｐゴシック" charset="-128"/>
              </a:rPr>
              <a:t>What determines impacts of disasters?</a:t>
            </a:r>
          </a:p>
          <a:p>
            <a:pPr>
              <a:buFont typeface="Wingdings" pitchFamily="2" charset="2"/>
              <a:buNone/>
            </a:pPr>
            <a:endParaRPr lang="en-US" sz="2400" i="1" dirty="0" smtClean="0">
              <a:ea typeface="ＭＳ Ｐゴシック" charset="-128"/>
            </a:endParaRPr>
          </a:p>
        </p:txBody>
      </p:sp>
      <p:sp>
        <p:nvSpPr>
          <p:cNvPr id="4403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AE4F23-5554-40F7-8F14-8A5A97E05199}" type="slidenum">
              <a:rPr lang="en-US" smtClean="0"/>
              <a:pPr/>
              <a:t>8</a:t>
            </a:fld>
            <a:endParaRPr lang="en-US" dirty="0" smtClean="0"/>
          </a:p>
        </p:txBody>
      </p:sp>
      <p:pic>
        <p:nvPicPr>
          <p:cNvPr id="3" name="Picture 2" descr="Girl in dress CMY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642" y="3694114"/>
            <a:ext cx="2425481" cy="1718170"/>
          </a:xfrm>
          <a:prstGeom prst="rect">
            <a:avLst/>
          </a:prstGeom>
          <a:effectLst/>
        </p:spPr>
      </p:pic>
      <p:pic>
        <p:nvPicPr>
          <p:cNvPr id="7" name="Picture 6" descr="image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94836" y="3719514"/>
            <a:ext cx="2399640" cy="16927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163" y="3719512"/>
            <a:ext cx="2014537" cy="169277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b="1" dirty="0" smtClean="0"/>
          </a:p>
          <a:p>
            <a:pPr algn="ctr"/>
            <a:r>
              <a:rPr lang="en-US" sz="2800" b="1" dirty="0" smtClean="0"/>
              <a:t>IMPACTS</a:t>
            </a:r>
          </a:p>
          <a:p>
            <a:pPr algn="ctr"/>
            <a:endParaRPr lang="en-US" sz="2800" b="1" dirty="0" smtClean="0"/>
          </a:p>
          <a:p>
            <a:pPr algn="ctr"/>
            <a:endParaRPr lang="en-US" b="1" dirty="0"/>
          </a:p>
        </p:txBody>
      </p:sp>
      <p:sp>
        <p:nvSpPr>
          <p:cNvPr id="9" name="Equal 8"/>
          <p:cNvSpPr/>
          <p:nvPr/>
        </p:nvSpPr>
        <p:spPr>
          <a:xfrm>
            <a:off x="2400300" y="4343400"/>
            <a:ext cx="622491" cy="596900"/>
          </a:xfrm>
          <a:prstGeom prst="math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Plus 9"/>
          <p:cNvSpPr/>
          <p:nvPr/>
        </p:nvSpPr>
        <p:spPr>
          <a:xfrm>
            <a:off x="5557976" y="4343400"/>
            <a:ext cx="658765" cy="5969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67100" y="3257848"/>
            <a:ext cx="187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HAZARDS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23000" y="3257848"/>
            <a:ext cx="272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VULNERABILITY</a:t>
            </a:r>
          </a:p>
        </p:txBody>
      </p:sp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ＭＳ Ｐゴシック" charset="-128"/>
              </a:rPr>
              <a:t>Vulnerability in Your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10" y="2058894"/>
            <a:ext cx="5169643" cy="4380753"/>
          </a:xfrm>
        </p:spPr>
        <p:txBody>
          <a:bodyPr/>
          <a:lstStyle/>
          <a:p>
            <a:pPr marL="522605" indent="0" eaLnBrk="1" hangingPunct="1">
              <a:spcBef>
                <a:spcPts val="800"/>
              </a:spcBef>
              <a:buClr>
                <a:schemeClr val="accent1"/>
              </a:buClr>
              <a:buFont typeface="Wingdings" pitchFamily="2" charset="2"/>
              <a:buNone/>
              <a:defRPr/>
            </a:pPr>
            <a:r>
              <a:rPr lang="en-US" b="1" dirty="0" smtClean="0"/>
              <a:t>Refer back to Vulnerable Populations list from Step One.</a:t>
            </a:r>
          </a:p>
          <a:p>
            <a:pPr marL="522605" indent="0" eaLnBrk="1" hangingPunct="1">
              <a:spcBef>
                <a:spcPts val="800"/>
              </a:spcBef>
              <a:buClr>
                <a:schemeClr val="accent1"/>
              </a:buClr>
              <a:buFont typeface="Wingdings" pitchFamily="2" charset="2"/>
              <a:buNone/>
              <a:defRPr/>
            </a:pPr>
            <a:endParaRPr lang="en-US" b="1" dirty="0" smtClean="0"/>
          </a:p>
          <a:p>
            <a:pPr marL="1329055" lvl="2" indent="-342900" eaLnBrk="1" hangingPunct="1">
              <a:spcBef>
                <a:spcPts val="1200"/>
              </a:spcBef>
              <a:spcAft>
                <a:spcPts val="600"/>
              </a:spcAft>
              <a:buClr>
                <a:schemeClr val="accent4">
                  <a:lumMod val="50000"/>
                </a:schemeClr>
              </a:buClr>
              <a:buFont typeface="Wingdings" charset="2"/>
              <a:buChar char="Ø"/>
              <a:defRPr/>
            </a:pPr>
            <a:r>
              <a:rPr lang="en-US" sz="2200" dirty="0" smtClean="0">
                <a:solidFill>
                  <a:schemeClr val="tx1"/>
                </a:solidFill>
              </a:rPr>
              <a:t>Who else may be vulnerable in your community?   </a:t>
            </a:r>
          </a:p>
          <a:p>
            <a:pPr marL="1329055" lvl="2" indent="-342900" eaLnBrk="1" hangingPunct="1">
              <a:spcBef>
                <a:spcPts val="1200"/>
              </a:spcBef>
              <a:spcAft>
                <a:spcPts val="600"/>
              </a:spcAft>
              <a:buClr>
                <a:schemeClr val="accent4">
                  <a:lumMod val="50000"/>
                </a:schemeClr>
              </a:buClr>
              <a:buFont typeface="Wingdings" charset="2"/>
              <a:buChar char="Ø"/>
              <a:defRPr/>
            </a:pPr>
            <a:r>
              <a:rPr lang="en-US" sz="2200" dirty="0" smtClean="0">
                <a:solidFill>
                  <a:schemeClr val="tx1"/>
                </a:solidFill>
              </a:rPr>
              <a:t>Why are these groups of people vulnerable?  </a:t>
            </a:r>
          </a:p>
          <a:p>
            <a:pPr eaLnBrk="1" hangingPunct="1">
              <a:buFont typeface="Wingdings" pitchFamily="-109" charset="2"/>
              <a:buChar char="§"/>
              <a:defRPr/>
            </a:pPr>
            <a:endParaRPr lang="en-US" dirty="0" smtClean="0"/>
          </a:p>
          <a:p>
            <a:pPr eaLnBrk="1" hangingPunct="1">
              <a:buFont typeface="Wingdings" pitchFamily="-109" charset="2"/>
              <a:buChar char="§"/>
              <a:defRPr/>
            </a:pPr>
            <a:endParaRPr lang="en-US" dirty="0"/>
          </a:p>
        </p:txBody>
      </p:sp>
      <p:pic>
        <p:nvPicPr>
          <p:cNvPr id="49155" name="Picture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 bwMode="auto">
          <a:xfrm>
            <a:off x="5440199" y="2133600"/>
            <a:ext cx="3418051" cy="2267978"/>
          </a:xfrm>
          <a:prstGeom prst="rect">
            <a:avLst/>
          </a:prstGeom>
          <a:noFill/>
          <a:ln>
            <a:noFill/>
          </a:ln>
          <a:effectLst>
            <a:reflection stA="50000" endPos="20000" dist="12700" dir="5400000" sy="-100000" algn="bl" rotWithShape="0"/>
          </a:effectLst>
          <a:extLst/>
        </p:spPr>
      </p:pic>
      <p:sp>
        <p:nvSpPr>
          <p:cNvPr id="4608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EBB8425-E01A-4444-8135-4279C46A7C1F}" type="slidenum">
              <a:rPr lang="en-US" smtClean="0"/>
              <a:pPr/>
              <a:t>9</a:t>
            </a:fld>
            <a:endParaRPr lang="en-US" dirty="0" smtClean="0"/>
          </a:p>
        </p:txBody>
      </p:sp>
    </p:spTree>
  </p:cSld>
  <p:clrMapOvr>
    <a:masterClrMapping/>
  </p:clrMapOvr>
  <p:transition advClick="0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adyCommunity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ReadyCommunity</Template>
  <TotalTime>6798</TotalTime>
  <Words>1564</Words>
  <Application>Microsoft Office PowerPoint</Application>
  <PresentationFormat>On-screen Show (4:3)</PresentationFormat>
  <Paragraphs>336</Paragraphs>
  <Slides>40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ReadyCommunity</vt:lpstr>
      <vt:lpstr>Office Theme</vt:lpstr>
      <vt:lpstr>Building Disaster-Resilient Places</vt:lpstr>
      <vt:lpstr>A Review of What is Involved</vt:lpstr>
      <vt:lpstr>Overview</vt:lpstr>
      <vt:lpstr>Part One</vt:lpstr>
      <vt:lpstr>Hazards and Disasters Defined</vt:lpstr>
      <vt:lpstr>Hazards in Your Community</vt:lpstr>
      <vt:lpstr>Community Hazards Timeline</vt:lpstr>
      <vt:lpstr>Vulnerability and Resilience</vt:lpstr>
      <vt:lpstr>Vulnerability in Your Community</vt:lpstr>
      <vt:lpstr>Community Capacity and Resiliency</vt:lpstr>
      <vt:lpstr>Community Capacity and Resiliency</vt:lpstr>
      <vt:lpstr>Resilient Communities</vt:lpstr>
      <vt:lpstr>Resilient Communities</vt:lpstr>
      <vt:lpstr>Part Two </vt:lpstr>
      <vt:lpstr>Community Based Vulnerability Assessment</vt:lpstr>
      <vt:lpstr>Community Based Vulnerability Assessment</vt:lpstr>
      <vt:lpstr>Community Based Vulnerability Assessment</vt:lpstr>
      <vt:lpstr>Community Based Vulnerability Assessment</vt:lpstr>
      <vt:lpstr>Community Based Vulnerability Assessment</vt:lpstr>
      <vt:lpstr>Community Based Vulnerability Assessment</vt:lpstr>
      <vt:lpstr>Community Based Vulnerability Assessment</vt:lpstr>
      <vt:lpstr>Community Based Vulnerability Assessment</vt:lpstr>
      <vt:lpstr>Community Based Vulnerability Assessment</vt:lpstr>
      <vt:lpstr>Organizing the CBVA for Your Community</vt:lpstr>
      <vt:lpstr>Part Three</vt:lpstr>
      <vt:lpstr>When to Involve the Community</vt:lpstr>
      <vt:lpstr>Community Based Vulnerability Assessment</vt:lpstr>
      <vt:lpstr>Typical Open House Structure</vt:lpstr>
      <vt:lpstr>Preparing for the Open House</vt:lpstr>
      <vt:lpstr>Where is Everyone?</vt:lpstr>
      <vt:lpstr>After the Ground-Truthing</vt:lpstr>
      <vt:lpstr>Finding the  Data</vt:lpstr>
      <vt:lpstr>How Well Do You Know Your Community?</vt:lpstr>
      <vt:lpstr>Population Trends:  Window to the Future</vt:lpstr>
      <vt:lpstr>Where Is the Data?</vt:lpstr>
      <vt:lpstr>Wrap Up</vt:lpstr>
      <vt:lpstr>CDC Zombie Preparedness 101</vt:lpstr>
      <vt:lpstr>MAKE A PLAN</vt:lpstr>
      <vt:lpstr>Questions &amp; Discussion</vt:lpstr>
      <vt:lpstr>Contact Information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ReadyCommunity</dc:title>
  <dc:creator>tech support</dc:creator>
  <cp:lastModifiedBy>Extension Service</cp:lastModifiedBy>
  <cp:revision>591</cp:revision>
  <cp:lastPrinted>2012-02-02T23:25:22Z</cp:lastPrinted>
  <dcterms:created xsi:type="dcterms:W3CDTF">2011-10-13T18:00:18Z</dcterms:created>
  <dcterms:modified xsi:type="dcterms:W3CDTF">2012-09-12T17:06:47Z</dcterms:modified>
</cp:coreProperties>
</file>