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audio1.bin" ContentType="audio/unknown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26" r:id="rId2"/>
  </p:sldMasterIdLst>
  <p:notesMasterIdLst>
    <p:notesMasterId r:id="rId25"/>
  </p:notesMasterIdLst>
  <p:handoutMasterIdLst>
    <p:handoutMasterId r:id="rId26"/>
  </p:handoutMasterIdLst>
  <p:sldIdLst>
    <p:sldId id="335" r:id="rId3"/>
    <p:sldId id="310" r:id="rId4"/>
    <p:sldId id="313" r:id="rId5"/>
    <p:sldId id="327" r:id="rId6"/>
    <p:sldId id="334" r:id="rId7"/>
    <p:sldId id="338" r:id="rId8"/>
    <p:sldId id="317" r:id="rId9"/>
    <p:sldId id="316" r:id="rId10"/>
    <p:sldId id="319" r:id="rId11"/>
    <p:sldId id="320" r:id="rId12"/>
    <p:sldId id="321" r:id="rId13"/>
    <p:sldId id="322" r:id="rId14"/>
    <p:sldId id="323" r:id="rId15"/>
    <p:sldId id="333" r:id="rId16"/>
    <p:sldId id="308" r:id="rId17"/>
    <p:sldId id="325" r:id="rId18"/>
    <p:sldId id="326" r:id="rId19"/>
    <p:sldId id="329" r:id="rId20"/>
    <p:sldId id="330" r:id="rId21"/>
    <p:sldId id="337" r:id="rId22"/>
    <p:sldId id="311" r:id="rId23"/>
    <p:sldId id="336" r:id="rId24"/>
  </p:sldIdLst>
  <p:sldSz cx="9144000" cy="6858000" type="screen4x3"/>
  <p:notesSz cx="6858000" cy="9144000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1" autoAdjust="0"/>
    <p:restoredTop sz="75539" autoAdjust="0"/>
  </p:normalViewPr>
  <p:slideViewPr>
    <p:cSldViewPr snapToGrid="0" snapToObjects="1">
      <p:cViewPr>
        <p:scale>
          <a:sx n="75" d="100"/>
          <a:sy n="75" d="100"/>
        </p:scale>
        <p:origin x="-648" y="-80"/>
      </p:cViewPr>
      <p:guideLst>
        <p:guide orient="horz" pos="400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17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2F45B-70E3-41EE-9B6E-F3751C79A41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74F715C-E483-4A13-9420-86F9B9AE7DEF}">
      <dgm:prSet phldrT="[Text]"/>
      <dgm:spPr/>
      <dgm:t>
        <a:bodyPr/>
        <a:lstStyle/>
        <a:p>
          <a:r>
            <a:rPr lang="en-US" dirty="0" smtClean="0"/>
            <a:t>Step 1: Form a Collaborative Planning Team  </a:t>
          </a:r>
          <a:endParaRPr lang="en-US" dirty="0"/>
        </a:p>
      </dgm:t>
    </dgm:pt>
    <dgm:pt modelId="{43EBB7CF-6F6A-4FAD-96F0-BB09C0AD5902}" type="parTrans" cxnId="{9895B31A-CC9C-4E29-ADC6-A5F273FCEF21}">
      <dgm:prSet/>
      <dgm:spPr/>
      <dgm:t>
        <a:bodyPr/>
        <a:lstStyle/>
        <a:p>
          <a:endParaRPr lang="en-US"/>
        </a:p>
      </dgm:t>
    </dgm:pt>
    <dgm:pt modelId="{D73EE9D0-C891-466D-A478-1775F9BABE5F}" type="sibTrans" cxnId="{9895B31A-CC9C-4E29-ADC6-A5F273FCEF21}">
      <dgm:prSet/>
      <dgm:spPr/>
      <dgm:t>
        <a:bodyPr/>
        <a:lstStyle/>
        <a:p>
          <a:endParaRPr lang="en-US"/>
        </a:p>
      </dgm:t>
    </dgm:pt>
    <dgm:pt modelId="{F648FC9F-F710-4BC0-8461-F07051D930E4}">
      <dgm:prSet phldrT="[Text]"/>
      <dgm:spPr/>
      <dgm:t>
        <a:bodyPr/>
        <a:lstStyle/>
        <a:p>
          <a:r>
            <a:rPr lang="en-US" dirty="0" smtClean="0"/>
            <a:t>Step 2:  Understand the Situation                              </a:t>
          </a:r>
          <a:endParaRPr lang="en-US" dirty="0"/>
        </a:p>
      </dgm:t>
    </dgm:pt>
    <dgm:pt modelId="{9C506C3F-E978-41DA-B603-31C5F6BBC878}" type="parTrans" cxnId="{F27A0526-7BDA-4162-920D-E421DFF7B147}">
      <dgm:prSet/>
      <dgm:spPr/>
      <dgm:t>
        <a:bodyPr/>
        <a:lstStyle/>
        <a:p>
          <a:endParaRPr lang="en-US"/>
        </a:p>
      </dgm:t>
    </dgm:pt>
    <dgm:pt modelId="{1DA1911D-4985-4BA6-97F0-1D2588ED0F0E}" type="sibTrans" cxnId="{F27A0526-7BDA-4162-920D-E421DFF7B147}">
      <dgm:prSet/>
      <dgm:spPr/>
      <dgm:t>
        <a:bodyPr/>
        <a:lstStyle/>
        <a:p>
          <a:endParaRPr lang="en-US"/>
        </a:p>
      </dgm:t>
    </dgm:pt>
    <dgm:pt modelId="{955BBC17-4A81-4ED6-89EC-B7567C2207E3}">
      <dgm:prSet phldrT="[Text]"/>
      <dgm:spPr/>
      <dgm:t>
        <a:bodyPr/>
        <a:lstStyle/>
        <a:p>
          <a:r>
            <a:rPr lang="en-US" dirty="0" smtClean="0"/>
            <a:t>Step 3: Determine Goals &amp; Actions</a:t>
          </a:r>
          <a:endParaRPr lang="en-US" dirty="0"/>
        </a:p>
      </dgm:t>
    </dgm:pt>
    <dgm:pt modelId="{2E3DFECD-B000-4A79-8385-DAD698BD22E3}" type="parTrans" cxnId="{D33460CC-C26E-46F8-8A8C-D9ED46F43DB3}">
      <dgm:prSet/>
      <dgm:spPr/>
      <dgm:t>
        <a:bodyPr/>
        <a:lstStyle/>
        <a:p>
          <a:endParaRPr lang="en-US"/>
        </a:p>
      </dgm:t>
    </dgm:pt>
    <dgm:pt modelId="{9FEB1A22-2BFD-4101-8290-13D191471C01}" type="sibTrans" cxnId="{D33460CC-C26E-46F8-8A8C-D9ED46F43DB3}">
      <dgm:prSet/>
      <dgm:spPr/>
      <dgm:t>
        <a:bodyPr/>
        <a:lstStyle/>
        <a:p>
          <a:endParaRPr lang="en-US"/>
        </a:p>
      </dgm:t>
    </dgm:pt>
    <dgm:pt modelId="{61A0F5FD-BC79-48CC-88C9-5596389EED5D}">
      <dgm:prSet/>
      <dgm:spPr/>
      <dgm:t>
        <a:bodyPr/>
        <a:lstStyle/>
        <a:p>
          <a:r>
            <a:rPr lang="en-US" dirty="0" smtClean="0"/>
            <a:t>Step 4:  Plan Development</a:t>
          </a:r>
          <a:endParaRPr lang="en-US" dirty="0"/>
        </a:p>
      </dgm:t>
    </dgm:pt>
    <dgm:pt modelId="{0053BB19-28F4-46C9-AB83-1DADE26781C4}" type="parTrans" cxnId="{CC167810-56E0-44FB-A714-38B75CB8C16D}">
      <dgm:prSet/>
      <dgm:spPr/>
      <dgm:t>
        <a:bodyPr/>
        <a:lstStyle/>
        <a:p>
          <a:endParaRPr lang="en-US"/>
        </a:p>
      </dgm:t>
    </dgm:pt>
    <dgm:pt modelId="{5A3A4432-1AC2-4867-86F6-C67B03B2DD84}" type="sibTrans" cxnId="{CC167810-56E0-44FB-A714-38B75CB8C16D}">
      <dgm:prSet/>
      <dgm:spPr/>
      <dgm:t>
        <a:bodyPr/>
        <a:lstStyle/>
        <a:p>
          <a:endParaRPr lang="en-US"/>
        </a:p>
      </dgm:t>
    </dgm:pt>
    <dgm:pt modelId="{50011194-B1A8-4174-A538-A0651591FDFA}">
      <dgm:prSet/>
      <dgm:spPr/>
      <dgm:t>
        <a:bodyPr/>
        <a:lstStyle/>
        <a:p>
          <a:r>
            <a:rPr lang="en-US" dirty="0" smtClean="0"/>
            <a:t>Step 5: Plan Preparation, Review, &amp; Approval</a:t>
          </a:r>
          <a:endParaRPr lang="en-US" dirty="0"/>
        </a:p>
      </dgm:t>
    </dgm:pt>
    <dgm:pt modelId="{22C039AD-0148-4D6A-9A25-87EEB92B8B01}" type="parTrans" cxnId="{340C9EF8-83B7-4AC9-B9BB-F4BF3C3FD7B9}">
      <dgm:prSet/>
      <dgm:spPr/>
      <dgm:t>
        <a:bodyPr/>
        <a:lstStyle/>
        <a:p>
          <a:endParaRPr lang="en-US"/>
        </a:p>
      </dgm:t>
    </dgm:pt>
    <dgm:pt modelId="{6FAAD3AC-B014-4B61-89EF-5C04299E5263}" type="sibTrans" cxnId="{340C9EF8-83B7-4AC9-B9BB-F4BF3C3FD7B9}">
      <dgm:prSet/>
      <dgm:spPr/>
      <dgm:t>
        <a:bodyPr/>
        <a:lstStyle/>
        <a:p>
          <a:endParaRPr lang="en-US"/>
        </a:p>
      </dgm:t>
    </dgm:pt>
    <dgm:pt modelId="{26AA3C8E-5D44-45BA-AF18-6A7C5AA4374B}">
      <dgm:prSet/>
      <dgm:spPr/>
      <dgm:t>
        <a:bodyPr/>
        <a:lstStyle/>
        <a:p>
          <a:r>
            <a:rPr lang="en-US" dirty="0" smtClean="0"/>
            <a:t>Step 6:  Plan Implementation &amp; Maintenance</a:t>
          </a:r>
          <a:endParaRPr lang="en-US" dirty="0"/>
        </a:p>
      </dgm:t>
    </dgm:pt>
    <dgm:pt modelId="{7581E1AC-DA49-46D4-A8E9-D22DD6A7B0DC}" type="parTrans" cxnId="{BF514992-D875-47E3-AECE-BEF31BEE5A2A}">
      <dgm:prSet/>
      <dgm:spPr/>
      <dgm:t>
        <a:bodyPr/>
        <a:lstStyle/>
        <a:p>
          <a:endParaRPr lang="en-US"/>
        </a:p>
      </dgm:t>
    </dgm:pt>
    <dgm:pt modelId="{843C0B07-45C1-48BD-B5F4-A68293E65A6E}" type="sibTrans" cxnId="{BF514992-D875-47E3-AECE-BEF31BEE5A2A}">
      <dgm:prSet/>
      <dgm:spPr/>
      <dgm:t>
        <a:bodyPr/>
        <a:lstStyle/>
        <a:p>
          <a:endParaRPr lang="en-US"/>
        </a:p>
      </dgm:t>
    </dgm:pt>
    <dgm:pt modelId="{E10991D6-4A75-4699-90A7-D93696155ADF}" type="pres">
      <dgm:prSet presAssocID="{EA12F45B-70E3-41EE-9B6E-F3751C79A411}" presName="Name0" presStyleCnt="0">
        <dgm:presLayoutVars>
          <dgm:dir/>
          <dgm:animLvl val="lvl"/>
          <dgm:resizeHandles val="exact"/>
        </dgm:presLayoutVars>
      </dgm:prSet>
      <dgm:spPr/>
    </dgm:pt>
    <dgm:pt modelId="{8EE97939-552D-4454-ABDB-149A76500EB4}" type="pres">
      <dgm:prSet presAssocID="{274F715C-E483-4A13-9420-86F9B9AE7DE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301FD-1114-4281-A897-BF844A450DD6}" type="pres">
      <dgm:prSet presAssocID="{D73EE9D0-C891-466D-A478-1775F9BABE5F}" presName="parTxOnlySpace" presStyleCnt="0"/>
      <dgm:spPr/>
    </dgm:pt>
    <dgm:pt modelId="{5F74F48F-077E-4711-BFA6-D20F68BAC635}" type="pres">
      <dgm:prSet presAssocID="{F648FC9F-F710-4BC0-8461-F07051D930E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6DFA2-AF33-467A-A47F-2DF32D7E46FE}" type="pres">
      <dgm:prSet presAssocID="{1DA1911D-4985-4BA6-97F0-1D2588ED0F0E}" presName="parTxOnlySpace" presStyleCnt="0"/>
      <dgm:spPr/>
    </dgm:pt>
    <dgm:pt modelId="{2865979D-0148-4B84-A10B-7D80075E2248}" type="pres">
      <dgm:prSet presAssocID="{955BBC17-4A81-4ED6-89EC-B7567C2207E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1EECB-C185-478C-AA99-545EA1E52B37}" type="pres">
      <dgm:prSet presAssocID="{9FEB1A22-2BFD-4101-8290-13D191471C01}" presName="parTxOnlySpace" presStyleCnt="0"/>
      <dgm:spPr/>
    </dgm:pt>
    <dgm:pt modelId="{8E2CBBA0-D83F-4B7A-BFDA-78741764DE8B}" type="pres">
      <dgm:prSet presAssocID="{61A0F5FD-BC79-48CC-88C9-5596389EED5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8E712-63EA-4880-BFCD-D16A8E216388}" type="pres">
      <dgm:prSet presAssocID="{5A3A4432-1AC2-4867-86F6-C67B03B2DD84}" presName="parTxOnlySpace" presStyleCnt="0"/>
      <dgm:spPr/>
    </dgm:pt>
    <dgm:pt modelId="{1B2FC9D2-5B1C-43C8-81FF-52BCB715F5F8}" type="pres">
      <dgm:prSet presAssocID="{50011194-B1A8-4174-A538-A0651591FDF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62C3-5E19-4525-8831-130C76EB5E70}" type="pres">
      <dgm:prSet presAssocID="{6FAAD3AC-B014-4B61-89EF-5C04299E5263}" presName="parTxOnlySpace" presStyleCnt="0"/>
      <dgm:spPr/>
    </dgm:pt>
    <dgm:pt modelId="{DA0AE92D-0136-4374-929B-6A7A14E672D7}" type="pres">
      <dgm:prSet presAssocID="{26AA3C8E-5D44-45BA-AF18-6A7C5AA4374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514992-D875-47E3-AECE-BEF31BEE5A2A}" srcId="{EA12F45B-70E3-41EE-9B6E-F3751C79A411}" destId="{26AA3C8E-5D44-45BA-AF18-6A7C5AA4374B}" srcOrd="5" destOrd="0" parTransId="{7581E1AC-DA49-46D4-A8E9-D22DD6A7B0DC}" sibTransId="{843C0B07-45C1-48BD-B5F4-A68293E65A6E}"/>
    <dgm:cxn modelId="{A6DB2CF0-7642-C54C-8C7A-AFB369095C30}" type="presOf" srcId="{F648FC9F-F710-4BC0-8461-F07051D930E4}" destId="{5F74F48F-077E-4711-BFA6-D20F68BAC635}" srcOrd="0" destOrd="0" presId="urn:microsoft.com/office/officeart/2005/8/layout/chevron1"/>
    <dgm:cxn modelId="{6EC42B73-FA74-8E4D-BE92-F70F1F3E111E}" type="presOf" srcId="{26AA3C8E-5D44-45BA-AF18-6A7C5AA4374B}" destId="{DA0AE92D-0136-4374-929B-6A7A14E672D7}" srcOrd="0" destOrd="0" presId="urn:microsoft.com/office/officeart/2005/8/layout/chevron1"/>
    <dgm:cxn modelId="{E3605B02-0F16-AD4F-AFC4-80E74F41D826}" type="presOf" srcId="{274F715C-E483-4A13-9420-86F9B9AE7DEF}" destId="{8EE97939-552D-4454-ABDB-149A76500EB4}" srcOrd="0" destOrd="0" presId="urn:microsoft.com/office/officeart/2005/8/layout/chevron1"/>
    <dgm:cxn modelId="{2C065A68-557C-DC45-9515-0C89A944B029}" type="presOf" srcId="{50011194-B1A8-4174-A538-A0651591FDFA}" destId="{1B2FC9D2-5B1C-43C8-81FF-52BCB715F5F8}" srcOrd="0" destOrd="0" presId="urn:microsoft.com/office/officeart/2005/8/layout/chevron1"/>
    <dgm:cxn modelId="{3CC0F135-0A61-E347-A975-8813637AC9CE}" type="presOf" srcId="{EA12F45B-70E3-41EE-9B6E-F3751C79A411}" destId="{E10991D6-4A75-4699-90A7-D93696155ADF}" srcOrd="0" destOrd="0" presId="urn:microsoft.com/office/officeart/2005/8/layout/chevron1"/>
    <dgm:cxn modelId="{96CA83A9-2E62-1B4C-937B-0AC416530151}" type="presOf" srcId="{61A0F5FD-BC79-48CC-88C9-5596389EED5D}" destId="{8E2CBBA0-D83F-4B7A-BFDA-78741764DE8B}" srcOrd="0" destOrd="0" presId="urn:microsoft.com/office/officeart/2005/8/layout/chevron1"/>
    <dgm:cxn modelId="{CA8A0CDA-3AE9-1142-A6E1-5502A255AEAE}" type="presOf" srcId="{955BBC17-4A81-4ED6-89EC-B7567C2207E3}" destId="{2865979D-0148-4B84-A10B-7D80075E2248}" srcOrd="0" destOrd="0" presId="urn:microsoft.com/office/officeart/2005/8/layout/chevron1"/>
    <dgm:cxn modelId="{9895B31A-CC9C-4E29-ADC6-A5F273FCEF21}" srcId="{EA12F45B-70E3-41EE-9B6E-F3751C79A411}" destId="{274F715C-E483-4A13-9420-86F9B9AE7DEF}" srcOrd="0" destOrd="0" parTransId="{43EBB7CF-6F6A-4FAD-96F0-BB09C0AD5902}" sibTransId="{D73EE9D0-C891-466D-A478-1775F9BABE5F}"/>
    <dgm:cxn modelId="{D33460CC-C26E-46F8-8A8C-D9ED46F43DB3}" srcId="{EA12F45B-70E3-41EE-9B6E-F3751C79A411}" destId="{955BBC17-4A81-4ED6-89EC-B7567C2207E3}" srcOrd="2" destOrd="0" parTransId="{2E3DFECD-B000-4A79-8385-DAD698BD22E3}" sibTransId="{9FEB1A22-2BFD-4101-8290-13D191471C01}"/>
    <dgm:cxn modelId="{340C9EF8-83B7-4AC9-B9BB-F4BF3C3FD7B9}" srcId="{EA12F45B-70E3-41EE-9B6E-F3751C79A411}" destId="{50011194-B1A8-4174-A538-A0651591FDFA}" srcOrd="4" destOrd="0" parTransId="{22C039AD-0148-4D6A-9A25-87EEB92B8B01}" sibTransId="{6FAAD3AC-B014-4B61-89EF-5C04299E5263}"/>
    <dgm:cxn modelId="{CC167810-56E0-44FB-A714-38B75CB8C16D}" srcId="{EA12F45B-70E3-41EE-9B6E-F3751C79A411}" destId="{61A0F5FD-BC79-48CC-88C9-5596389EED5D}" srcOrd="3" destOrd="0" parTransId="{0053BB19-28F4-46C9-AB83-1DADE26781C4}" sibTransId="{5A3A4432-1AC2-4867-86F6-C67B03B2DD84}"/>
    <dgm:cxn modelId="{F27A0526-7BDA-4162-920D-E421DFF7B147}" srcId="{EA12F45B-70E3-41EE-9B6E-F3751C79A411}" destId="{F648FC9F-F710-4BC0-8461-F07051D930E4}" srcOrd="1" destOrd="0" parTransId="{9C506C3F-E978-41DA-B603-31C5F6BBC878}" sibTransId="{1DA1911D-4985-4BA6-97F0-1D2588ED0F0E}"/>
    <dgm:cxn modelId="{6C10337C-F48C-7A4B-AFA2-C995B61CEFF1}" type="presParOf" srcId="{E10991D6-4A75-4699-90A7-D93696155ADF}" destId="{8EE97939-552D-4454-ABDB-149A76500EB4}" srcOrd="0" destOrd="0" presId="urn:microsoft.com/office/officeart/2005/8/layout/chevron1"/>
    <dgm:cxn modelId="{04796F0E-7866-E348-AF57-A2477458A2D1}" type="presParOf" srcId="{E10991D6-4A75-4699-90A7-D93696155ADF}" destId="{6D4301FD-1114-4281-A897-BF844A450DD6}" srcOrd="1" destOrd="0" presId="urn:microsoft.com/office/officeart/2005/8/layout/chevron1"/>
    <dgm:cxn modelId="{680D9CA8-D5AE-7E45-AAA2-4C106287001C}" type="presParOf" srcId="{E10991D6-4A75-4699-90A7-D93696155ADF}" destId="{5F74F48F-077E-4711-BFA6-D20F68BAC635}" srcOrd="2" destOrd="0" presId="urn:microsoft.com/office/officeart/2005/8/layout/chevron1"/>
    <dgm:cxn modelId="{BCA5D252-0276-4540-8BD3-20E425D6E227}" type="presParOf" srcId="{E10991D6-4A75-4699-90A7-D93696155ADF}" destId="{0D36DFA2-AF33-467A-A47F-2DF32D7E46FE}" srcOrd="3" destOrd="0" presId="urn:microsoft.com/office/officeart/2005/8/layout/chevron1"/>
    <dgm:cxn modelId="{9BAD33DE-922F-674D-87A1-EFDF39D97E13}" type="presParOf" srcId="{E10991D6-4A75-4699-90A7-D93696155ADF}" destId="{2865979D-0148-4B84-A10B-7D80075E2248}" srcOrd="4" destOrd="0" presId="urn:microsoft.com/office/officeart/2005/8/layout/chevron1"/>
    <dgm:cxn modelId="{5D7A2B8A-895A-D04B-845A-3FCE9F9EFEDE}" type="presParOf" srcId="{E10991D6-4A75-4699-90A7-D93696155ADF}" destId="{4701EECB-C185-478C-AA99-545EA1E52B37}" srcOrd="5" destOrd="0" presId="urn:microsoft.com/office/officeart/2005/8/layout/chevron1"/>
    <dgm:cxn modelId="{B2DBE5D5-8E3B-0F48-A561-B2641ECFD0F4}" type="presParOf" srcId="{E10991D6-4A75-4699-90A7-D93696155ADF}" destId="{8E2CBBA0-D83F-4B7A-BFDA-78741764DE8B}" srcOrd="6" destOrd="0" presId="urn:microsoft.com/office/officeart/2005/8/layout/chevron1"/>
    <dgm:cxn modelId="{58422E29-0AD3-2C4C-A5A5-59053C762BDC}" type="presParOf" srcId="{E10991D6-4A75-4699-90A7-D93696155ADF}" destId="{2548E712-63EA-4880-BFCD-D16A8E216388}" srcOrd="7" destOrd="0" presId="urn:microsoft.com/office/officeart/2005/8/layout/chevron1"/>
    <dgm:cxn modelId="{536D7EAB-9142-CD4E-B1F5-7897B718636B}" type="presParOf" srcId="{E10991D6-4A75-4699-90A7-D93696155ADF}" destId="{1B2FC9D2-5B1C-43C8-81FF-52BCB715F5F8}" srcOrd="8" destOrd="0" presId="urn:microsoft.com/office/officeart/2005/8/layout/chevron1"/>
    <dgm:cxn modelId="{FEAAF379-9D33-4D44-A954-3852A27447B0}" type="presParOf" srcId="{E10991D6-4A75-4699-90A7-D93696155ADF}" destId="{4A9A62C3-5E19-4525-8831-130C76EB5E70}" srcOrd="9" destOrd="0" presId="urn:microsoft.com/office/officeart/2005/8/layout/chevron1"/>
    <dgm:cxn modelId="{B56B3B59-E534-E14D-975F-09CF9F973788}" type="presParOf" srcId="{E10991D6-4A75-4699-90A7-D93696155ADF}" destId="{DA0AE92D-0136-4374-929B-6A7A14E672D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97939-552D-4454-ABDB-149A76500EB4}">
      <dsp:nvSpPr>
        <dsp:cNvPr id="0" name=""/>
        <dsp:cNvSpPr/>
      </dsp:nvSpPr>
      <dsp:spPr>
        <a:xfrm>
          <a:off x="426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1: Form a Collaborative Planning Team  </a:t>
          </a:r>
          <a:endParaRPr lang="en-US" sz="1000" kern="1200" dirty="0"/>
        </a:p>
      </dsp:txBody>
      <dsp:txXfrm>
        <a:off x="321420" y="435605"/>
        <a:ext cx="951473" cy="634315"/>
      </dsp:txXfrm>
    </dsp:sp>
    <dsp:sp modelId="{5F74F48F-077E-4711-BFA6-D20F68BAC635}">
      <dsp:nvSpPr>
        <dsp:cNvPr id="0" name=""/>
        <dsp:cNvSpPr/>
      </dsp:nvSpPr>
      <dsp:spPr>
        <a:xfrm>
          <a:off x="143147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2:  Understand the Situation                              </a:t>
          </a:r>
          <a:endParaRPr lang="en-US" sz="1000" kern="1200" dirty="0"/>
        </a:p>
      </dsp:txBody>
      <dsp:txXfrm>
        <a:off x="1748630" y="435605"/>
        <a:ext cx="951473" cy="634315"/>
      </dsp:txXfrm>
    </dsp:sp>
    <dsp:sp modelId="{2865979D-0148-4B84-A10B-7D80075E2248}">
      <dsp:nvSpPr>
        <dsp:cNvPr id="0" name=""/>
        <dsp:cNvSpPr/>
      </dsp:nvSpPr>
      <dsp:spPr>
        <a:xfrm>
          <a:off x="285868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3: Determine Goals &amp; Actions</a:t>
          </a:r>
          <a:endParaRPr lang="en-US" sz="1000" kern="1200" dirty="0"/>
        </a:p>
      </dsp:txBody>
      <dsp:txXfrm>
        <a:off x="3175840" y="435605"/>
        <a:ext cx="951473" cy="634315"/>
      </dsp:txXfrm>
    </dsp:sp>
    <dsp:sp modelId="{8E2CBBA0-D83F-4B7A-BFDA-78741764DE8B}">
      <dsp:nvSpPr>
        <dsp:cNvPr id="0" name=""/>
        <dsp:cNvSpPr/>
      </dsp:nvSpPr>
      <dsp:spPr>
        <a:xfrm>
          <a:off x="428589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4:  Plan Development</a:t>
          </a:r>
          <a:endParaRPr lang="en-US" sz="1000" kern="1200" dirty="0"/>
        </a:p>
      </dsp:txBody>
      <dsp:txXfrm>
        <a:off x="4603050" y="435605"/>
        <a:ext cx="951473" cy="634315"/>
      </dsp:txXfrm>
    </dsp:sp>
    <dsp:sp modelId="{1B2FC9D2-5B1C-43C8-81FF-52BCB715F5F8}">
      <dsp:nvSpPr>
        <dsp:cNvPr id="0" name=""/>
        <dsp:cNvSpPr/>
      </dsp:nvSpPr>
      <dsp:spPr>
        <a:xfrm>
          <a:off x="571310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5: Plan Preparation, Review, &amp; Approval</a:t>
          </a:r>
          <a:endParaRPr lang="en-US" sz="1000" kern="1200" dirty="0"/>
        </a:p>
      </dsp:txBody>
      <dsp:txXfrm>
        <a:off x="6030260" y="435605"/>
        <a:ext cx="951473" cy="634315"/>
      </dsp:txXfrm>
    </dsp:sp>
    <dsp:sp modelId="{DA0AE92D-0136-4374-929B-6A7A14E672D7}">
      <dsp:nvSpPr>
        <dsp:cNvPr id="0" name=""/>
        <dsp:cNvSpPr/>
      </dsp:nvSpPr>
      <dsp:spPr>
        <a:xfrm>
          <a:off x="7140312" y="435605"/>
          <a:ext cx="1585788" cy="6343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Step 6:  Plan Implementation &amp; Maintenance</a:t>
          </a:r>
          <a:endParaRPr lang="en-US" sz="1000" kern="1200" dirty="0"/>
        </a:p>
      </dsp:txBody>
      <dsp:txXfrm>
        <a:off x="7457470" y="435605"/>
        <a:ext cx="951473" cy="634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BCCE2E5-B593-4E68-8045-B3F54F43D373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1720D3F-0CFA-4858-A061-CA66B70868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25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9E87988-98F3-4C43-AB5F-44CFD5605F57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DA62CE0-7F1E-4E3B-9028-EE6C87363B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28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7475F2-0278-014A-B64D-0E6EC705EE1B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45203-367D-4DB1-9C8D-B4AF5CD97F96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BC888-DF94-492F-A45E-0AB0EE12030B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D59BF-5CB5-457F-85F8-FABE238F929C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C6729-F25D-41D0-B29D-B9190787E503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6882B-DD76-427E-BBB2-F4A4BCDE669E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1DDF0-066E-4491-BF7F-63C32EA84A9E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DF48D-A38F-47B2-88E6-246CCEFFF609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28AE4-22D3-4686-8C2A-EB0598FBA5BE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5E32AA-5205-4024-BA92-3796B41D245E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759FF-090B-4834-9647-9C080CF95752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BA7F5-66C0-432E-940B-F37C6E1788E1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63718-238F-474B-94B4-EA57766DF9EE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AF2C4-0978-4A3E-9EB3-F02E5ADEB1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17296-651B-4260-9D12-DB73C0BFF132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B8AE2-E9A8-4BBF-9BB1-11487E6F47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5AC247-16F7-4849-AA95-64589A1EA775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861F7-29FC-43E4-A57D-BDF441B338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A93CF93-2312-457D-A3CF-6F582C736F23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5E8ECC8-A404-4BC4-8E4F-3054484BE4B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601F8B-4811-4752-9747-D4560C9CCBEB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0D14-E7F3-48F7-9E08-9B29CF84BF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61219" y="1593641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62693" y="1593641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04471" y="1593641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CEDD3-5379-40CB-AEBB-30EF1D23D2F6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3E6AE-69EC-4BFE-9519-0CF6D9749F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5508-1753-4922-ABF5-197A7382CD8C}" type="datetime1">
              <a:rPr lang="en-US"/>
              <a:pPr>
                <a:defRPr/>
              </a:pPr>
              <a:t>10/18/13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48A1-5BAA-487C-AC4A-6055B6F92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49080"/>
      </p:ext>
    </p:extLst>
  </p:cSld>
  <p:clrMapOvr>
    <a:masterClrMapping/>
  </p:clrMapOvr>
  <p:transition xmlns:p14="http://schemas.microsoft.com/office/powerpoint/2010/main" advClick="0">
    <p:sndAc>
      <p:stSnd>
        <p:snd r:embed="rId1" name="arrow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BA569-525A-4068-9E84-E452D55476D0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DA2E2-76AE-499F-A8EB-31FC17425DC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D5A25-C43B-4FCF-B77D-E1CF342A8AB9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CDB40-62F2-47C1-B01F-B94E274772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34687-CB5B-4E64-8FF1-E2C75972DFE8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48F8A-1F00-4C8F-A2D9-02871F6380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A99DB-FC1F-46CD-BC86-CA87968A671C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C1A7A-A981-41C8-A834-334F7FA8A0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1439A-9769-4971-847A-1C4767A279C3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C6B9C-E575-4297-AE37-AA820FBBDD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C671D-C72B-4F42-BAE3-50C9658035A7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A6DD7-768A-49BB-9138-BA09EDCE74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D9520-F839-42B6-AE8C-81E2C0C775C6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B62ED-683D-4835-A49F-930F1B6813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A63F8-BB70-471E-9CE8-A439E23EC5E9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68385-91E9-4777-9A9A-2EE954A3AB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084D7A-4FE8-41ED-8E01-2D774E5BF60A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EAF6-0D1D-4458-8FCF-8729A1D10E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9961A-8C7D-4BA5-8ABE-BD10C1617636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27E5B-F0D2-4898-B727-68D8ECB85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42256-8E84-499A-8D0C-40EEBEEA9E2B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0C4CC-BCA4-4F10-B7E3-806EB2120D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4C299-3A0B-41F6-98E9-7A9B3284AC50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28FC-CB2C-448A-8761-C0110F5A28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88181FC-DA82-473C-BB15-AA7FF746574D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75EFA97-A4A7-4172-93C5-1BD29AF574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14888"/>
            <a:ext cx="8574087" cy="14557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738CB-9BCE-4C34-AEF6-113F9EC972D7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A9416-4A5C-4FFD-BF53-795B377952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957763"/>
            <a:ext cx="8574087" cy="1312862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 defTabSz="914400" fontAlgn="auto">
              <a:spcAft>
                <a:spcPts val="0"/>
              </a:spcAft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059E96C-2E13-4FC5-8496-E9CC07541CDE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444030-342F-4F9E-8302-D789F0E821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5D5EE-42DE-40AC-8B0F-9A89989B2D76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D0A2C-AC00-4F63-ABC5-C2488DAE34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AB18F-19C3-423B-817E-BE196AA892C6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607CC-B51F-41FF-AE97-947AE82000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BF906-5A9A-4235-B1A2-D4A0B9EFDF91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1CCC-FA49-4C72-AE0D-D933CC7992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867FA-BF0E-46F4-8D8F-55772F64924A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80F8B-B667-414A-A798-6DBBB3FE8EC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A6A6A6"/>
                </a:solidFill>
                <a:latin typeface="Calibri" pitchFamily="34" charset="0"/>
              </a:defRPr>
            </a:lvl1pPr>
          </a:lstStyle>
          <a:p>
            <a:fld id="{EA599974-49BA-46A6-87D0-D975B6863052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262626"/>
                </a:solidFill>
                <a:latin typeface="Calibri" pitchFamily="34" charset="0"/>
              </a:defRPr>
            </a:lvl1pPr>
          </a:lstStyle>
          <a:p>
            <a:fld id="{77E4EABB-5220-409B-85DB-96A68DEEB90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  <p:sldLayoutId id="2147484168" r:id="rId14"/>
    <p:sldLayoutId id="2147484169" r:id="rId15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§"/>
        <a:defRPr sz="2400" kern="1200">
          <a:solidFill>
            <a:srgbClr val="262626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§"/>
        <a:defRPr sz="2200" kern="1200">
          <a:solidFill>
            <a:srgbClr val="262626"/>
          </a:solidFill>
          <a:latin typeface="+mn-lt"/>
          <a:ea typeface="ＭＳ Ｐゴシック" pitchFamily="-109" charset="-128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§"/>
        <a:defRPr sz="2000" kern="1200">
          <a:solidFill>
            <a:srgbClr val="262626"/>
          </a:solidFill>
          <a:latin typeface="+mn-lt"/>
          <a:ea typeface="ＭＳ Ｐゴシック" pitchFamily="-109" charset="-128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§"/>
        <a:defRPr kern="1200">
          <a:solidFill>
            <a:srgbClr val="262626"/>
          </a:solidFill>
          <a:latin typeface="+mn-lt"/>
          <a:ea typeface="ＭＳ Ｐゴシック" pitchFamily="-109" charset="-128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§"/>
        <a:defRPr kern="1200">
          <a:solidFill>
            <a:srgbClr val="262626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77E1A36A-A572-43DA-A805-1FF5089B2331}" type="datetime1">
              <a:rPr lang="en-US"/>
              <a:pPr/>
              <a:t>10/18/13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C2B64C1-6236-4089-9BD1-076005E26C4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3" r:id="rId2"/>
    <p:sldLayoutId id="2147484152" r:id="rId3"/>
    <p:sldLayoutId id="2147484151" r:id="rId4"/>
    <p:sldLayoutId id="2147484150" r:id="rId5"/>
    <p:sldLayoutId id="2147484149" r:id="rId6"/>
    <p:sldLayoutId id="2147484148" r:id="rId7"/>
    <p:sldLayoutId id="2147484147" r:id="rId8"/>
    <p:sldLayoutId id="2147484146" r:id="rId9"/>
    <p:sldLayoutId id="2147484145" r:id="rId10"/>
    <p:sldLayoutId id="2147484144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audio" Target="../media/audio1.bin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306" y="4814047"/>
            <a:ext cx="8192326" cy="640269"/>
          </a:xfrm>
        </p:spPr>
        <p:txBody>
          <a:bodyPr>
            <a:normAutofit/>
          </a:bodyPr>
          <a:lstStyle/>
          <a:p>
            <a:pPr algn="ctr"/>
            <a:r>
              <a:rPr lang="en-US" sz="1800" i="1" dirty="0" smtClean="0"/>
              <a:t>Building Disaster-Resilient Places</a:t>
            </a:r>
            <a:endParaRPr lang="en-US" sz="18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0647" y="5547895"/>
            <a:ext cx="8151985" cy="71843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STEP FIVE – Prepare, Review, and Approve the Plan</a:t>
            </a:r>
            <a:endParaRPr lang="en-US" sz="2800" dirty="0"/>
          </a:p>
        </p:txBody>
      </p:sp>
      <p:pic>
        <p:nvPicPr>
          <p:cNvPr id="1025" name="Picture 1" descr="ReadyCommunityLOGO2w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70" b="-30070"/>
          <a:stretch>
            <a:fillRect/>
          </a:stretch>
        </p:blipFill>
        <p:spPr bwMode="auto">
          <a:xfrm>
            <a:off x="284163" y="444500"/>
            <a:ext cx="8574087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54242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Criteria for Reviewing the Plan</a:t>
            </a:r>
          </a:p>
        </p:txBody>
      </p:sp>
      <p:pic>
        <p:nvPicPr>
          <p:cNvPr id="51203" name="Picture 1" descr="Checkmark_X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3530600"/>
            <a:ext cx="2614612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85813" y="2112963"/>
            <a:ext cx="6948487" cy="304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l" defTabSz="914400" eaLnBrk="0" hangingPunct="0">
              <a:lnSpc>
                <a:spcPct val="90000"/>
              </a:lnSpc>
              <a:spcBef>
                <a:spcPts val="2000"/>
              </a:spcBef>
              <a:buClr>
                <a:srgbClr val="A6A6A6"/>
              </a:buClr>
              <a:buSzPct val="90000"/>
            </a:pPr>
            <a:r>
              <a:rPr lang="en-US" sz="2200" b="1" dirty="0">
                <a:solidFill>
                  <a:srgbClr val="990000"/>
                </a:solidFill>
                <a:latin typeface="Calibri" pitchFamily="34" charset="0"/>
              </a:rPr>
              <a:t>Adequacy</a:t>
            </a:r>
          </a:p>
          <a:p>
            <a:pPr marL="914400" lvl="1" indent="-273050" algn="l" defTabSz="914400" eaLnBrk="0" hangingPunct="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200" dirty="0">
                <a:solidFill>
                  <a:srgbClr val="262626"/>
                </a:solidFill>
                <a:latin typeface="Calibri" pitchFamily="34" charset="0"/>
              </a:rPr>
              <a:t>Does the plan identify and address critical tasks clearly?</a:t>
            </a:r>
          </a:p>
          <a:p>
            <a:pPr marL="914400" lvl="1" indent="-273050" algn="l" defTabSz="914400" eaLnBrk="0" hangingPunct="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200" dirty="0">
                <a:solidFill>
                  <a:srgbClr val="262626"/>
                </a:solidFill>
                <a:latin typeface="Calibri" pitchFamily="34" charset="0"/>
              </a:rPr>
              <a:t>Are the assumptions of the plan valid and reasonable?</a:t>
            </a:r>
          </a:p>
          <a:p>
            <a:pPr marL="914400" lvl="1" indent="-273050" algn="l" defTabSz="914400" eaLnBrk="0" hangingPunct="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200" dirty="0">
                <a:solidFill>
                  <a:srgbClr val="262626"/>
                </a:solidFill>
                <a:latin typeface="Calibri" pitchFamily="34" charset="0"/>
              </a:rPr>
              <a:t>If the plan is followed, will the community be able to achieve its 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goals?</a:t>
            </a:r>
            <a:endParaRPr lang="en-US" sz="2200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31E261-73E6-4CD4-84FD-2B3125C95C17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heckmark_X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3530600"/>
            <a:ext cx="2614612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Criteria for Reviewing the Plan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792162" y="2097088"/>
            <a:ext cx="670083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4025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975" indent="0" algn="l" defTabSz="914400">
              <a:spcBef>
                <a:spcPts val="2000"/>
              </a:spcBef>
              <a:buClr>
                <a:srgbClr val="A6A6A6"/>
              </a:buClr>
              <a:buSzPct val="90000"/>
              <a:defRPr/>
            </a:pPr>
            <a:r>
              <a:rPr lang="en-US" sz="2200" b="1" dirty="0" smtClean="0">
                <a:solidFill>
                  <a:srgbClr val="990000"/>
                </a:solidFill>
                <a:latin typeface="Calibri" charset="0"/>
              </a:rPr>
              <a:t>Feasibility</a:t>
            </a:r>
          </a:p>
          <a:p>
            <a:pPr lvl="1" algn="l" defTabSz="9144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sz="2100" dirty="0" smtClean="0">
                <a:solidFill>
                  <a:srgbClr val="262626"/>
                </a:solidFill>
                <a:latin typeface="Calibri" charset="0"/>
                <a:cs typeface="ＭＳ Ｐゴシック" charset="0"/>
              </a:rPr>
              <a:t>Can the organizations involved in the actions accomplish their assigned tasks?</a:t>
            </a:r>
          </a:p>
          <a:p>
            <a:pPr lvl="1" algn="l" defTabSz="9144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sz="2100" dirty="0" smtClean="0">
                <a:solidFill>
                  <a:srgbClr val="262626"/>
                </a:solidFill>
                <a:latin typeface="Calibri" charset="0"/>
                <a:cs typeface="ＭＳ Ｐゴシック" charset="0"/>
              </a:rPr>
              <a:t>Is there a method within the plan to assure that resources and supplies will be in place when needed?</a:t>
            </a:r>
          </a:p>
          <a:p>
            <a:pPr lvl="1" algn="l" defTabSz="9144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sz="2100" dirty="0" smtClean="0">
                <a:solidFill>
                  <a:srgbClr val="262626"/>
                </a:solidFill>
                <a:latin typeface="Calibri" charset="0"/>
                <a:cs typeface="ＭＳ Ｐゴシック" charset="0"/>
              </a:rPr>
              <a:t>If external resources will be required, are appropriate access agreements in place?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4BEDE0-28D3-4D39-8874-E54B0F6457D6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4" descr="Checkmark_X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3530600"/>
            <a:ext cx="2614612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Criteria for Reviewing the Plan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785812" y="2098676"/>
            <a:ext cx="6834187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algn="l" defTabSz="914400" eaLnBrk="0" hangingPunct="0">
              <a:lnSpc>
                <a:spcPct val="80000"/>
              </a:lnSpc>
              <a:spcBef>
                <a:spcPts val="2000"/>
              </a:spcBef>
              <a:buClr>
                <a:srgbClr val="A6A6A6"/>
              </a:buClr>
              <a:buSzPct val="90000"/>
            </a:pPr>
            <a:r>
              <a:rPr lang="en-US" sz="2200" b="1" dirty="0">
                <a:solidFill>
                  <a:srgbClr val="990000"/>
                </a:solidFill>
                <a:latin typeface="Calibri" pitchFamily="34" charset="0"/>
              </a:rPr>
              <a:t>Acceptability</a:t>
            </a:r>
          </a:p>
          <a:p>
            <a:pPr marL="914400" lvl="1" indent="-273050" algn="l" defTabSz="914400" eaLnBrk="0" hangingPunct="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100" dirty="0">
                <a:solidFill>
                  <a:srgbClr val="262626"/>
                </a:solidFill>
                <a:latin typeface="Calibri" pitchFamily="34" charset="0"/>
              </a:rPr>
              <a:t>Is the plan politically acceptable?</a:t>
            </a:r>
          </a:p>
          <a:p>
            <a:pPr marL="914400" lvl="1" indent="-273050" algn="l" defTabSz="914400" eaLnBrk="0" hangingPunct="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100" dirty="0">
                <a:solidFill>
                  <a:srgbClr val="262626"/>
                </a:solidFill>
                <a:latin typeface="Calibri" pitchFamily="34" charset="0"/>
              </a:rPr>
              <a:t>Is the plan acceptable to community members?</a:t>
            </a:r>
          </a:p>
          <a:p>
            <a:pPr marL="914400" lvl="1" indent="-273050" algn="l" defTabSz="914400" eaLnBrk="0" hangingPunct="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100" dirty="0">
                <a:solidFill>
                  <a:srgbClr val="262626"/>
                </a:solidFill>
                <a:latin typeface="Calibri" pitchFamily="34" charset="0"/>
              </a:rPr>
              <a:t>Are the costs of implementing the plan within reach of the community?</a:t>
            </a:r>
          </a:p>
          <a:p>
            <a:pPr marL="914400" lvl="1" indent="-273050" algn="l" defTabSz="914400" eaLnBrk="0" hangingPunct="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100" dirty="0">
                <a:solidFill>
                  <a:srgbClr val="262626"/>
                </a:solidFill>
                <a:latin typeface="Calibri" pitchFamily="34" charset="0"/>
              </a:rPr>
              <a:t>Are the costs of implementing the plan </a:t>
            </a:r>
            <a:r>
              <a:rPr lang="en-US" sz="2100" dirty="0" smtClean="0">
                <a:solidFill>
                  <a:srgbClr val="262626"/>
                </a:solidFill>
                <a:latin typeface="Calibri" pitchFamily="34" charset="0"/>
              </a:rPr>
              <a:t>realistic?</a:t>
            </a:r>
            <a:endParaRPr lang="en-US" sz="2100" dirty="0">
              <a:solidFill>
                <a:srgbClr val="262626"/>
              </a:solidFill>
              <a:latin typeface="Calibri" pitchFamily="34" charset="0"/>
            </a:endParaRPr>
          </a:p>
          <a:p>
            <a:pPr marL="914400" lvl="1" indent="-273050" algn="l" defTabSz="914400" eaLnBrk="0" hangingPunct="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100" dirty="0" smtClean="0">
                <a:solidFill>
                  <a:srgbClr val="262626"/>
                </a:solidFill>
                <a:latin typeface="Calibri" pitchFamily="34" charset="0"/>
              </a:rPr>
              <a:t>Is the timeline reasonable?</a:t>
            </a:r>
            <a:endParaRPr lang="en-US" sz="2100" dirty="0">
              <a:solidFill>
                <a:srgbClr val="262626"/>
              </a:solidFill>
              <a:latin typeface="Calibri" pitchFamily="34" charset="0"/>
            </a:endParaRPr>
          </a:p>
          <a:p>
            <a:pPr marL="914400" lvl="1" indent="-273050" algn="l" defTabSz="914400" eaLnBrk="0" hangingPunct="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100" dirty="0">
                <a:solidFill>
                  <a:srgbClr val="262626"/>
                </a:solidFill>
                <a:latin typeface="Calibri" pitchFamily="34" charset="0"/>
              </a:rPr>
              <a:t>Are risk management procedures in </a:t>
            </a:r>
            <a:r>
              <a:rPr lang="en-US" sz="2100" dirty="0" smtClean="0">
                <a:solidFill>
                  <a:srgbClr val="262626"/>
                </a:solidFill>
                <a:latin typeface="Calibri" pitchFamily="34" charset="0"/>
              </a:rPr>
              <a:t>place?</a:t>
            </a:r>
            <a:endParaRPr lang="en-US" sz="2100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EB5563-A017-4B1E-B201-B0B5EF556ADD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Checkmark_XSmal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1127" y="3530600"/>
            <a:ext cx="2279822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Criteria for Reviewing the Plan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785813" y="2101849"/>
            <a:ext cx="689768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4025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975" indent="0" algn="l" defTabSz="914400">
              <a:lnSpc>
                <a:spcPct val="80000"/>
              </a:lnSpc>
              <a:spcBef>
                <a:spcPts val="2000"/>
              </a:spcBef>
              <a:buClr>
                <a:srgbClr val="A6A6A6"/>
              </a:buClr>
              <a:buSzPct val="90000"/>
              <a:defRPr/>
            </a:pPr>
            <a:r>
              <a:rPr lang="en-US" sz="2200" b="1" dirty="0" smtClean="0">
                <a:solidFill>
                  <a:srgbClr val="990000"/>
                </a:solidFill>
                <a:latin typeface="Calibri" charset="0"/>
              </a:rPr>
              <a:t>Completeness</a:t>
            </a:r>
          </a:p>
          <a:p>
            <a:pPr marL="180975" indent="0" algn="l" defTabSz="914400">
              <a:lnSpc>
                <a:spcPct val="80000"/>
              </a:lnSpc>
              <a:spcBef>
                <a:spcPts val="2000"/>
              </a:spcBef>
              <a:buClr>
                <a:srgbClr val="A6A6A6"/>
              </a:buClr>
              <a:buSzPct val="90000"/>
              <a:defRPr/>
            </a:pPr>
            <a:r>
              <a:rPr lang="en-US" sz="2200" b="1" dirty="0" smtClean="0">
                <a:solidFill>
                  <a:srgbClr val="99CC00"/>
                </a:solidFill>
                <a:latin typeface="Calibri" charset="0"/>
              </a:rPr>
              <a:t>      Does the plan:</a:t>
            </a:r>
          </a:p>
          <a:p>
            <a:pPr lvl="1" algn="l" defTabSz="91440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sz="2100" dirty="0" smtClean="0">
                <a:solidFill>
                  <a:srgbClr val="262626"/>
                </a:solidFill>
                <a:latin typeface="Calibri" charset="0"/>
                <a:cs typeface="ＭＳ Ｐゴシック" charset="0"/>
              </a:rPr>
              <a:t>Incorporate all the tasks to be accomplished?</a:t>
            </a:r>
          </a:p>
          <a:p>
            <a:pPr lvl="1" algn="l" defTabSz="91440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sz="2100" dirty="0" smtClean="0">
                <a:solidFill>
                  <a:srgbClr val="262626"/>
                </a:solidFill>
                <a:latin typeface="Calibri" charset="0"/>
                <a:cs typeface="ＭＳ Ｐゴシック" charset="0"/>
              </a:rPr>
              <a:t>Include all the requirements for the jurisdiction?</a:t>
            </a:r>
          </a:p>
          <a:p>
            <a:pPr lvl="1" algn="l" defTabSz="91440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sz="2100" dirty="0" smtClean="0">
                <a:solidFill>
                  <a:srgbClr val="262626"/>
                </a:solidFill>
                <a:latin typeface="Calibri" charset="0"/>
                <a:cs typeface="ＭＳ Ｐゴシック" charset="0"/>
              </a:rPr>
              <a:t>Address the needs of the general population as well as special populations?</a:t>
            </a:r>
          </a:p>
          <a:p>
            <a:pPr lvl="1" algn="l" defTabSz="91440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sz="2100" dirty="0" smtClean="0">
                <a:solidFill>
                  <a:srgbClr val="262626"/>
                </a:solidFill>
                <a:latin typeface="Calibri" charset="0"/>
                <a:cs typeface="ＭＳ Ｐゴシック" charset="0"/>
              </a:rPr>
              <a:t>Provide a complete picture of what should happen, when, and at whose direction?</a:t>
            </a:r>
          </a:p>
          <a:p>
            <a:pPr lvl="1" algn="l" defTabSz="91440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sz="2100" dirty="0" smtClean="0">
                <a:solidFill>
                  <a:srgbClr val="262626"/>
                </a:solidFill>
                <a:latin typeface="Calibri" charset="0"/>
                <a:cs typeface="ＭＳ Ｐゴシック" charset="0"/>
              </a:rPr>
              <a:t>Establish time frames for achieving goals?</a:t>
            </a:r>
          </a:p>
          <a:p>
            <a:pPr lvl="1" algn="l" defTabSz="914400">
              <a:spcBef>
                <a:spcPts val="400"/>
              </a:spcBef>
              <a:spcAft>
                <a:spcPts val="4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sz="2100" dirty="0" smtClean="0">
                <a:solidFill>
                  <a:srgbClr val="262626"/>
                </a:solidFill>
                <a:latin typeface="Calibri" charset="0"/>
                <a:cs typeface="ＭＳ Ｐゴシック" charset="0"/>
              </a:rPr>
              <a:t>Define desired outcomes?</a:t>
            </a: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F00EEE-8A6E-4C7F-819C-8A6266AE5C05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peMeasure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705100"/>
            <a:ext cx="9029700" cy="4016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Up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3275724"/>
            <a:ext cx="4753831" cy="1592317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Review the ESF Worksheets and Action Plans to look for places that need to be refined.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6B9C-E575-4297-AE37-AA820FBBDD1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Testing</a:t>
            </a:r>
            <a:endParaRPr lang="en-US" dirty="0"/>
          </a:p>
        </p:txBody>
      </p:sp>
      <p:sp>
        <p:nvSpPr>
          <p:cNvPr id="6144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27927-7AAD-4DB8-AB95-AB36EFB981B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 descr="snowstorm_FEMA_X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8"/>
          <a:stretch/>
        </p:blipFill>
        <p:spPr>
          <a:xfrm>
            <a:off x="785813" y="1943100"/>
            <a:ext cx="8072437" cy="437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sUP_Down_X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10" y="4470400"/>
            <a:ext cx="3595889" cy="2419982"/>
          </a:xfrm>
          <a:prstGeom prst="rect">
            <a:avLst/>
          </a:prstGeom>
        </p:spPr>
      </p:pic>
      <p:sp>
        <p:nvSpPr>
          <p:cNvPr id="6348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>
                <a:ea typeface="ＭＳ Ｐゴシック" charset="-128"/>
              </a:rPr>
              <a:t>Scenario Assessment</a:t>
            </a:r>
          </a:p>
        </p:txBody>
      </p:sp>
      <p:sp>
        <p:nvSpPr>
          <p:cNvPr id="63490" name="Rectangle 3"/>
          <p:cNvSpPr txBox="1">
            <a:spLocks/>
          </p:cNvSpPr>
          <p:nvPr/>
        </p:nvSpPr>
        <p:spPr bwMode="auto">
          <a:xfrm>
            <a:off x="785812" y="2095500"/>
            <a:ext cx="71770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170" lvl="1" indent="-342900" algn="l" defTabSz="914400" eaLnBrk="0" hangingPunct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0000"/>
              <a:buFont typeface="Wingdings" charset="2"/>
              <a:buChar char="Ø"/>
            </a:pP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Did the plan make </a:t>
            </a:r>
            <a:r>
              <a:rPr lang="en-US" sz="2400" dirty="0">
                <a:solidFill>
                  <a:srgbClr val="262626"/>
                </a:solidFill>
                <a:latin typeface="Calibri" pitchFamily="34" charset="0"/>
              </a:rPr>
              <a:t>the situation better or worse?</a:t>
            </a:r>
          </a:p>
          <a:p>
            <a:pPr marL="344170" lvl="1" indent="-342900" algn="l" defTabSz="914400" eaLnBrk="0" hangingPunct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0000"/>
              <a:buFont typeface="Wingdings" charset="2"/>
              <a:buChar char="Ø"/>
            </a:pPr>
            <a:r>
              <a:rPr lang="en-US" sz="2400" dirty="0">
                <a:solidFill>
                  <a:srgbClr val="262626"/>
                </a:solidFill>
                <a:latin typeface="Calibri" pitchFamily="34" charset="0"/>
              </a:rPr>
              <a:t>What </a:t>
            </a: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parts of </a:t>
            </a:r>
            <a:r>
              <a:rPr lang="en-US" sz="2400" dirty="0">
                <a:solidFill>
                  <a:srgbClr val="262626"/>
                </a:solidFill>
                <a:latin typeface="Calibri" pitchFamily="34" charset="0"/>
              </a:rPr>
              <a:t>the </a:t>
            </a: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plan should:</a:t>
            </a:r>
            <a:endParaRPr lang="en-US" sz="2400" dirty="0">
              <a:solidFill>
                <a:srgbClr val="262626"/>
              </a:solidFill>
              <a:latin typeface="Calibri" pitchFamily="34" charset="0"/>
            </a:endParaRPr>
          </a:p>
          <a:p>
            <a:pPr marL="731520" lvl="2" indent="-273050" algn="l" defTabSz="914400" eaLnBrk="0" hangingPunct="0">
              <a:buClr>
                <a:schemeClr val="accent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Remain?</a:t>
            </a:r>
            <a:endParaRPr lang="en-US" sz="2400" dirty="0">
              <a:solidFill>
                <a:srgbClr val="262626"/>
              </a:solidFill>
              <a:latin typeface="Calibri" pitchFamily="34" charset="0"/>
            </a:endParaRPr>
          </a:p>
          <a:p>
            <a:pPr marL="731520" lvl="2" indent="-273050" algn="l" defTabSz="914400" eaLnBrk="0" hangingPunct="0">
              <a:buClr>
                <a:schemeClr val="accent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Be removed?</a:t>
            </a:r>
          </a:p>
          <a:p>
            <a:pPr marL="731520" lvl="2" indent="-273050" algn="l" defTabSz="914400" eaLnBrk="0" hangingPunct="0">
              <a:buClr>
                <a:schemeClr val="accent2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Be changed?</a:t>
            </a:r>
            <a:endParaRPr lang="en-US" sz="2400" dirty="0">
              <a:solidFill>
                <a:srgbClr val="262626"/>
              </a:solidFill>
              <a:latin typeface="Calibri" pitchFamily="34" charset="0"/>
            </a:endParaRPr>
          </a:p>
          <a:p>
            <a:pPr marL="344170" lvl="1" indent="-342900" algn="l" defTabSz="914400" eaLnBrk="0" hangingPunct="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0000"/>
              <a:buFont typeface="Wingdings" charset="2"/>
              <a:buChar char="Ø"/>
            </a:pPr>
            <a:r>
              <a:rPr lang="en-US" sz="2400" dirty="0">
                <a:solidFill>
                  <a:srgbClr val="262626"/>
                </a:solidFill>
                <a:latin typeface="Calibri" pitchFamily="34" charset="0"/>
              </a:rPr>
              <a:t>Did the scenario identify any new </a:t>
            </a: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action?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34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1C5096-8352-4181-845D-5B6CDDB003E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213" y="4800600"/>
            <a:ext cx="627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73050" algn="l" defTabSz="914400" eaLnBrk="0" hangingPunct="0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90000"/>
            </a:pPr>
            <a:r>
              <a:rPr lang="en-US" sz="1200" dirty="0" smtClean="0">
                <a:latin typeface="Calibri" pitchFamily="34" charset="0"/>
              </a:rPr>
              <a:t>NOTE: See pages 4-18 – 4-25 of the CPG 101 for more detailed questions. </a:t>
            </a:r>
            <a:endParaRPr lang="en-US" sz="1200" dirty="0">
              <a:solidFill>
                <a:srgbClr val="26262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rovalStamp_X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7663" y="3901705"/>
            <a:ext cx="2209800" cy="2241919"/>
          </a:xfrm>
          <a:prstGeom prst="rect">
            <a:avLst/>
          </a:prstGeom>
          <a:effectLst>
            <a:reflection stA="50000" endPos="20000" dist="12700" dir="5400000" sy="-100000" algn="bl" rotWithShape="0"/>
          </a:effectLst>
        </p:spPr>
      </p:pic>
      <p:sp>
        <p:nvSpPr>
          <p:cNvPr id="6553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ea typeface="ＭＳ Ｐゴシック" charset="-128"/>
              </a:rPr>
              <a:t>Approval and Distribution of the Plan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785813" y="2100264"/>
            <a:ext cx="62357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4150" algn="l" defTabSz="914400" eaLnBrk="0" hangingPunct="0">
              <a:spcBef>
                <a:spcPts val="800"/>
              </a:spcBef>
              <a:spcAft>
                <a:spcPts val="0"/>
              </a:spcAft>
              <a:buClr>
                <a:srgbClr val="99CC00"/>
              </a:buClr>
              <a:buSzPct val="90000"/>
            </a:pP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Approval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 </a:t>
            </a:r>
          </a:p>
          <a:p>
            <a:pPr marL="184150" algn="l" defTabSz="914400" eaLnBrk="0" hangingPunct="0">
              <a:spcBef>
                <a:spcPts val="200"/>
              </a:spcBef>
              <a:spcAft>
                <a:spcPts val="600"/>
              </a:spcAft>
              <a:buClr>
                <a:srgbClr val="99CC00"/>
              </a:buClr>
              <a:buSzPct val="90000"/>
            </a:pP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Once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the plan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is complete, local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officials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approve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and adopt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it, which should:</a:t>
            </a:r>
            <a:endParaRPr lang="en-US" sz="2000" dirty="0">
              <a:solidFill>
                <a:srgbClr val="262626"/>
              </a:solidFill>
              <a:latin typeface="Calibri" pitchFamily="34" charset="0"/>
            </a:endParaRPr>
          </a:p>
          <a:p>
            <a:pPr marL="742950" lvl="1" indent="-274320" algn="l" defTabSz="914400" eaLnBrk="0" hangingPunct="0"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Occur using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a formal process based on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your state/county statute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, law, or ordinance.</a:t>
            </a:r>
          </a:p>
          <a:p>
            <a:pPr marL="742950" lvl="1" indent="-274320" algn="l" defTabSz="914400" eaLnBrk="0" hangingPunct="0"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Establish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the authority for the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plan.</a:t>
            </a:r>
            <a:endParaRPr lang="en-US" sz="2000" dirty="0">
              <a:solidFill>
                <a:srgbClr val="262626"/>
              </a:solidFill>
              <a:latin typeface="Calibri" pitchFamily="34" charset="0"/>
            </a:endParaRPr>
          </a:p>
          <a:p>
            <a:pPr marL="184150" algn="l" defTabSz="914400" eaLnBrk="0" hangingPunct="0">
              <a:spcBef>
                <a:spcPts val="800"/>
              </a:spcBef>
              <a:spcAft>
                <a:spcPts val="0"/>
              </a:spcAft>
              <a:buClr>
                <a:srgbClr val="99CC00"/>
              </a:buClr>
              <a:buSzPct val="90000"/>
            </a:pP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Distribution</a:t>
            </a:r>
            <a:endParaRPr lang="en-US" sz="2000" dirty="0">
              <a:solidFill>
                <a:srgbClr val="262626"/>
              </a:solidFill>
              <a:latin typeface="Calibri" pitchFamily="34" charset="0"/>
            </a:endParaRPr>
          </a:p>
          <a:p>
            <a:pPr marL="184150" algn="l" defTabSz="914400" eaLnBrk="0" hangingPunct="0">
              <a:spcBef>
                <a:spcPts val="200"/>
              </a:spcBef>
              <a:spcAft>
                <a:spcPts val="600"/>
              </a:spcAft>
              <a:buClr>
                <a:srgbClr val="99CC00"/>
              </a:buClr>
              <a:buSzPct val="90000"/>
            </a:pP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plan should be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distributed throughout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the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community so all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persons and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organizations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have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access </a:t>
            </a:r>
            <a:r>
              <a:rPr lang="en-US" sz="2000" dirty="0">
                <a:solidFill>
                  <a:srgbClr val="262626"/>
                </a:solidFill>
                <a:latin typeface="Calibri" pitchFamily="34" charset="0"/>
              </a:rPr>
              <a:t>to </a:t>
            </a:r>
            <a:r>
              <a:rPr lang="en-US" sz="2000" dirty="0" smtClean="0">
                <a:solidFill>
                  <a:srgbClr val="262626"/>
                </a:solidFill>
                <a:latin typeface="Calibri" pitchFamily="34" charset="0"/>
              </a:rPr>
              <a:t>information they need to guide their actions.</a:t>
            </a:r>
            <a:endParaRPr lang="en-US" sz="2000" dirty="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F68D99-1674-43A9-8FCD-851DBF8FA86F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262626">
              <a:alpha val="70195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800" dirty="0" smtClean="0">
                <a:ea typeface="ＭＳ Ｐゴシック" charset="-128"/>
              </a:rPr>
              <a:t>Community Education and Preparation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>
          <a:xfrm>
            <a:off x="2403475" y="2082800"/>
            <a:ext cx="6391275" cy="4229100"/>
          </a:xfrm>
        </p:spPr>
        <p:txBody>
          <a:bodyPr/>
          <a:lstStyle/>
          <a:p>
            <a:pPr indent="-274320">
              <a:lnSpc>
                <a:spcPct val="90000"/>
              </a:lnSpc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ea typeface="ＭＳ Ｐゴシック" charset="-128"/>
              </a:rPr>
              <a:t>Develop a “public” version of the plan, removing any sensitive material.</a:t>
            </a:r>
          </a:p>
          <a:p>
            <a:pPr indent="-274320">
              <a:lnSpc>
                <a:spcPct val="90000"/>
              </a:lnSpc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ea typeface="ＭＳ Ｐゴシック" charset="-128"/>
              </a:rPr>
              <a:t>Develop a set of talking points to explain:</a:t>
            </a:r>
          </a:p>
          <a:p>
            <a:pPr lvl="1" indent="-27432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 smtClean="0">
                <a:ea typeface="ＭＳ Ｐゴシック" charset="-128"/>
              </a:rPr>
              <a:t>Why do we need to be a ReadyCommunity?</a:t>
            </a:r>
          </a:p>
          <a:p>
            <a:pPr lvl="1" indent="-27432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 smtClean="0">
                <a:ea typeface="ＭＳ Ｐゴシック" charset="-128"/>
              </a:rPr>
              <a:t>What are the biggest risks we face?</a:t>
            </a:r>
          </a:p>
          <a:p>
            <a:pPr lvl="1" indent="-27432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 smtClean="0">
                <a:ea typeface="ＭＳ Ｐゴシック" charset="-128"/>
              </a:rPr>
              <a:t>What is going to happen in our community in an emergency?</a:t>
            </a:r>
          </a:p>
          <a:p>
            <a:pPr lvl="1" indent="-27432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 smtClean="0">
                <a:ea typeface="ＭＳ Ｐゴシック" charset="-128"/>
              </a:rPr>
              <a:t>What should individuals do to prepare?</a:t>
            </a:r>
          </a:p>
          <a:p>
            <a:pPr lvl="1" indent="-27432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000" dirty="0" smtClean="0">
                <a:ea typeface="ＭＳ Ｐゴシック" charset="-128"/>
              </a:rPr>
              <a:t>What can individuals do to help the community respond to an emergency?</a:t>
            </a:r>
          </a:p>
          <a:p>
            <a:pPr>
              <a:lnSpc>
                <a:spcPct val="90000"/>
              </a:lnSpc>
            </a:pPr>
            <a:endParaRPr lang="en-US" sz="2000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ea typeface="ＭＳ Ｐゴシック" charset="-128"/>
            </a:endParaRPr>
          </a:p>
        </p:txBody>
      </p:sp>
      <p:pic>
        <p:nvPicPr>
          <p:cNvPr id="3077" name="Picture 5" descr="C:\Documents and Settings\rachelw\Local Settings\Temporary Internet Files\Content.IE5\CGOP47IA\MP90043310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011" y="2095500"/>
            <a:ext cx="1993364" cy="29857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262626">
              <a:alpha val="70195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800" dirty="0" smtClean="0">
                <a:ea typeface="ＭＳ Ｐゴシック" charset="-128"/>
              </a:rPr>
              <a:t>Community Education Outlets</a:t>
            </a:r>
          </a:p>
        </p:txBody>
      </p:sp>
      <p:sp>
        <p:nvSpPr>
          <p:cNvPr id="27" name="Rectangle 3"/>
          <p:cNvSpPr txBox="1">
            <a:spLocks/>
          </p:cNvSpPr>
          <p:nvPr/>
        </p:nvSpPr>
        <p:spPr bwMode="auto">
          <a:xfrm>
            <a:off x="284163" y="2075657"/>
            <a:ext cx="8574087" cy="219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spcCol="365760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A6A6A6"/>
              </a:buClr>
              <a:buSzPct val="90000"/>
              <a:tabLst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Informational Brochure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R="0" lvl="0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A6A6A6"/>
              </a:buClr>
              <a:buSzPct val="9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Social Media &amp; Websites</a:t>
            </a:r>
          </a:p>
          <a:p>
            <a:pPr marR="0" lvl="0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A6A6A6"/>
              </a:buClr>
              <a:buSzPct val="90000"/>
              <a:tabLst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/>
                <a:cs typeface="Calibri"/>
              </a:rPr>
              <a:t>Local Media	</a:t>
            </a:r>
            <a:endParaRPr lang="en-US" sz="28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R="0" lvl="0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A6A6A6"/>
              </a:buClr>
              <a:buSzPct val="9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Speakers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for Civic Groups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9100" y="4874195"/>
            <a:ext cx="8233149" cy="1521278"/>
            <a:chOff x="419100" y="4874195"/>
            <a:chExt cx="8233149" cy="1521278"/>
          </a:xfrm>
        </p:grpSpPr>
        <p:pic>
          <p:nvPicPr>
            <p:cNvPr id="4" name="Picture 3" descr="newspape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899" y="4949230"/>
              <a:ext cx="1928335" cy="1436582"/>
            </a:xfrm>
            <a:prstGeom prst="rect">
              <a:avLst/>
            </a:prstGeom>
          </p:spPr>
        </p:pic>
        <p:pic>
          <p:nvPicPr>
            <p:cNvPr id="5" name="Picture 4" descr="socialmedia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4974630"/>
              <a:ext cx="1435100" cy="1420843"/>
            </a:xfrm>
            <a:prstGeom prst="rect">
              <a:avLst/>
            </a:prstGeom>
          </p:spPr>
        </p:pic>
        <p:pic>
          <p:nvPicPr>
            <p:cNvPr id="6" name="Picture 5" descr="websites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924" y="4958891"/>
              <a:ext cx="1372325" cy="1436582"/>
            </a:xfrm>
            <a:prstGeom prst="rect">
              <a:avLst/>
            </a:prstGeom>
          </p:spPr>
        </p:pic>
        <p:pic>
          <p:nvPicPr>
            <p:cNvPr id="8" name="Picture 7" descr="microphone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978" y="4967257"/>
              <a:ext cx="1099522" cy="1420843"/>
            </a:xfrm>
            <a:prstGeom prst="rect">
              <a:avLst/>
            </a:prstGeom>
          </p:spPr>
        </p:pic>
        <p:pic>
          <p:nvPicPr>
            <p:cNvPr id="9" name="Picture 8" descr="writing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0" y="4874195"/>
              <a:ext cx="1638300" cy="15212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A Review of What is Involved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84163" y="1976582"/>
          <a:ext cx="8730364" cy="150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1388" y="3481388"/>
            <a:ext cx="759301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ＭＳ Ｐゴシック" charset="-128"/>
              </a:rPr>
              <a:t>Step 1:  </a:t>
            </a:r>
            <a:r>
              <a:rPr lang="en-US" sz="2800" dirty="0">
                <a:latin typeface="+mn-lt"/>
                <a:cs typeface="ＭＳ Ｐゴシック" charset="-128"/>
              </a:rPr>
              <a:t>Form a Collaborative Planning Team</a:t>
            </a:r>
          </a:p>
          <a:p>
            <a:pPr algn="l"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ＭＳ Ｐゴシック" charset="-128"/>
              </a:rPr>
              <a:t>Step 2:  </a:t>
            </a:r>
            <a:r>
              <a:rPr lang="en-US" sz="2800" dirty="0">
                <a:latin typeface="+mn-lt"/>
                <a:cs typeface="ＭＳ Ｐゴシック" charset="-128"/>
              </a:rPr>
              <a:t>Understand the Situation</a:t>
            </a:r>
          </a:p>
          <a:p>
            <a:pPr algn="l"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ＭＳ Ｐゴシック" charset="-128"/>
              </a:rPr>
              <a:t>Step 3:</a:t>
            </a:r>
            <a:r>
              <a:rPr lang="en-US" sz="2800" dirty="0">
                <a:latin typeface="+mn-lt"/>
                <a:cs typeface="ＭＳ Ｐゴシック" charset="-128"/>
              </a:rPr>
              <a:t>  Determine Goals &amp; </a:t>
            </a:r>
            <a:r>
              <a:rPr lang="en-US" sz="2800" dirty="0" smtClean="0">
                <a:latin typeface="+mn-lt"/>
                <a:cs typeface="ＭＳ Ｐゴシック" charset="-128"/>
              </a:rPr>
              <a:t>Actions</a:t>
            </a:r>
            <a:endParaRPr lang="en-US" sz="2800" dirty="0">
              <a:latin typeface="+mn-lt"/>
              <a:cs typeface="ＭＳ Ｐゴシック" charset="-128"/>
            </a:endParaRPr>
          </a:p>
          <a:p>
            <a:pPr algn="l"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ＭＳ Ｐゴシック" charset="-128"/>
              </a:rPr>
              <a:t>Step 4:  </a:t>
            </a:r>
            <a:r>
              <a:rPr lang="en-US" sz="2800" dirty="0">
                <a:latin typeface="+mn-lt"/>
                <a:cs typeface="ＭＳ Ｐゴシック" charset="-128"/>
              </a:rPr>
              <a:t>Develop the Plan</a:t>
            </a:r>
          </a:p>
          <a:p>
            <a:pPr algn="l">
              <a:defRPr/>
            </a:pPr>
            <a:r>
              <a:rPr lang="en-US" sz="2800" b="1" dirty="0">
                <a:solidFill>
                  <a:schemeClr val="accent1"/>
                </a:solidFill>
                <a:latin typeface="+mn-lt"/>
                <a:cs typeface="ＭＳ Ｐゴシック" charset="-128"/>
              </a:rPr>
              <a:t>Step 5:  </a:t>
            </a:r>
            <a:r>
              <a:rPr lang="en-US" sz="2800" b="1" dirty="0">
                <a:latin typeface="+mn-lt"/>
                <a:cs typeface="ＭＳ Ｐゴシック" charset="-128"/>
              </a:rPr>
              <a:t>Prepare, Review, &amp; Approve the Plan</a:t>
            </a:r>
          </a:p>
          <a:p>
            <a:pPr algn="l">
              <a:defRPr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ＭＳ Ｐゴシック" charset="-128"/>
              </a:rPr>
              <a:t>Step 6:  </a:t>
            </a:r>
            <a:r>
              <a:rPr lang="en-US" sz="2800" dirty="0">
                <a:latin typeface="+mn-lt"/>
                <a:cs typeface="ＭＳ Ｐゴシック" charset="-128"/>
              </a:rPr>
              <a:t>Implement &amp; Maintain the Plan</a:t>
            </a: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06789D-0CC9-4BC0-B214-344BC4AE9BD3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ands_Sm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9" b="8923"/>
          <a:stretch/>
        </p:blipFill>
        <p:spPr>
          <a:xfrm>
            <a:off x="0" y="3225800"/>
            <a:ext cx="9144000" cy="3632200"/>
          </a:xfrm>
          <a:prstGeom prst="rect">
            <a:avLst/>
          </a:prstGeom>
        </p:spPr>
      </p:pic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262626">
              <a:alpha val="70195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800" dirty="0" smtClean="0">
                <a:ea typeface="ＭＳ Ｐゴシック" charset="-128"/>
              </a:rPr>
              <a:t>Looking Ahead: Sustaining the Plan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284163" y="1965325"/>
            <a:ext cx="8574087" cy="2581275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4025" indent="-454025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§"/>
              <a:defRPr sz="2400" kern="1200">
                <a:solidFill>
                  <a:srgbClr val="262626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914400" indent="-4572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pitchFamily="2" charset="2"/>
              <a:buChar char="§"/>
              <a:defRPr sz="2200" kern="1200">
                <a:solidFill>
                  <a:srgbClr val="262626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260475" indent="-346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§"/>
              <a:defRPr sz="2000" kern="1200">
                <a:solidFill>
                  <a:srgbClr val="262626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33972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04040"/>
              </a:buClr>
              <a:buSzPct val="90000"/>
              <a:buFont typeface="Wingdings" pitchFamily="2" charset="2"/>
              <a:buChar char="§"/>
              <a:defRPr kern="1200">
                <a:solidFill>
                  <a:srgbClr val="262626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1939925" indent="-3317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§"/>
              <a:defRPr kern="1200">
                <a:solidFill>
                  <a:srgbClr val="262626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chemeClr val="accent1"/>
                </a:solidFill>
                <a:ea typeface="ＭＳ Ｐゴシック" charset="-128"/>
              </a:rPr>
              <a:t>Avoiding the “</a:t>
            </a:r>
            <a:r>
              <a:rPr lang="en-US" b="1" dirty="0" err="1" smtClean="0">
                <a:solidFill>
                  <a:schemeClr val="accent1"/>
                </a:solidFill>
                <a:ea typeface="ＭＳ Ｐゴシック" charset="-128"/>
              </a:rPr>
              <a:t>Mikey</a:t>
            </a:r>
            <a:r>
              <a:rPr lang="en-US" b="1" dirty="0" smtClean="0">
                <a:solidFill>
                  <a:schemeClr val="accent1"/>
                </a:solidFill>
                <a:ea typeface="ＭＳ Ｐゴシック" charset="-128"/>
              </a:rPr>
              <a:t> Syndrome”</a:t>
            </a:r>
          </a:p>
          <a:p>
            <a:pPr indent="-27432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</a:pPr>
            <a:r>
              <a:rPr lang="en-US" sz="2100" dirty="0" smtClean="0">
                <a:latin typeface="Calibri"/>
                <a:ea typeface="ＭＳ Ｐゴシック" charset="-128"/>
                <a:cs typeface="Calibri"/>
              </a:rPr>
              <a:t>Becoming and staying a ReadyCommunity is everyone’s responsibility.</a:t>
            </a:r>
          </a:p>
          <a:p>
            <a:pPr indent="-27432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</a:pPr>
            <a:r>
              <a:rPr lang="en-US" altLang="ja-JP" sz="2100" dirty="0" smtClean="0">
                <a:latin typeface="Calibri"/>
                <a:ea typeface="ＭＳ Ｐゴシック" charset="-128"/>
                <a:cs typeface="Calibri"/>
              </a:rPr>
              <a:t>When an emergency arises, our lives, our welfare, and our property depend on whether the community’s Plan is a living document. </a:t>
            </a:r>
          </a:p>
          <a:p>
            <a:pPr indent="-274320">
              <a:lnSpc>
                <a:spcPct val="120000"/>
              </a:lnSpc>
              <a:spcBef>
                <a:spcPts val="0"/>
              </a:spcBef>
              <a:buClr>
                <a:schemeClr val="accent4">
                  <a:lumMod val="50000"/>
                </a:schemeClr>
              </a:buClr>
            </a:pPr>
            <a:r>
              <a:rPr lang="en-US" sz="2100" dirty="0" smtClean="0">
                <a:latin typeface="Calibri"/>
                <a:ea typeface="ＭＳ Ｐゴシック" charset="-128"/>
                <a:cs typeface="Calibri"/>
              </a:rPr>
              <a:t>Step Six is about sustaining the community’s commitment to being a ReadyCommunity.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79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Questions &amp; Discussion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3379788" y="2133600"/>
            <a:ext cx="5478462" cy="3519488"/>
          </a:xfrm>
        </p:spPr>
        <p:txBody>
          <a:bodyPr/>
          <a:lstStyle/>
          <a:p>
            <a:pPr indent="-273050"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ea typeface="ＭＳ Ｐゴシック" charset="-128"/>
              </a:rPr>
              <a:t>Commitments</a:t>
            </a:r>
          </a:p>
          <a:p>
            <a:pPr indent="-273050"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ea typeface="ＭＳ Ｐゴシック" charset="-128"/>
              </a:rPr>
              <a:t>Timeline</a:t>
            </a:r>
          </a:p>
          <a:p>
            <a:pPr indent="-273050"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ea typeface="ＭＳ Ｐゴシック" charset="-128"/>
              </a:rPr>
              <a:t>Next meeting date</a:t>
            </a:r>
          </a:p>
          <a:p>
            <a:pPr indent="-273050"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ea typeface="ＭＳ Ｐゴシック" charset="-128"/>
              </a:rPr>
              <a:t>Other discussion/questions</a:t>
            </a:r>
          </a:p>
          <a:p>
            <a:pPr indent="-273050"/>
            <a:endParaRPr lang="en-US" dirty="0" smtClean="0">
              <a:ea typeface="ＭＳ Ｐゴシック" charset="-128"/>
            </a:endParaRPr>
          </a:p>
        </p:txBody>
      </p:sp>
      <p:pic>
        <p:nvPicPr>
          <p:cNvPr id="67587" name="Picture 5" descr="C:\Users\work\AppData\Local\Microsoft\Windows\Temporary Internet Files\Content.IE5\R54WRB7J\MC900441498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817688"/>
            <a:ext cx="268763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C5D3CE-F152-482C-92BA-8965D163CE29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Placeholder 2"/>
          <p:cNvSpPr>
            <a:spLocks noGrp="1"/>
          </p:cNvSpPr>
          <p:nvPr>
            <p:ph type="body" sz="half" idx="2"/>
          </p:nvPr>
        </p:nvSpPr>
        <p:spPr>
          <a:xfrm>
            <a:off x="419100" y="4953000"/>
            <a:ext cx="2471738" cy="1246188"/>
          </a:xfrm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163" y="4394200"/>
            <a:ext cx="2474912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Contact Information	</a:t>
            </a:r>
            <a:endParaRPr lang="en-US" dirty="0"/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208B1A-8700-494C-A138-CA8DF424AF61}" type="slidenum">
              <a:rPr lang="en-US" sz="1400">
                <a:solidFill>
                  <a:srgbClr val="262626"/>
                </a:solidFill>
                <a:latin typeface="Calibri" charset="0"/>
              </a:rPr>
              <a:pPr eaLnBrk="1" hangingPunct="1"/>
              <a:t>22</a:t>
            </a:fld>
            <a:endParaRPr lang="en-US" sz="1400" dirty="0">
              <a:solidFill>
                <a:srgbClr val="262626"/>
              </a:solidFill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0250" y="4351338"/>
            <a:ext cx="5592763" cy="4000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i="1" dirty="0">
                <a:solidFill>
                  <a:schemeClr val="bg1"/>
                </a:solidFill>
                <a:latin typeface="+mn-lt"/>
              </a:rPr>
              <a:t>Building Disaster-Resilient Places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450" y="876300"/>
            <a:ext cx="2716213" cy="3306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49" name="Picture 1" descr="ReadyCommunityLOGO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1679014"/>
            <a:ext cx="6129337" cy="19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85305"/>
      </p:ext>
    </p:extLst>
  </p:cSld>
  <p:clrMapOvr>
    <a:masterClrMapping/>
  </p:clrMapOvr>
  <p:transition xmlns:p14="http://schemas.microsoft.com/office/powerpoint/2010/main" advClick="0">
    <p:sndAc>
      <p:stSnd>
        <p:snd r:embed="rId2" name="arrow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Overview</a:t>
            </a:r>
          </a:p>
        </p:txBody>
      </p:sp>
      <p:sp>
        <p:nvSpPr>
          <p:cNvPr id="6" name="Rectangle 8"/>
          <p:cNvSpPr txBox="1">
            <a:spLocks/>
          </p:cNvSpPr>
          <p:nvPr/>
        </p:nvSpPr>
        <p:spPr bwMode="auto">
          <a:xfrm>
            <a:off x="393700" y="2089150"/>
            <a:ext cx="846455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914400"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Developing the Plan:</a:t>
            </a:r>
            <a:endParaRPr lang="en-US" sz="2800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457200" indent="-365760" algn="l" defTabSz="914400" eaLnBrk="0" hangingPunct="0">
              <a:spcBef>
                <a:spcPts val="1400"/>
              </a:spcBef>
              <a:buClr>
                <a:schemeClr val="accent4">
                  <a:lumMod val="50000"/>
                </a:schemeClr>
              </a:buClr>
              <a:buSzPct val="90000"/>
              <a:buFont typeface="Corbel" pitchFamily="34" charset="0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  <a:latin typeface="Calibri" pitchFamily="34" charset="0"/>
              </a:rPr>
              <a:t>Refine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 the plan based on Open House input</a:t>
            </a:r>
          </a:p>
          <a:p>
            <a:pPr marL="457200" indent="-365760" algn="l" defTabSz="914400" eaLnBrk="0" hangingPunct="0">
              <a:spcBef>
                <a:spcPts val="1400"/>
              </a:spcBef>
              <a:buClr>
                <a:schemeClr val="accent4">
                  <a:lumMod val="50000"/>
                </a:schemeClr>
              </a:buClr>
              <a:buSzPct val="90000"/>
              <a:buFont typeface="Corbel" pitchFamily="34" charset="0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  <a:latin typeface="Calibri" pitchFamily="34" charset="0"/>
              </a:rPr>
              <a:t>Complete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 the written plan</a:t>
            </a:r>
          </a:p>
          <a:p>
            <a:pPr marL="457200" indent="-365760" algn="l" defTabSz="914400" eaLnBrk="0" hangingPunct="0">
              <a:spcBef>
                <a:spcPts val="1400"/>
              </a:spcBef>
              <a:buClr>
                <a:schemeClr val="accent4">
                  <a:lumMod val="50000"/>
                </a:schemeClr>
              </a:buClr>
              <a:buSzPct val="90000"/>
              <a:buFont typeface="Corbel" pitchFamily="34" charset="0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  <a:latin typeface="Calibri" pitchFamily="34" charset="0"/>
              </a:rPr>
              <a:t>Evaluate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262626"/>
                </a:solidFill>
                <a:latin typeface="Calibri" pitchFamily="34" charset="0"/>
              </a:rPr>
              <a:t>the plan for conformity to county/state 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guidelines</a:t>
            </a:r>
            <a:endParaRPr lang="en-US" sz="2200" dirty="0">
              <a:solidFill>
                <a:srgbClr val="262626"/>
              </a:solidFill>
              <a:latin typeface="Calibri" pitchFamily="34" charset="0"/>
            </a:endParaRPr>
          </a:p>
          <a:p>
            <a:pPr marL="457200" indent="-365760" algn="l" defTabSz="914400" eaLnBrk="0" hangingPunct="0">
              <a:spcBef>
                <a:spcPts val="1400"/>
              </a:spcBef>
              <a:buClr>
                <a:schemeClr val="accent4">
                  <a:lumMod val="50000"/>
                </a:schemeClr>
              </a:buClr>
              <a:buSzPct val="90000"/>
              <a:buFont typeface="Corbel" pitchFamily="34" charset="0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  <a:latin typeface="Calibri" pitchFamily="34" charset="0"/>
              </a:rPr>
              <a:t>Submit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262626"/>
                </a:solidFill>
                <a:latin typeface="Calibri" pitchFamily="34" charset="0"/>
              </a:rPr>
              <a:t>the plan to appropriate 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elected officials </a:t>
            </a:r>
            <a:r>
              <a:rPr lang="en-US" sz="2200" dirty="0">
                <a:solidFill>
                  <a:srgbClr val="262626"/>
                </a:solidFill>
                <a:latin typeface="Calibri" pitchFamily="34" charset="0"/>
              </a:rPr>
              <a:t>for 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approval </a:t>
            </a:r>
            <a:endParaRPr lang="en-US" sz="2200" dirty="0">
              <a:solidFill>
                <a:srgbClr val="262626"/>
              </a:solidFill>
              <a:latin typeface="Calibri" pitchFamily="34" charset="0"/>
            </a:endParaRPr>
          </a:p>
          <a:p>
            <a:pPr marL="457200" indent="-365760" algn="l" defTabSz="914400" eaLnBrk="0" hangingPunct="0">
              <a:spcBef>
                <a:spcPts val="1400"/>
              </a:spcBef>
              <a:buClr>
                <a:schemeClr val="accent4">
                  <a:lumMod val="50000"/>
                </a:schemeClr>
              </a:buClr>
              <a:buSzPct val="90000"/>
              <a:buFont typeface="Corbel" pitchFamily="34" charset="0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  <a:latin typeface="Calibri" pitchFamily="34" charset="0"/>
              </a:rPr>
              <a:t>Share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 the </a:t>
            </a:r>
            <a:r>
              <a:rPr lang="en-US" sz="2200" dirty="0">
                <a:solidFill>
                  <a:srgbClr val="262626"/>
                </a:solidFill>
                <a:latin typeface="Calibri" pitchFamily="34" charset="0"/>
              </a:rPr>
              <a:t>plan </a:t>
            </a: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with </a:t>
            </a:r>
            <a:r>
              <a:rPr lang="en-US" sz="2200" dirty="0">
                <a:solidFill>
                  <a:srgbClr val="262626"/>
                </a:solidFill>
                <a:latin typeface="Calibri" pitchFamily="34" charset="0"/>
              </a:rPr>
              <a:t>the public, especially </a:t>
            </a:r>
            <a:br>
              <a:rPr lang="en-US" sz="2200" dirty="0">
                <a:solidFill>
                  <a:srgbClr val="262626"/>
                </a:solidFill>
                <a:latin typeface="Calibri" pitchFamily="34" charset="0"/>
              </a:rPr>
            </a:br>
            <a:r>
              <a:rPr lang="en-US" sz="2200" dirty="0" smtClean="0">
                <a:solidFill>
                  <a:srgbClr val="262626"/>
                </a:solidFill>
                <a:latin typeface="Calibri" pitchFamily="34" charset="0"/>
              </a:rPr>
              <a:t>vulnerable populations</a:t>
            </a:r>
            <a:endParaRPr lang="en-US" sz="2200" dirty="0">
              <a:solidFill>
                <a:srgbClr val="262626"/>
              </a:solidFill>
              <a:latin typeface="Calibri" pitchFamily="34" charset="0"/>
            </a:endParaRPr>
          </a:p>
        </p:txBody>
      </p:sp>
      <p:pic>
        <p:nvPicPr>
          <p:cNvPr id="2" name="Picture 1" descr="writing_X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9901" y="4781550"/>
            <a:ext cx="2387724" cy="1584325"/>
          </a:xfrm>
          <a:prstGeom prst="rect">
            <a:avLst/>
          </a:prstGeom>
          <a:effectLst>
            <a:reflection stA="50000" endPos="20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z="6350"/>
        </p:spPr>
      </p:pic>
      <p:sp>
        <p:nvSpPr>
          <p:cNvPr id="368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65D42-B2C2-49D7-ACB2-C901893059C2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/>
          </p:cNvSpPr>
          <p:nvPr>
            <p:ph type="title" idx="4294967295"/>
          </p:nvPr>
        </p:nvSpPr>
        <p:spPr bwMode="auto">
          <a:solidFill>
            <a:srgbClr val="262626">
              <a:alpha val="70195"/>
            </a:srgb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Assembling the Pieces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406400" y="2082801"/>
            <a:ext cx="8451850" cy="4087812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Calibri"/>
                <a:ea typeface="ＭＳ Ｐゴシック" charset="-128"/>
                <a:cs typeface="Calibri"/>
              </a:rPr>
              <a:t>Guides to help:</a:t>
            </a:r>
          </a:p>
          <a:p>
            <a:pPr indent="-274320"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latin typeface="Calibri"/>
                <a:ea typeface="ＭＳ Ｐゴシック" charset="-128"/>
                <a:cs typeface="Calibri"/>
              </a:rPr>
              <a:t>Sample Emergency Operations Outline </a:t>
            </a:r>
          </a:p>
          <a:p>
            <a:pPr indent="-274320"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latin typeface="Calibri"/>
                <a:ea typeface="ＭＳ Ｐゴシック" charset="-128"/>
                <a:cs typeface="Calibri"/>
              </a:rPr>
              <a:t>ESF Worksheets from Steps Three and Four</a:t>
            </a:r>
          </a:p>
          <a:p>
            <a:pPr indent="-274320"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latin typeface="Calibri"/>
                <a:ea typeface="ＭＳ Ｐゴシック" charset="-128"/>
                <a:cs typeface="Calibri"/>
              </a:rPr>
              <a:t>Action Plans from Step Four</a:t>
            </a:r>
          </a:p>
          <a:p>
            <a:pPr indent="-274320">
              <a:buClr>
                <a:schemeClr val="accent4">
                  <a:lumMod val="50000"/>
                </a:schemeClr>
              </a:buClr>
            </a:pPr>
            <a:r>
              <a:rPr lang="en-US" dirty="0" smtClean="0">
                <a:latin typeface="Calibri"/>
                <a:ea typeface="ＭＳ Ｐゴシック" charset="-128"/>
                <a:cs typeface="Calibri"/>
              </a:rPr>
              <a:t>Input from the Open House</a:t>
            </a:r>
          </a:p>
          <a:p>
            <a:endParaRPr lang="en-US" sz="2800" dirty="0" smtClean="0">
              <a:ea typeface="ＭＳ Ｐゴシック" charset="-128"/>
            </a:endParaRPr>
          </a:p>
          <a:p>
            <a:endParaRPr lang="en-US" sz="2000" dirty="0" smtClean="0">
              <a:ea typeface="ＭＳ Ｐゴシック" charset="-128"/>
            </a:endParaRPr>
          </a:p>
          <a:p>
            <a:endParaRPr lang="en-US" sz="2000" dirty="0" smtClean="0">
              <a:ea typeface="ＭＳ Ｐゴシック" charset="-128"/>
            </a:endParaRPr>
          </a:p>
        </p:txBody>
      </p:sp>
      <p:pic>
        <p:nvPicPr>
          <p:cNvPr id="2054" name="Picture 6" descr="C:\Documents and Settings\rachelw\Local Settings\Temporary Internet Files\Content.IE5\7XDAQR6I\MP90043089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713" y="4368801"/>
            <a:ext cx="2471737" cy="1813251"/>
          </a:xfrm>
          <a:prstGeom prst="rect">
            <a:avLst/>
          </a:prstGeom>
          <a:noFill/>
          <a:effectLst>
            <a:reflection stA="50000" endPos="25000" dist="127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House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900" y="2124403"/>
            <a:ext cx="4276725" cy="41305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3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/>
              <a:t>What did people say?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/>
              <a:t>How should the plan respond?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6B9C-E575-4297-AE37-AA820FBBDD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bubbles_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2119640"/>
            <a:ext cx="4101773" cy="41017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258" y="2133600"/>
            <a:ext cx="7077075" cy="3992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Writing Team Overview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6B9C-E575-4297-AE37-AA820FBBDD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4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Big Picture Ideas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84163" y="2102069"/>
            <a:ext cx="8574087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lvl="1" indent="-273050" algn="l" defTabSz="914400" eaLnBrk="0" hangingPunct="0">
              <a:spcBef>
                <a:spcPts val="600"/>
              </a:spcBef>
              <a:spcAft>
                <a:spcPts val="600"/>
              </a:spcAft>
              <a:buClr>
                <a:srgbClr val="99CC00"/>
              </a:buClr>
              <a:buSzPct val="90000"/>
            </a:pP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The Plan Should:</a:t>
            </a:r>
          </a:p>
          <a:p>
            <a:pPr marL="273050" lvl="1" indent="-273050" algn="l" defTabSz="914400" eaLnBrk="0" hangingPunct="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</a:rPr>
              <a:t>Provide 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</a:rPr>
              <a:t>enough detail </a:t>
            </a: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so people can act </a:t>
            </a:r>
            <a:r>
              <a:rPr lang="en-US" sz="2400" dirty="0">
                <a:solidFill>
                  <a:srgbClr val="262626"/>
                </a:solidFill>
                <a:latin typeface="Calibri" pitchFamily="34" charset="0"/>
              </a:rPr>
              <a:t>but not so much as to confuse what is expected</a:t>
            </a:r>
          </a:p>
          <a:p>
            <a:pPr marL="273050" lvl="1" indent="-273050" algn="l" defTabSz="914400" eaLnBrk="0" hangingPunct="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</a:rPr>
              <a:t>Be organized</a:t>
            </a: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 so it is easy to find information quickly</a:t>
            </a:r>
            <a:endParaRPr lang="en-US" sz="2400" dirty="0">
              <a:solidFill>
                <a:srgbClr val="262626"/>
              </a:solidFill>
              <a:latin typeface="Calibri" pitchFamily="34" charset="0"/>
            </a:endParaRPr>
          </a:p>
          <a:p>
            <a:pPr marL="273050" lvl="1" indent="-273050" algn="l" defTabSz="914400" eaLnBrk="0" hangingPunct="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</a:rPr>
              <a:t>Provide 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</a:rPr>
              <a:t>general guidance</a:t>
            </a:r>
            <a:r>
              <a:rPr lang="en-US" sz="2400" dirty="0">
                <a:solidFill>
                  <a:srgbClr val="262626"/>
                </a:solidFill>
                <a:latin typeface="Calibri" pitchFamily="34" charset="0"/>
              </a:rPr>
              <a:t>, especially </a:t>
            </a: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where </a:t>
            </a:r>
            <a:r>
              <a:rPr lang="en-US" sz="2400" dirty="0">
                <a:solidFill>
                  <a:srgbClr val="262626"/>
                </a:solidFill>
                <a:latin typeface="Calibri" pitchFamily="34" charset="0"/>
              </a:rPr>
              <a:t>unique or unexpected conditions can require adaptive </a:t>
            </a: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responses</a:t>
            </a:r>
          </a:p>
          <a:p>
            <a:pPr marL="273050" lvl="1" indent="-273050" algn="l" defTabSz="914400" eaLnBrk="0" hangingPunct="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</a:rPr>
              <a:t>Be accessible </a:t>
            </a:r>
            <a:r>
              <a:rPr lang="en-US" sz="2400" dirty="0" smtClean="0">
                <a:solidFill>
                  <a:srgbClr val="262626"/>
                </a:solidFill>
                <a:latin typeface="Calibri" pitchFamily="34" charset="0"/>
              </a:rPr>
              <a:t>in </a:t>
            </a:r>
            <a:r>
              <a:rPr lang="en-US" sz="2400" dirty="0">
                <a:solidFill>
                  <a:srgbClr val="262626"/>
                </a:solidFill>
                <a:latin typeface="Calibri" pitchFamily="34" charset="0"/>
              </a:rPr>
              <a:t>multiple formats</a:t>
            </a:r>
          </a:p>
        </p:txBody>
      </p:sp>
      <p:sp>
        <p:nvSpPr>
          <p:cNvPr id="4506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6AF8C7-0AAE-4A24-9236-D3555B1B386D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General Writing Guidelines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81000" y="2092325"/>
            <a:ext cx="847725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4025" indent="-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274320" algn="l" defTabSz="91440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262626"/>
                </a:solidFill>
                <a:latin typeface="Calibri" charset="0"/>
              </a:rPr>
              <a:t>Keep the language simple and clear</a:t>
            </a:r>
          </a:p>
          <a:p>
            <a:pPr indent="-274320" algn="l" defTabSz="91440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262626"/>
                </a:solidFill>
                <a:latin typeface="Calibri" charset="0"/>
              </a:rPr>
              <a:t>Summarize key information with checklists and visual aids (such as maps and charts)</a:t>
            </a:r>
          </a:p>
          <a:p>
            <a:pPr indent="-274320" algn="l" defTabSz="91440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262626"/>
                </a:solidFill>
                <a:latin typeface="Calibri" charset="0"/>
              </a:rPr>
              <a:t>Avoid using jargon</a:t>
            </a:r>
          </a:p>
          <a:p>
            <a:pPr indent="-274320" algn="l" defTabSz="91440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262626"/>
                </a:solidFill>
                <a:latin typeface="Calibri" charset="0"/>
              </a:rPr>
              <a:t>Avoid using acronyms</a:t>
            </a:r>
          </a:p>
          <a:p>
            <a:pPr indent="-274320" algn="l" defTabSz="91440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  <a:buSzPct val="90000"/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262626"/>
                </a:solidFill>
                <a:latin typeface="Calibri" charset="0"/>
              </a:rPr>
              <a:t>Use short sentences that highlight what </a:t>
            </a:r>
            <a:br>
              <a:rPr lang="en-US" dirty="0" smtClean="0">
                <a:solidFill>
                  <a:srgbClr val="262626"/>
                </a:solidFill>
                <a:latin typeface="Calibri" charset="0"/>
              </a:rPr>
            </a:br>
            <a:r>
              <a:rPr lang="en-US" dirty="0" smtClean="0">
                <a:solidFill>
                  <a:srgbClr val="262626"/>
                </a:solidFill>
                <a:latin typeface="Calibri" charset="0"/>
              </a:rPr>
              <a:t>must be done, by whom and when</a:t>
            </a:r>
          </a:p>
        </p:txBody>
      </p:sp>
      <p:pic>
        <p:nvPicPr>
          <p:cNvPr id="3" name="Picture 2" descr="Typing_X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8696" y="4516439"/>
            <a:ext cx="2569554" cy="1704974"/>
          </a:xfrm>
          <a:prstGeom prst="rect">
            <a:avLst/>
          </a:prstGeom>
          <a:effectLst>
            <a:reflection stA="50000" endPos="20000" dist="12700" dir="5400000" sy="-100000" algn="bl" rotWithShape="0"/>
          </a:effectLst>
        </p:spPr>
      </p:pic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49F4A-78AA-43D9-9874-9841AD661C64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Criteria for Reviewing the Plan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738188" y="2100263"/>
            <a:ext cx="6167437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454025" algn="l" defTabSz="914400" eaLnBrk="0" hangingPunct="0">
              <a:lnSpc>
                <a:spcPct val="90000"/>
              </a:lnSpc>
              <a:spcBef>
                <a:spcPts val="2000"/>
              </a:spcBef>
              <a:buClr>
                <a:srgbClr val="A6A6A6"/>
              </a:buClr>
              <a:buSzPct val="90000"/>
            </a:pPr>
            <a:r>
              <a:rPr lang="en-US" sz="2800" b="1" dirty="0">
                <a:solidFill>
                  <a:srgbClr val="262626"/>
                </a:solidFill>
                <a:latin typeface="Calibri" pitchFamily="34" charset="0"/>
              </a:rPr>
              <a:t>S</a:t>
            </a:r>
            <a:r>
              <a:rPr lang="en-US" sz="2800" b="1" dirty="0" smtClean="0">
                <a:solidFill>
                  <a:srgbClr val="262626"/>
                </a:solidFill>
                <a:latin typeface="Calibri" pitchFamily="34" charset="0"/>
              </a:rPr>
              <a:t>tep </a:t>
            </a:r>
            <a:r>
              <a:rPr lang="en-US" sz="2800" b="1" dirty="0">
                <a:solidFill>
                  <a:srgbClr val="262626"/>
                </a:solidFill>
                <a:latin typeface="Calibri" pitchFamily="34" charset="0"/>
              </a:rPr>
              <a:t>back and </a:t>
            </a:r>
            <a:r>
              <a:rPr lang="en-US" sz="2800" b="1" dirty="0" smtClean="0">
                <a:solidFill>
                  <a:srgbClr val="262626"/>
                </a:solidFill>
                <a:latin typeface="Calibri" pitchFamily="34" charset="0"/>
              </a:rPr>
              <a:t>consider:</a:t>
            </a:r>
            <a:endParaRPr lang="en-US" sz="2800" b="1" dirty="0">
              <a:solidFill>
                <a:srgbClr val="262626"/>
              </a:solidFill>
              <a:latin typeface="Calibri" pitchFamily="34" charset="0"/>
            </a:endParaRPr>
          </a:p>
          <a:p>
            <a:pPr indent="-274320" algn="l" defTabSz="914400" eaLnBrk="0" hangingPunct="0">
              <a:spcBef>
                <a:spcPts val="12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200" dirty="0">
                <a:solidFill>
                  <a:srgbClr val="990000"/>
                </a:solidFill>
                <a:latin typeface="Calibri" pitchFamily="34" charset="0"/>
              </a:rPr>
              <a:t>Adequacy</a:t>
            </a:r>
          </a:p>
          <a:p>
            <a:pPr indent="-274320" algn="l" defTabSz="914400" eaLnBrk="0" hangingPunct="0">
              <a:spcBef>
                <a:spcPts val="12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200" dirty="0">
                <a:solidFill>
                  <a:srgbClr val="990000"/>
                </a:solidFill>
                <a:latin typeface="Calibri" pitchFamily="34" charset="0"/>
              </a:rPr>
              <a:t>Feasibility</a:t>
            </a:r>
          </a:p>
          <a:p>
            <a:pPr indent="-274320" algn="l" defTabSz="914400" eaLnBrk="0" hangingPunct="0">
              <a:spcBef>
                <a:spcPts val="12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200" dirty="0">
                <a:solidFill>
                  <a:srgbClr val="990000"/>
                </a:solidFill>
                <a:latin typeface="Calibri" pitchFamily="34" charset="0"/>
              </a:rPr>
              <a:t>Acceptability</a:t>
            </a:r>
          </a:p>
          <a:p>
            <a:pPr indent="-274320" algn="l" defTabSz="914400" eaLnBrk="0" hangingPunct="0">
              <a:spcBef>
                <a:spcPts val="1200"/>
              </a:spcBef>
              <a:buClr>
                <a:schemeClr val="accent4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200" dirty="0">
                <a:solidFill>
                  <a:srgbClr val="990000"/>
                </a:solidFill>
                <a:latin typeface="Calibri" pitchFamily="34" charset="0"/>
              </a:rPr>
              <a:t>Completeness</a:t>
            </a:r>
          </a:p>
        </p:txBody>
      </p:sp>
      <p:pic>
        <p:nvPicPr>
          <p:cNvPr id="49155" name="Picture 1" descr="YesNoMaybe_X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3311525"/>
            <a:ext cx="532765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7C961F-BA6B-4FB5-B36E-66FB17B05E88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adyCommunity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ReadyCommunity</Template>
  <TotalTime>2677</TotalTime>
  <Words>836</Words>
  <Application>Microsoft Macintosh PowerPoint</Application>
  <PresentationFormat>On-screen Show (4:3)</PresentationFormat>
  <Paragraphs>153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ReadyCommunity</vt:lpstr>
      <vt:lpstr>Office Theme</vt:lpstr>
      <vt:lpstr>Building Disaster-Resilient Places</vt:lpstr>
      <vt:lpstr>A Review of What is Involved</vt:lpstr>
      <vt:lpstr>Overview</vt:lpstr>
      <vt:lpstr>Assembling the Pieces</vt:lpstr>
      <vt:lpstr>Open House Feedback</vt:lpstr>
      <vt:lpstr>Overarching Plan </vt:lpstr>
      <vt:lpstr>Big Picture Ideas</vt:lpstr>
      <vt:lpstr>General Writing Guidelines</vt:lpstr>
      <vt:lpstr>Criteria for Reviewing the Plan</vt:lpstr>
      <vt:lpstr>Criteria for Reviewing the Plan</vt:lpstr>
      <vt:lpstr>Criteria for Reviewing the Plan</vt:lpstr>
      <vt:lpstr>Criteria for Reviewing the Plan</vt:lpstr>
      <vt:lpstr>Criteria for Reviewing the Plan</vt:lpstr>
      <vt:lpstr>How Do We Measure Up So Far?</vt:lpstr>
      <vt:lpstr>Scenario Testing</vt:lpstr>
      <vt:lpstr>Scenario Assessment</vt:lpstr>
      <vt:lpstr>Approval and Distribution of the Plan</vt:lpstr>
      <vt:lpstr>Community Education and Preparation</vt:lpstr>
      <vt:lpstr>Community Education Outlets</vt:lpstr>
      <vt:lpstr>Looking Ahead: Sustaining the Plan</vt:lpstr>
      <vt:lpstr>Questions &amp; Discussion</vt:lpstr>
      <vt:lpstr>Contact Information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ReadyCommunity</dc:title>
  <dc:creator>cld</dc:creator>
  <cp:lastModifiedBy>William Poindexter</cp:lastModifiedBy>
  <cp:revision>199</cp:revision>
  <dcterms:created xsi:type="dcterms:W3CDTF">2012-05-01T17:59:25Z</dcterms:created>
  <dcterms:modified xsi:type="dcterms:W3CDTF">2013-10-18T14:36:00Z</dcterms:modified>
</cp:coreProperties>
</file>