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4" r:id="rId3"/>
    <p:sldId id="258" r:id="rId4"/>
    <p:sldId id="260" r:id="rId5"/>
    <p:sldId id="261" r:id="rId6"/>
    <p:sldId id="342" r:id="rId7"/>
    <p:sldId id="263" r:id="rId8"/>
    <p:sldId id="264" r:id="rId9"/>
    <p:sldId id="265" r:id="rId10"/>
    <p:sldId id="266" r:id="rId11"/>
    <p:sldId id="267" r:id="rId12"/>
    <p:sldId id="268" r:id="rId13"/>
    <p:sldId id="269" r:id="rId14"/>
    <p:sldId id="270" r:id="rId15"/>
    <p:sldId id="271" r:id="rId16"/>
    <p:sldId id="272" r:id="rId17"/>
    <p:sldId id="273" r:id="rId18"/>
    <p:sldId id="25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up2019" initials="s" lastIdx="1" clrIdx="0">
    <p:extLst>
      <p:ext uri="{19B8F6BF-5375-455C-9EA6-DF929625EA0E}">
        <p15:presenceInfo xmlns:p15="http://schemas.microsoft.com/office/powerpoint/2012/main" userId="setup2019" providerId="None"/>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73245" autoAdjust="0"/>
  </p:normalViewPr>
  <p:slideViewPr>
    <p:cSldViewPr snapToGrid="0">
      <p:cViewPr varScale="1">
        <p:scale>
          <a:sx n="77" d="100"/>
          <a:sy n="77" d="100"/>
        </p:scale>
        <p:origin x="1776" y="90"/>
      </p:cViewPr>
      <p:guideLst/>
    </p:cSldViewPr>
  </p:slideViewPr>
  <p:outlineViewPr>
    <p:cViewPr>
      <p:scale>
        <a:sx n="33" d="100"/>
        <a:sy n="33" d="100"/>
      </p:scale>
      <p:origin x="0" y="-5316"/>
    </p:cViewPr>
  </p:outlineViewPr>
  <p:notesTextViewPr>
    <p:cViewPr>
      <p:scale>
        <a:sx n="3" d="2"/>
        <a:sy n="3" d="2"/>
      </p:scale>
      <p:origin x="0" y="0"/>
    </p:cViewPr>
  </p:notesTextViewPr>
  <p:notesViewPr>
    <p:cSldViewPr snapToGrid="0">
      <p:cViewPr varScale="1">
        <p:scale>
          <a:sx n="74" d="100"/>
          <a:sy n="74" d="100"/>
        </p:scale>
        <p:origin x="268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FB173-BC74-4FB1-84A0-E20250640BF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3A1283-0A12-401D-BBD6-C8D402A4DF89}">
      <dgm:prSet phldrT="[Text]"/>
      <dgm:spPr/>
      <dgm:t>
        <a:bodyPr/>
        <a:lstStyle/>
        <a:p>
          <a:r>
            <a:rPr lang="en-US" dirty="0"/>
            <a:t>1. </a:t>
          </a:r>
        </a:p>
      </dgm:t>
    </dgm:pt>
    <dgm:pt modelId="{8CC036CD-53EF-4938-8BDF-D04E65D64252}" type="parTrans" cxnId="{167D4C99-2C2C-4EB0-A8BB-ECB5B0F1AE11}">
      <dgm:prSet/>
      <dgm:spPr/>
      <dgm:t>
        <a:bodyPr/>
        <a:lstStyle/>
        <a:p>
          <a:endParaRPr lang="en-US"/>
        </a:p>
      </dgm:t>
    </dgm:pt>
    <dgm:pt modelId="{40BA77AF-9366-402D-8916-E988E81EA415}" type="sibTrans" cxnId="{167D4C99-2C2C-4EB0-A8BB-ECB5B0F1AE11}">
      <dgm:prSet/>
      <dgm:spPr/>
      <dgm:t>
        <a:bodyPr/>
        <a:lstStyle/>
        <a:p>
          <a:endParaRPr lang="en-US"/>
        </a:p>
      </dgm:t>
    </dgm:pt>
    <dgm:pt modelId="{5A00F712-F6EC-433F-911F-CFBC5C469DEE}">
      <dgm:prSet phldrT="[Text]"/>
      <dgm:spPr/>
      <dgm:t>
        <a:bodyPr/>
        <a:lstStyle/>
        <a:p>
          <a:r>
            <a:rPr lang="en-US" b="1" dirty="0"/>
            <a:t>Raise awareness</a:t>
          </a:r>
          <a:endParaRPr lang="en-US" dirty="0"/>
        </a:p>
      </dgm:t>
    </dgm:pt>
    <dgm:pt modelId="{E6F551CB-ED13-45A4-9AE7-1B0F81E24756}" type="parTrans" cxnId="{D75DC878-CF96-44B5-9BC4-F0BD14DAD4AE}">
      <dgm:prSet/>
      <dgm:spPr/>
      <dgm:t>
        <a:bodyPr/>
        <a:lstStyle/>
        <a:p>
          <a:endParaRPr lang="en-US"/>
        </a:p>
      </dgm:t>
    </dgm:pt>
    <dgm:pt modelId="{F3C35F2C-C769-496F-B87D-D94BF79D25B7}" type="sibTrans" cxnId="{D75DC878-CF96-44B5-9BC4-F0BD14DAD4AE}">
      <dgm:prSet/>
      <dgm:spPr/>
      <dgm:t>
        <a:bodyPr/>
        <a:lstStyle/>
        <a:p>
          <a:endParaRPr lang="en-US"/>
        </a:p>
      </dgm:t>
    </dgm:pt>
    <dgm:pt modelId="{4501C695-AF59-40C8-8B10-01E9119AF31A}">
      <dgm:prSet phldrT="[Text]"/>
      <dgm:spPr/>
      <dgm:t>
        <a:bodyPr/>
        <a:lstStyle/>
        <a:p>
          <a:r>
            <a:rPr lang="en-US" dirty="0"/>
            <a:t>2.</a:t>
          </a:r>
        </a:p>
      </dgm:t>
    </dgm:pt>
    <dgm:pt modelId="{7C9F0CC6-4AA5-40B4-BC5D-9EED69EEFF14}" type="parTrans" cxnId="{ABCEB155-2D65-46D0-BE16-47885E021DFD}">
      <dgm:prSet/>
      <dgm:spPr/>
      <dgm:t>
        <a:bodyPr/>
        <a:lstStyle/>
        <a:p>
          <a:endParaRPr lang="en-US"/>
        </a:p>
      </dgm:t>
    </dgm:pt>
    <dgm:pt modelId="{848F39C3-0ADA-4058-BE7F-9A88A844EDD9}" type="sibTrans" cxnId="{ABCEB155-2D65-46D0-BE16-47885E021DFD}">
      <dgm:prSet/>
      <dgm:spPr/>
      <dgm:t>
        <a:bodyPr/>
        <a:lstStyle/>
        <a:p>
          <a:endParaRPr lang="en-US"/>
        </a:p>
      </dgm:t>
    </dgm:pt>
    <dgm:pt modelId="{AE26A842-921A-4C48-A52A-C614FB19D2B7}">
      <dgm:prSet phldrT="[Text]"/>
      <dgm:spPr/>
      <dgm:t>
        <a:bodyPr/>
        <a:lstStyle/>
        <a:p>
          <a:r>
            <a:rPr lang="en-US" b="1" dirty="0"/>
            <a:t>Determine challenges, barriers, and opportunities</a:t>
          </a:r>
          <a:endParaRPr lang="en-US" dirty="0"/>
        </a:p>
      </dgm:t>
    </dgm:pt>
    <dgm:pt modelId="{23761BF9-282F-435A-869E-0EA783398317}" type="parTrans" cxnId="{F2EBAA6B-CEC1-4629-B4C1-DDB332E93A4A}">
      <dgm:prSet/>
      <dgm:spPr/>
      <dgm:t>
        <a:bodyPr/>
        <a:lstStyle/>
        <a:p>
          <a:endParaRPr lang="en-US"/>
        </a:p>
      </dgm:t>
    </dgm:pt>
    <dgm:pt modelId="{A90BE0FF-B491-490F-BED1-969609187446}" type="sibTrans" cxnId="{F2EBAA6B-CEC1-4629-B4C1-DDB332E93A4A}">
      <dgm:prSet/>
      <dgm:spPr/>
      <dgm:t>
        <a:bodyPr/>
        <a:lstStyle/>
        <a:p>
          <a:endParaRPr lang="en-US"/>
        </a:p>
      </dgm:t>
    </dgm:pt>
    <dgm:pt modelId="{13225EC5-3B0D-4820-BBC7-469D9FA700BE}">
      <dgm:prSet phldrT="[Text]"/>
      <dgm:spPr/>
      <dgm:t>
        <a:bodyPr/>
        <a:lstStyle/>
        <a:p>
          <a:r>
            <a:rPr lang="en-US" dirty="0"/>
            <a:t>3.</a:t>
          </a:r>
        </a:p>
      </dgm:t>
    </dgm:pt>
    <dgm:pt modelId="{4DBC62A1-C8E0-423B-8449-D3CA6774CAE8}" type="parTrans" cxnId="{07CE4F58-F3A1-4EEC-AAA8-9675378AD484}">
      <dgm:prSet/>
      <dgm:spPr/>
      <dgm:t>
        <a:bodyPr/>
        <a:lstStyle/>
        <a:p>
          <a:endParaRPr lang="en-US"/>
        </a:p>
      </dgm:t>
    </dgm:pt>
    <dgm:pt modelId="{14E8F1DF-3A30-427B-9410-BEB4C3A576E6}" type="sibTrans" cxnId="{07CE4F58-F3A1-4EEC-AAA8-9675378AD484}">
      <dgm:prSet/>
      <dgm:spPr/>
      <dgm:t>
        <a:bodyPr/>
        <a:lstStyle/>
        <a:p>
          <a:endParaRPr lang="en-US"/>
        </a:p>
      </dgm:t>
    </dgm:pt>
    <dgm:pt modelId="{7E78187D-6631-423A-B5DB-E0C7DE1864F2}">
      <dgm:prSet phldrT="[Text]"/>
      <dgm:spPr/>
      <dgm:t>
        <a:bodyPr/>
        <a:lstStyle/>
        <a:p>
          <a:r>
            <a:rPr lang="en-US" b="1" dirty="0"/>
            <a:t>Develop and implement strategies</a:t>
          </a:r>
          <a:endParaRPr lang="en-US" dirty="0"/>
        </a:p>
      </dgm:t>
    </dgm:pt>
    <dgm:pt modelId="{EDDE65C9-D23C-4C74-94CE-6788BC9DE130}" type="parTrans" cxnId="{77DF8B55-AD3B-499F-B667-FCD9B7C81A8C}">
      <dgm:prSet/>
      <dgm:spPr/>
      <dgm:t>
        <a:bodyPr/>
        <a:lstStyle/>
        <a:p>
          <a:endParaRPr lang="en-US"/>
        </a:p>
      </dgm:t>
    </dgm:pt>
    <dgm:pt modelId="{6DF09344-A367-4145-8BB2-6CB4D5445026}" type="sibTrans" cxnId="{77DF8B55-AD3B-499F-B667-FCD9B7C81A8C}">
      <dgm:prSet/>
      <dgm:spPr/>
      <dgm:t>
        <a:bodyPr/>
        <a:lstStyle/>
        <a:p>
          <a:endParaRPr lang="en-US"/>
        </a:p>
      </dgm:t>
    </dgm:pt>
    <dgm:pt modelId="{693D9C99-9512-453D-93B5-43AB0323219A}" type="pres">
      <dgm:prSet presAssocID="{79BFB173-BC74-4FB1-84A0-E20250640BF0}" presName="vert0" presStyleCnt="0">
        <dgm:presLayoutVars>
          <dgm:dir/>
          <dgm:animOne val="branch"/>
          <dgm:animLvl val="lvl"/>
        </dgm:presLayoutVars>
      </dgm:prSet>
      <dgm:spPr/>
    </dgm:pt>
    <dgm:pt modelId="{A97DDC55-0625-4117-A30E-82356B8FACF9}" type="pres">
      <dgm:prSet presAssocID="{A63A1283-0A12-401D-BBD6-C8D402A4DF89}" presName="thickLine" presStyleLbl="alignNode1" presStyleIdx="0" presStyleCnt="3"/>
      <dgm:spPr/>
    </dgm:pt>
    <dgm:pt modelId="{C16BA1B8-B472-4C67-988E-0AC3CDB3CCED}" type="pres">
      <dgm:prSet presAssocID="{A63A1283-0A12-401D-BBD6-C8D402A4DF89}" presName="horz1" presStyleCnt="0"/>
      <dgm:spPr/>
    </dgm:pt>
    <dgm:pt modelId="{AFCA2A62-57CB-487A-84FF-75098CAC3C92}" type="pres">
      <dgm:prSet presAssocID="{A63A1283-0A12-401D-BBD6-C8D402A4DF89}" presName="tx1" presStyleLbl="revTx" presStyleIdx="0" presStyleCnt="6"/>
      <dgm:spPr/>
    </dgm:pt>
    <dgm:pt modelId="{FBB9A8F4-C73B-4D7B-8FF5-4AB524D1BDC1}" type="pres">
      <dgm:prSet presAssocID="{A63A1283-0A12-401D-BBD6-C8D402A4DF89}" presName="vert1" presStyleCnt="0"/>
      <dgm:spPr/>
    </dgm:pt>
    <dgm:pt modelId="{8C05428F-E618-44A6-987A-AE71649040B4}" type="pres">
      <dgm:prSet presAssocID="{5A00F712-F6EC-433F-911F-CFBC5C469DEE}" presName="vertSpace2a" presStyleCnt="0"/>
      <dgm:spPr/>
    </dgm:pt>
    <dgm:pt modelId="{58A426D2-BF4F-45EB-AB06-052E637FACC3}" type="pres">
      <dgm:prSet presAssocID="{5A00F712-F6EC-433F-911F-CFBC5C469DEE}" presName="horz2" presStyleCnt="0"/>
      <dgm:spPr/>
    </dgm:pt>
    <dgm:pt modelId="{93BB50B8-F0C8-49F6-8D01-DC4E5692614C}" type="pres">
      <dgm:prSet presAssocID="{5A00F712-F6EC-433F-911F-CFBC5C469DEE}" presName="horzSpace2" presStyleCnt="0"/>
      <dgm:spPr/>
    </dgm:pt>
    <dgm:pt modelId="{898463FC-E95C-4241-A8F6-963F1A4F8520}" type="pres">
      <dgm:prSet presAssocID="{5A00F712-F6EC-433F-911F-CFBC5C469DEE}" presName="tx2" presStyleLbl="revTx" presStyleIdx="1" presStyleCnt="6"/>
      <dgm:spPr/>
    </dgm:pt>
    <dgm:pt modelId="{F15F9194-F1A6-4FDC-86E7-86963DC8368E}" type="pres">
      <dgm:prSet presAssocID="{5A00F712-F6EC-433F-911F-CFBC5C469DEE}" presName="vert2" presStyleCnt="0"/>
      <dgm:spPr/>
    </dgm:pt>
    <dgm:pt modelId="{63CC8EA9-C90D-40AF-BFBD-E3B54802A651}" type="pres">
      <dgm:prSet presAssocID="{5A00F712-F6EC-433F-911F-CFBC5C469DEE}" presName="thinLine2b" presStyleLbl="callout" presStyleIdx="0" presStyleCnt="3"/>
      <dgm:spPr/>
    </dgm:pt>
    <dgm:pt modelId="{D70D3355-F43B-4624-82A6-64328736E3EA}" type="pres">
      <dgm:prSet presAssocID="{5A00F712-F6EC-433F-911F-CFBC5C469DEE}" presName="vertSpace2b" presStyleCnt="0"/>
      <dgm:spPr/>
    </dgm:pt>
    <dgm:pt modelId="{7FD75BDA-8B73-4D0E-99D6-926F7BEA7032}" type="pres">
      <dgm:prSet presAssocID="{4501C695-AF59-40C8-8B10-01E9119AF31A}" presName="thickLine" presStyleLbl="alignNode1" presStyleIdx="1" presStyleCnt="3"/>
      <dgm:spPr/>
    </dgm:pt>
    <dgm:pt modelId="{FB240043-1318-4CE7-B3BF-C94E39B75454}" type="pres">
      <dgm:prSet presAssocID="{4501C695-AF59-40C8-8B10-01E9119AF31A}" presName="horz1" presStyleCnt="0"/>
      <dgm:spPr/>
    </dgm:pt>
    <dgm:pt modelId="{A463F917-941C-44B2-95FF-996C2E445B8D}" type="pres">
      <dgm:prSet presAssocID="{4501C695-AF59-40C8-8B10-01E9119AF31A}" presName="tx1" presStyleLbl="revTx" presStyleIdx="2" presStyleCnt="6"/>
      <dgm:spPr/>
    </dgm:pt>
    <dgm:pt modelId="{A9871181-DF74-472E-A2E5-226EBE2830AE}" type="pres">
      <dgm:prSet presAssocID="{4501C695-AF59-40C8-8B10-01E9119AF31A}" presName="vert1" presStyleCnt="0"/>
      <dgm:spPr/>
    </dgm:pt>
    <dgm:pt modelId="{076A37A9-87BD-4DD5-905A-32181BF0D645}" type="pres">
      <dgm:prSet presAssocID="{AE26A842-921A-4C48-A52A-C614FB19D2B7}" presName="vertSpace2a" presStyleCnt="0"/>
      <dgm:spPr/>
    </dgm:pt>
    <dgm:pt modelId="{28C7C60B-C78B-4A45-90E1-8C7145B0D836}" type="pres">
      <dgm:prSet presAssocID="{AE26A842-921A-4C48-A52A-C614FB19D2B7}" presName="horz2" presStyleCnt="0"/>
      <dgm:spPr/>
    </dgm:pt>
    <dgm:pt modelId="{FAE9EFC8-2CD9-413F-A4E1-B8F2B6CC093C}" type="pres">
      <dgm:prSet presAssocID="{AE26A842-921A-4C48-A52A-C614FB19D2B7}" presName="horzSpace2" presStyleCnt="0"/>
      <dgm:spPr/>
    </dgm:pt>
    <dgm:pt modelId="{2F0D70BD-1AB1-4D93-B6C8-4BFEE4EF6F20}" type="pres">
      <dgm:prSet presAssocID="{AE26A842-921A-4C48-A52A-C614FB19D2B7}" presName="tx2" presStyleLbl="revTx" presStyleIdx="3" presStyleCnt="6"/>
      <dgm:spPr/>
    </dgm:pt>
    <dgm:pt modelId="{2EDCF7F3-0DAF-4CD1-87BA-9A4C1B0046EF}" type="pres">
      <dgm:prSet presAssocID="{AE26A842-921A-4C48-A52A-C614FB19D2B7}" presName="vert2" presStyleCnt="0"/>
      <dgm:spPr/>
    </dgm:pt>
    <dgm:pt modelId="{6C1DD848-FE4F-4C39-B0CB-5A5ADDD9DC64}" type="pres">
      <dgm:prSet presAssocID="{AE26A842-921A-4C48-A52A-C614FB19D2B7}" presName="thinLine2b" presStyleLbl="callout" presStyleIdx="1" presStyleCnt="3"/>
      <dgm:spPr/>
    </dgm:pt>
    <dgm:pt modelId="{FB88C710-0F83-484C-BEA6-681C32B2E643}" type="pres">
      <dgm:prSet presAssocID="{AE26A842-921A-4C48-A52A-C614FB19D2B7}" presName="vertSpace2b" presStyleCnt="0"/>
      <dgm:spPr/>
    </dgm:pt>
    <dgm:pt modelId="{02C98D51-2D70-4232-B356-57B80130D9A2}" type="pres">
      <dgm:prSet presAssocID="{13225EC5-3B0D-4820-BBC7-469D9FA700BE}" presName="thickLine" presStyleLbl="alignNode1" presStyleIdx="2" presStyleCnt="3"/>
      <dgm:spPr/>
    </dgm:pt>
    <dgm:pt modelId="{B9AF9C83-EBC8-488F-BC39-7ECA89861271}" type="pres">
      <dgm:prSet presAssocID="{13225EC5-3B0D-4820-BBC7-469D9FA700BE}" presName="horz1" presStyleCnt="0"/>
      <dgm:spPr/>
    </dgm:pt>
    <dgm:pt modelId="{1D3A1933-9687-442D-A08E-14AF402D588D}" type="pres">
      <dgm:prSet presAssocID="{13225EC5-3B0D-4820-BBC7-469D9FA700BE}" presName="tx1" presStyleLbl="revTx" presStyleIdx="4" presStyleCnt="6"/>
      <dgm:spPr/>
    </dgm:pt>
    <dgm:pt modelId="{7ECD6D48-7E6D-4324-AE2D-3402E91DDC07}" type="pres">
      <dgm:prSet presAssocID="{13225EC5-3B0D-4820-BBC7-469D9FA700BE}" presName="vert1" presStyleCnt="0"/>
      <dgm:spPr/>
    </dgm:pt>
    <dgm:pt modelId="{AFDD0077-547C-41F8-A0BD-B585823AA39C}" type="pres">
      <dgm:prSet presAssocID="{7E78187D-6631-423A-B5DB-E0C7DE1864F2}" presName="vertSpace2a" presStyleCnt="0"/>
      <dgm:spPr/>
    </dgm:pt>
    <dgm:pt modelId="{2B4F5C41-52E0-43AF-965B-CA67F366D50D}" type="pres">
      <dgm:prSet presAssocID="{7E78187D-6631-423A-B5DB-E0C7DE1864F2}" presName="horz2" presStyleCnt="0"/>
      <dgm:spPr/>
    </dgm:pt>
    <dgm:pt modelId="{C4A3B8DF-8CC7-4896-9E34-3EF2A8F3C8A2}" type="pres">
      <dgm:prSet presAssocID="{7E78187D-6631-423A-B5DB-E0C7DE1864F2}" presName="horzSpace2" presStyleCnt="0"/>
      <dgm:spPr/>
    </dgm:pt>
    <dgm:pt modelId="{7E05D7EC-BF94-4EE4-8F4F-E34C228D2B4C}" type="pres">
      <dgm:prSet presAssocID="{7E78187D-6631-423A-B5DB-E0C7DE1864F2}" presName="tx2" presStyleLbl="revTx" presStyleIdx="5" presStyleCnt="6"/>
      <dgm:spPr/>
    </dgm:pt>
    <dgm:pt modelId="{BCAE5085-3100-4C36-9DC9-97C35EFE09AB}" type="pres">
      <dgm:prSet presAssocID="{7E78187D-6631-423A-B5DB-E0C7DE1864F2}" presName="vert2" presStyleCnt="0"/>
      <dgm:spPr/>
    </dgm:pt>
    <dgm:pt modelId="{653C8660-5DD1-4668-8793-524CBFD12758}" type="pres">
      <dgm:prSet presAssocID="{7E78187D-6631-423A-B5DB-E0C7DE1864F2}" presName="thinLine2b" presStyleLbl="callout" presStyleIdx="2" presStyleCnt="3"/>
      <dgm:spPr/>
    </dgm:pt>
    <dgm:pt modelId="{8565FB10-2FE8-41B9-A864-1986565C7D9D}" type="pres">
      <dgm:prSet presAssocID="{7E78187D-6631-423A-B5DB-E0C7DE1864F2}" presName="vertSpace2b" presStyleCnt="0"/>
      <dgm:spPr/>
    </dgm:pt>
  </dgm:ptLst>
  <dgm:cxnLst>
    <dgm:cxn modelId="{06619C12-0CD8-4F90-B1FD-2EADF2B4FF4C}" type="presOf" srcId="{7E78187D-6631-423A-B5DB-E0C7DE1864F2}" destId="{7E05D7EC-BF94-4EE4-8F4F-E34C228D2B4C}" srcOrd="0" destOrd="0" presId="urn:microsoft.com/office/officeart/2008/layout/LinedList"/>
    <dgm:cxn modelId="{4A3AC51B-5055-4076-8003-0F6E1CE09F67}" type="presOf" srcId="{AE26A842-921A-4C48-A52A-C614FB19D2B7}" destId="{2F0D70BD-1AB1-4D93-B6C8-4BFEE4EF6F20}" srcOrd="0" destOrd="0" presId="urn:microsoft.com/office/officeart/2008/layout/LinedList"/>
    <dgm:cxn modelId="{F2EBAA6B-CEC1-4629-B4C1-DDB332E93A4A}" srcId="{4501C695-AF59-40C8-8B10-01E9119AF31A}" destId="{AE26A842-921A-4C48-A52A-C614FB19D2B7}" srcOrd="0" destOrd="0" parTransId="{23761BF9-282F-435A-869E-0EA783398317}" sibTransId="{A90BE0FF-B491-490F-BED1-969609187446}"/>
    <dgm:cxn modelId="{EDCDD64C-16DB-4C47-A6DF-1A6320C0103F}" type="presOf" srcId="{5A00F712-F6EC-433F-911F-CFBC5C469DEE}" destId="{898463FC-E95C-4241-A8F6-963F1A4F8520}" srcOrd="0" destOrd="0" presId="urn:microsoft.com/office/officeart/2008/layout/LinedList"/>
    <dgm:cxn modelId="{77DF8B55-AD3B-499F-B667-FCD9B7C81A8C}" srcId="{13225EC5-3B0D-4820-BBC7-469D9FA700BE}" destId="{7E78187D-6631-423A-B5DB-E0C7DE1864F2}" srcOrd="0" destOrd="0" parTransId="{EDDE65C9-D23C-4C74-94CE-6788BC9DE130}" sibTransId="{6DF09344-A367-4145-8BB2-6CB4D5445026}"/>
    <dgm:cxn modelId="{ABCEB155-2D65-46D0-BE16-47885E021DFD}" srcId="{79BFB173-BC74-4FB1-84A0-E20250640BF0}" destId="{4501C695-AF59-40C8-8B10-01E9119AF31A}" srcOrd="1" destOrd="0" parTransId="{7C9F0CC6-4AA5-40B4-BC5D-9EED69EEFF14}" sibTransId="{848F39C3-0ADA-4058-BE7F-9A88A844EDD9}"/>
    <dgm:cxn modelId="{07CE4F58-F3A1-4EEC-AAA8-9675378AD484}" srcId="{79BFB173-BC74-4FB1-84A0-E20250640BF0}" destId="{13225EC5-3B0D-4820-BBC7-469D9FA700BE}" srcOrd="2" destOrd="0" parTransId="{4DBC62A1-C8E0-423B-8449-D3CA6774CAE8}" sibTransId="{14E8F1DF-3A30-427B-9410-BEB4C3A576E6}"/>
    <dgm:cxn modelId="{D75DC878-CF96-44B5-9BC4-F0BD14DAD4AE}" srcId="{A63A1283-0A12-401D-BBD6-C8D402A4DF89}" destId="{5A00F712-F6EC-433F-911F-CFBC5C469DEE}" srcOrd="0" destOrd="0" parTransId="{E6F551CB-ED13-45A4-9AE7-1B0F81E24756}" sibTransId="{F3C35F2C-C769-496F-B87D-D94BF79D25B7}"/>
    <dgm:cxn modelId="{167D4C99-2C2C-4EB0-A8BB-ECB5B0F1AE11}" srcId="{79BFB173-BC74-4FB1-84A0-E20250640BF0}" destId="{A63A1283-0A12-401D-BBD6-C8D402A4DF89}" srcOrd="0" destOrd="0" parTransId="{8CC036CD-53EF-4938-8BDF-D04E65D64252}" sibTransId="{40BA77AF-9366-402D-8916-E988E81EA415}"/>
    <dgm:cxn modelId="{4BF728A4-B3D8-48F9-AE5F-268707024964}" type="presOf" srcId="{4501C695-AF59-40C8-8B10-01E9119AF31A}" destId="{A463F917-941C-44B2-95FF-996C2E445B8D}" srcOrd="0" destOrd="0" presId="urn:microsoft.com/office/officeart/2008/layout/LinedList"/>
    <dgm:cxn modelId="{33ACB7C6-F934-4112-A602-931AA168160E}" type="presOf" srcId="{79BFB173-BC74-4FB1-84A0-E20250640BF0}" destId="{693D9C99-9512-453D-93B5-43AB0323219A}" srcOrd="0" destOrd="0" presId="urn:microsoft.com/office/officeart/2008/layout/LinedList"/>
    <dgm:cxn modelId="{4079D6C8-D2EF-4D90-990D-5082DBD730C6}" type="presOf" srcId="{A63A1283-0A12-401D-BBD6-C8D402A4DF89}" destId="{AFCA2A62-57CB-487A-84FF-75098CAC3C92}" srcOrd="0" destOrd="0" presId="urn:microsoft.com/office/officeart/2008/layout/LinedList"/>
    <dgm:cxn modelId="{63F55DE7-B5C6-4F10-8E02-D7B084D42A43}" type="presOf" srcId="{13225EC5-3B0D-4820-BBC7-469D9FA700BE}" destId="{1D3A1933-9687-442D-A08E-14AF402D588D}" srcOrd="0" destOrd="0" presId="urn:microsoft.com/office/officeart/2008/layout/LinedList"/>
    <dgm:cxn modelId="{BF00133F-2CDC-4169-9B9D-E2F9CF9FF669}" type="presParOf" srcId="{693D9C99-9512-453D-93B5-43AB0323219A}" destId="{A97DDC55-0625-4117-A30E-82356B8FACF9}" srcOrd="0" destOrd="0" presId="urn:microsoft.com/office/officeart/2008/layout/LinedList"/>
    <dgm:cxn modelId="{8CEC46E0-1E5C-4768-92E6-2A1BAD0FA981}" type="presParOf" srcId="{693D9C99-9512-453D-93B5-43AB0323219A}" destId="{C16BA1B8-B472-4C67-988E-0AC3CDB3CCED}" srcOrd="1" destOrd="0" presId="urn:microsoft.com/office/officeart/2008/layout/LinedList"/>
    <dgm:cxn modelId="{A6471172-CDFB-4FF8-BC0D-8DA6C51F2DE6}" type="presParOf" srcId="{C16BA1B8-B472-4C67-988E-0AC3CDB3CCED}" destId="{AFCA2A62-57CB-487A-84FF-75098CAC3C92}" srcOrd="0" destOrd="0" presId="urn:microsoft.com/office/officeart/2008/layout/LinedList"/>
    <dgm:cxn modelId="{0AE8A1B0-30DA-46F9-815D-329D9AB3FA0B}" type="presParOf" srcId="{C16BA1B8-B472-4C67-988E-0AC3CDB3CCED}" destId="{FBB9A8F4-C73B-4D7B-8FF5-4AB524D1BDC1}" srcOrd="1" destOrd="0" presId="urn:microsoft.com/office/officeart/2008/layout/LinedList"/>
    <dgm:cxn modelId="{127C76D4-1342-4E9E-9A9C-D68023DB6E19}" type="presParOf" srcId="{FBB9A8F4-C73B-4D7B-8FF5-4AB524D1BDC1}" destId="{8C05428F-E618-44A6-987A-AE71649040B4}" srcOrd="0" destOrd="0" presId="urn:microsoft.com/office/officeart/2008/layout/LinedList"/>
    <dgm:cxn modelId="{DA9D2FC7-FE24-416D-9E2E-214003E03086}" type="presParOf" srcId="{FBB9A8F4-C73B-4D7B-8FF5-4AB524D1BDC1}" destId="{58A426D2-BF4F-45EB-AB06-052E637FACC3}" srcOrd="1" destOrd="0" presId="urn:microsoft.com/office/officeart/2008/layout/LinedList"/>
    <dgm:cxn modelId="{8DB86528-1BDC-4B64-9FD7-BAB60C3657B8}" type="presParOf" srcId="{58A426D2-BF4F-45EB-AB06-052E637FACC3}" destId="{93BB50B8-F0C8-49F6-8D01-DC4E5692614C}" srcOrd="0" destOrd="0" presId="urn:microsoft.com/office/officeart/2008/layout/LinedList"/>
    <dgm:cxn modelId="{E50F0526-0A14-499B-8082-6095CFEB5DB2}" type="presParOf" srcId="{58A426D2-BF4F-45EB-AB06-052E637FACC3}" destId="{898463FC-E95C-4241-A8F6-963F1A4F8520}" srcOrd="1" destOrd="0" presId="urn:microsoft.com/office/officeart/2008/layout/LinedList"/>
    <dgm:cxn modelId="{3001988C-5D50-4311-B736-CB0AE7D9611F}" type="presParOf" srcId="{58A426D2-BF4F-45EB-AB06-052E637FACC3}" destId="{F15F9194-F1A6-4FDC-86E7-86963DC8368E}" srcOrd="2" destOrd="0" presId="urn:microsoft.com/office/officeart/2008/layout/LinedList"/>
    <dgm:cxn modelId="{DE040D15-34CD-4DDE-8F9E-ECB19230E1B8}" type="presParOf" srcId="{FBB9A8F4-C73B-4D7B-8FF5-4AB524D1BDC1}" destId="{63CC8EA9-C90D-40AF-BFBD-E3B54802A651}" srcOrd="2" destOrd="0" presId="urn:microsoft.com/office/officeart/2008/layout/LinedList"/>
    <dgm:cxn modelId="{219224FF-3921-4E61-ABD1-3DC50603D589}" type="presParOf" srcId="{FBB9A8F4-C73B-4D7B-8FF5-4AB524D1BDC1}" destId="{D70D3355-F43B-4624-82A6-64328736E3EA}" srcOrd="3" destOrd="0" presId="urn:microsoft.com/office/officeart/2008/layout/LinedList"/>
    <dgm:cxn modelId="{607CEA79-F3A2-49F4-A7D7-7BADEFF4913A}" type="presParOf" srcId="{693D9C99-9512-453D-93B5-43AB0323219A}" destId="{7FD75BDA-8B73-4D0E-99D6-926F7BEA7032}" srcOrd="2" destOrd="0" presId="urn:microsoft.com/office/officeart/2008/layout/LinedList"/>
    <dgm:cxn modelId="{CF77FD0A-61C1-4D37-8450-E21991CADC17}" type="presParOf" srcId="{693D9C99-9512-453D-93B5-43AB0323219A}" destId="{FB240043-1318-4CE7-B3BF-C94E39B75454}" srcOrd="3" destOrd="0" presId="urn:microsoft.com/office/officeart/2008/layout/LinedList"/>
    <dgm:cxn modelId="{61F5CEEF-919D-4A17-ACDA-C896CB98D980}" type="presParOf" srcId="{FB240043-1318-4CE7-B3BF-C94E39B75454}" destId="{A463F917-941C-44B2-95FF-996C2E445B8D}" srcOrd="0" destOrd="0" presId="urn:microsoft.com/office/officeart/2008/layout/LinedList"/>
    <dgm:cxn modelId="{EC3F318F-50F1-4457-AA03-580C87ECFDE4}" type="presParOf" srcId="{FB240043-1318-4CE7-B3BF-C94E39B75454}" destId="{A9871181-DF74-472E-A2E5-226EBE2830AE}" srcOrd="1" destOrd="0" presId="urn:microsoft.com/office/officeart/2008/layout/LinedList"/>
    <dgm:cxn modelId="{2749D818-6F16-41DA-B808-02B0600AEA85}" type="presParOf" srcId="{A9871181-DF74-472E-A2E5-226EBE2830AE}" destId="{076A37A9-87BD-4DD5-905A-32181BF0D645}" srcOrd="0" destOrd="0" presId="urn:microsoft.com/office/officeart/2008/layout/LinedList"/>
    <dgm:cxn modelId="{9BF3C2E6-6EAE-4839-9290-1175FECA6A3F}" type="presParOf" srcId="{A9871181-DF74-472E-A2E5-226EBE2830AE}" destId="{28C7C60B-C78B-4A45-90E1-8C7145B0D836}" srcOrd="1" destOrd="0" presId="urn:microsoft.com/office/officeart/2008/layout/LinedList"/>
    <dgm:cxn modelId="{983E178C-8DFC-49D3-B57C-937E1AE31D83}" type="presParOf" srcId="{28C7C60B-C78B-4A45-90E1-8C7145B0D836}" destId="{FAE9EFC8-2CD9-413F-A4E1-B8F2B6CC093C}" srcOrd="0" destOrd="0" presId="urn:microsoft.com/office/officeart/2008/layout/LinedList"/>
    <dgm:cxn modelId="{6C60098E-9CC2-4454-9373-9826F02899FF}" type="presParOf" srcId="{28C7C60B-C78B-4A45-90E1-8C7145B0D836}" destId="{2F0D70BD-1AB1-4D93-B6C8-4BFEE4EF6F20}" srcOrd="1" destOrd="0" presId="urn:microsoft.com/office/officeart/2008/layout/LinedList"/>
    <dgm:cxn modelId="{4468FD83-488B-4954-A1FB-844ADAFE1690}" type="presParOf" srcId="{28C7C60B-C78B-4A45-90E1-8C7145B0D836}" destId="{2EDCF7F3-0DAF-4CD1-87BA-9A4C1B0046EF}" srcOrd="2" destOrd="0" presId="urn:microsoft.com/office/officeart/2008/layout/LinedList"/>
    <dgm:cxn modelId="{60966712-146C-4829-A1F8-50CAF41744F3}" type="presParOf" srcId="{A9871181-DF74-472E-A2E5-226EBE2830AE}" destId="{6C1DD848-FE4F-4C39-B0CB-5A5ADDD9DC64}" srcOrd="2" destOrd="0" presId="urn:microsoft.com/office/officeart/2008/layout/LinedList"/>
    <dgm:cxn modelId="{5B47A448-5D3D-4F54-8871-212FCA9DB179}" type="presParOf" srcId="{A9871181-DF74-472E-A2E5-226EBE2830AE}" destId="{FB88C710-0F83-484C-BEA6-681C32B2E643}" srcOrd="3" destOrd="0" presId="urn:microsoft.com/office/officeart/2008/layout/LinedList"/>
    <dgm:cxn modelId="{0CEFFA0C-AA6E-40A0-BAC7-5D0DFDC9D5F1}" type="presParOf" srcId="{693D9C99-9512-453D-93B5-43AB0323219A}" destId="{02C98D51-2D70-4232-B356-57B80130D9A2}" srcOrd="4" destOrd="0" presId="urn:microsoft.com/office/officeart/2008/layout/LinedList"/>
    <dgm:cxn modelId="{241BB714-580E-498A-A021-32B3D3BDB10F}" type="presParOf" srcId="{693D9C99-9512-453D-93B5-43AB0323219A}" destId="{B9AF9C83-EBC8-488F-BC39-7ECA89861271}" srcOrd="5" destOrd="0" presId="urn:microsoft.com/office/officeart/2008/layout/LinedList"/>
    <dgm:cxn modelId="{27EB65E6-E8DE-4B67-B37E-D229BE8AD95A}" type="presParOf" srcId="{B9AF9C83-EBC8-488F-BC39-7ECA89861271}" destId="{1D3A1933-9687-442D-A08E-14AF402D588D}" srcOrd="0" destOrd="0" presId="urn:microsoft.com/office/officeart/2008/layout/LinedList"/>
    <dgm:cxn modelId="{AF64433A-33A3-4AA0-A48C-84A6488B0A4E}" type="presParOf" srcId="{B9AF9C83-EBC8-488F-BC39-7ECA89861271}" destId="{7ECD6D48-7E6D-4324-AE2D-3402E91DDC07}" srcOrd="1" destOrd="0" presId="urn:microsoft.com/office/officeart/2008/layout/LinedList"/>
    <dgm:cxn modelId="{2E82DB7D-3B93-4145-8ECA-37E4F8658FEE}" type="presParOf" srcId="{7ECD6D48-7E6D-4324-AE2D-3402E91DDC07}" destId="{AFDD0077-547C-41F8-A0BD-B585823AA39C}" srcOrd="0" destOrd="0" presId="urn:microsoft.com/office/officeart/2008/layout/LinedList"/>
    <dgm:cxn modelId="{D37B5DEA-67C4-41E0-8AA0-64FB8EDFE1D2}" type="presParOf" srcId="{7ECD6D48-7E6D-4324-AE2D-3402E91DDC07}" destId="{2B4F5C41-52E0-43AF-965B-CA67F366D50D}" srcOrd="1" destOrd="0" presId="urn:microsoft.com/office/officeart/2008/layout/LinedList"/>
    <dgm:cxn modelId="{565A12AD-597D-443B-B7D8-54CB40E81047}" type="presParOf" srcId="{2B4F5C41-52E0-43AF-965B-CA67F366D50D}" destId="{C4A3B8DF-8CC7-4896-9E34-3EF2A8F3C8A2}" srcOrd="0" destOrd="0" presId="urn:microsoft.com/office/officeart/2008/layout/LinedList"/>
    <dgm:cxn modelId="{26117CE4-788D-43E2-AD45-71414F4E1CE4}" type="presParOf" srcId="{2B4F5C41-52E0-43AF-965B-CA67F366D50D}" destId="{7E05D7EC-BF94-4EE4-8F4F-E34C228D2B4C}" srcOrd="1" destOrd="0" presId="urn:microsoft.com/office/officeart/2008/layout/LinedList"/>
    <dgm:cxn modelId="{14BE1D4D-2F68-4020-B064-3F8E59233F59}" type="presParOf" srcId="{2B4F5C41-52E0-43AF-965B-CA67F366D50D}" destId="{BCAE5085-3100-4C36-9DC9-97C35EFE09AB}" srcOrd="2" destOrd="0" presId="urn:microsoft.com/office/officeart/2008/layout/LinedList"/>
    <dgm:cxn modelId="{5927B8EE-BB86-4890-A4F7-89DCC338635B}" type="presParOf" srcId="{7ECD6D48-7E6D-4324-AE2D-3402E91DDC07}" destId="{653C8660-5DD1-4668-8793-524CBFD12758}" srcOrd="2" destOrd="0" presId="urn:microsoft.com/office/officeart/2008/layout/LinedList"/>
    <dgm:cxn modelId="{2AB206DD-2B6C-4553-A29F-7FF4B2EE022C}" type="presParOf" srcId="{7ECD6D48-7E6D-4324-AE2D-3402E91DDC07}" destId="{8565FB10-2FE8-41B9-A864-1986565C7D9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2A5E3-27EB-4DF6-9F48-4812EFD3B67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135B7C1-7366-4D8F-A6E9-D5E7E7A1207D}">
      <dgm:prSet phldrT="[Text]"/>
      <dgm:spPr/>
      <dgm:t>
        <a:bodyPr/>
        <a:lstStyle/>
        <a:p>
          <a:r>
            <a:rPr lang="en-US" dirty="0"/>
            <a:t>PRIORITIZE</a:t>
          </a:r>
        </a:p>
      </dgm:t>
    </dgm:pt>
    <dgm:pt modelId="{5739DA20-8BF0-4B41-92C5-4C931507DEC7}" type="parTrans" cxnId="{420C43E5-B5BE-4EAF-BB48-D8A5B8FA65DE}">
      <dgm:prSet/>
      <dgm:spPr/>
      <dgm:t>
        <a:bodyPr/>
        <a:lstStyle/>
        <a:p>
          <a:endParaRPr lang="en-US"/>
        </a:p>
      </dgm:t>
    </dgm:pt>
    <dgm:pt modelId="{C34E54AA-59D4-43F4-8595-C85C0F4064A5}" type="sibTrans" cxnId="{420C43E5-B5BE-4EAF-BB48-D8A5B8FA65DE}">
      <dgm:prSet/>
      <dgm:spPr/>
      <dgm:t>
        <a:bodyPr/>
        <a:lstStyle/>
        <a:p>
          <a:endParaRPr lang="en-US"/>
        </a:p>
      </dgm:t>
    </dgm:pt>
    <dgm:pt modelId="{6D31B7B6-F9A6-4078-A52B-A0CC5BFD409D}">
      <dgm:prSet phldrT="[Text]"/>
      <dgm:spPr/>
      <dgm:t>
        <a:bodyPr/>
        <a:lstStyle/>
        <a:p>
          <a:r>
            <a:rPr lang="en-US" dirty="0"/>
            <a:t>IMPLEMENT</a:t>
          </a:r>
        </a:p>
      </dgm:t>
    </dgm:pt>
    <dgm:pt modelId="{60D9E4D7-5858-43E8-B315-B794FD6B0830}" type="parTrans" cxnId="{E39773CD-A8DB-48AC-9844-3FA83A2307C7}">
      <dgm:prSet/>
      <dgm:spPr/>
      <dgm:t>
        <a:bodyPr/>
        <a:lstStyle/>
        <a:p>
          <a:endParaRPr lang="en-US"/>
        </a:p>
      </dgm:t>
    </dgm:pt>
    <dgm:pt modelId="{66785AF9-E187-4DCB-8B87-24271A2E8239}" type="sibTrans" cxnId="{E39773CD-A8DB-48AC-9844-3FA83A2307C7}">
      <dgm:prSet/>
      <dgm:spPr/>
      <dgm:t>
        <a:bodyPr/>
        <a:lstStyle/>
        <a:p>
          <a:endParaRPr lang="en-US"/>
        </a:p>
      </dgm:t>
    </dgm:pt>
    <dgm:pt modelId="{EE0452B4-26CE-4670-8639-0586A647B573}">
      <dgm:prSet phldrT="[Text]"/>
      <dgm:spPr>
        <a:solidFill>
          <a:schemeClr val="accent2"/>
        </a:solidFill>
      </dgm:spPr>
      <dgm:t>
        <a:bodyPr/>
        <a:lstStyle/>
        <a:p>
          <a:r>
            <a:rPr lang="en-US" dirty="0"/>
            <a:t>RESEARCH</a:t>
          </a:r>
        </a:p>
      </dgm:t>
    </dgm:pt>
    <dgm:pt modelId="{E96FD06B-4C12-4F60-B3DF-C69F25EF5794}" type="parTrans" cxnId="{DC9EDE90-4640-4AE7-A256-ACA3EEE68FA6}">
      <dgm:prSet/>
      <dgm:spPr/>
      <dgm:t>
        <a:bodyPr/>
        <a:lstStyle/>
        <a:p>
          <a:endParaRPr lang="en-US"/>
        </a:p>
      </dgm:t>
    </dgm:pt>
    <dgm:pt modelId="{BAD6EE7C-FEB2-455F-9C44-B0E6A3DE77A3}" type="sibTrans" cxnId="{DC9EDE90-4640-4AE7-A256-ACA3EEE68FA6}">
      <dgm:prSet/>
      <dgm:spPr/>
      <dgm:t>
        <a:bodyPr/>
        <a:lstStyle/>
        <a:p>
          <a:endParaRPr lang="en-US"/>
        </a:p>
      </dgm:t>
    </dgm:pt>
    <dgm:pt modelId="{B60718E0-BC25-436C-A0CE-18160D58234F}" type="pres">
      <dgm:prSet presAssocID="{1A22A5E3-27EB-4DF6-9F48-4812EFD3B67E}" presName="Name0" presStyleCnt="0">
        <dgm:presLayoutVars>
          <dgm:dir/>
          <dgm:animLvl val="lvl"/>
          <dgm:resizeHandles val="exact"/>
        </dgm:presLayoutVars>
      </dgm:prSet>
      <dgm:spPr/>
    </dgm:pt>
    <dgm:pt modelId="{1C132C0F-5B38-4541-A74F-0DB39F0265E6}" type="pres">
      <dgm:prSet presAssocID="{1135B7C1-7366-4D8F-A6E9-D5E7E7A1207D}" presName="parTxOnly" presStyleLbl="node1" presStyleIdx="0" presStyleCnt="3" custLinFactX="77356" custLinFactNeighborX="100000" custLinFactNeighborY="-2357">
        <dgm:presLayoutVars>
          <dgm:chMax val="0"/>
          <dgm:chPref val="0"/>
          <dgm:bulletEnabled val="1"/>
        </dgm:presLayoutVars>
      </dgm:prSet>
      <dgm:spPr/>
    </dgm:pt>
    <dgm:pt modelId="{DAC27106-2F9D-4F25-910A-46F4B5C7EEAB}" type="pres">
      <dgm:prSet presAssocID="{C34E54AA-59D4-43F4-8595-C85C0F4064A5}" presName="parTxOnlySpace" presStyleCnt="0"/>
      <dgm:spPr/>
    </dgm:pt>
    <dgm:pt modelId="{CA379128-D33F-4453-BD1A-C1EFEACDCBA4}" type="pres">
      <dgm:prSet presAssocID="{6D31B7B6-F9A6-4078-A52B-A0CC5BFD409D}" presName="parTxOnly" presStyleLbl="node1" presStyleIdx="1" presStyleCnt="3" custLinFactX="74842" custLinFactNeighborX="100000" custLinFactNeighborY="-786">
        <dgm:presLayoutVars>
          <dgm:chMax val="0"/>
          <dgm:chPref val="0"/>
          <dgm:bulletEnabled val="1"/>
        </dgm:presLayoutVars>
      </dgm:prSet>
      <dgm:spPr/>
    </dgm:pt>
    <dgm:pt modelId="{BB2BC143-0FD4-4C00-A4AC-8E49E777A12C}" type="pres">
      <dgm:prSet presAssocID="{66785AF9-E187-4DCB-8B87-24271A2E8239}" presName="parTxOnlySpace" presStyleCnt="0"/>
      <dgm:spPr/>
    </dgm:pt>
    <dgm:pt modelId="{923E9701-DF93-4476-B969-9C4B02D52224}" type="pres">
      <dgm:prSet presAssocID="{EE0452B4-26CE-4670-8639-0586A647B573}" presName="parTxOnly" presStyleLbl="node1" presStyleIdx="2" presStyleCnt="3" custLinFactX="-160077" custLinFactNeighborX="-200000" custLinFactNeighborY="-1974">
        <dgm:presLayoutVars>
          <dgm:chMax val="0"/>
          <dgm:chPref val="0"/>
          <dgm:bulletEnabled val="1"/>
        </dgm:presLayoutVars>
      </dgm:prSet>
      <dgm:spPr/>
    </dgm:pt>
  </dgm:ptLst>
  <dgm:cxnLst>
    <dgm:cxn modelId="{F7D2DC39-3B5C-4760-98DD-68D6C2CBC5A9}" type="presOf" srcId="{6D31B7B6-F9A6-4078-A52B-A0CC5BFD409D}" destId="{CA379128-D33F-4453-BD1A-C1EFEACDCBA4}" srcOrd="0" destOrd="0" presId="urn:microsoft.com/office/officeart/2005/8/layout/chevron1"/>
    <dgm:cxn modelId="{DC9EDE90-4640-4AE7-A256-ACA3EEE68FA6}" srcId="{1A22A5E3-27EB-4DF6-9F48-4812EFD3B67E}" destId="{EE0452B4-26CE-4670-8639-0586A647B573}" srcOrd="2" destOrd="0" parTransId="{E96FD06B-4C12-4F60-B3DF-C69F25EF5794}" sibTransId="{BAD6EE7C-FEB2-455F-9C44-B0E6A3DE77A3}"/>
    <dgm:cxn modelId="{96498291-2A13-45C7-B4AE-4A7D4D4A7C08}" type="presOf" srcId="{EE0452B4-26CE-4670-8639-0586A647B573}" destId="{923E9701-DF93-4476-B969-9C4B02D52224}" srcOrd="0" destOrd="0" presId="urn:microsoft.com/office/officeart/2005/8/layout/chevron1"/>
    <dgm:cxn modelId="{69B176B5-D3D0-4E76-B6AF-9756A4687946}" type="presOf" srcId="{1135B7C1-7366-4D8F-A6E9-D5E7E7A1207D}" destId="{1C132C0F-5B38-4541-A74F-0DB39F0265E6}" srcOrd="0" destOrd="0" presId="urn:microsoft.com/office/officeart/2005/8/layout/chevron1"/>
    <dgm:cxn modelId="{48527DB9-8E6A-4C81-ACD1-4BF91DE67431}" type="presOf" srcId="{1A22A5E3-27EB-4DF6-9F48-4812EFD3B67E}" destId="{B60718E0-BC25-436C-A0CE-18160D58234F}" srcOrd="0" destOrd="0" presId="urn:microsoft.com/office/officeart/2005/8/layout/chevron1"/>
    <dgm:cxn modelId="{E39773CD-A8DB-48AC-9844-3FA83A2307C7}" srcId="{1A22A5E3-27EB-4DF6-9F48-4812EFD3B67E}" destId="{6D31B7B6-F9A6-4078-A52B-A0CC5BFD409D}" srcOrd="1" destOrd="0" parTransId="{60D9E4D7-5858-43E8-B315-B794FD6B0830}" sibTransId="{66785AF9-E187-4DCB-8B87-24271A2E8239}"/>
    <dgm:cxn modelId="{420C43E5-B5BE-4EAF-BB48-D8A5B8FA65DE}" srcId="{1A22A5E3-27EB-4DF6-9F48-4812EFD3B67E}" destId="{1135B7C1-7366-4D8F-A6E9-D5E7E7A1207D}" srcOrd="0" destOrd="0" parTransId="{5739DA20-8BF0-4B41-92C5-4C931507DEC7}" sibTransId="{C34E54AA-59D4-43F4-8595-C85C0F4064A5}"/>
    <dgm:cxn modelId="{B55C3FD4-A774-4CC0-B669-2E8EAF28A353}" type="presParOf" srcId="{B60718E0-BC25-436C-A0CE-18160D58234F}" destId="{1C132C0F-5B38-4541-A74F-0DB39F0265E6}" srcOrd="0" destOrd="0" presId="urn:microsoft.com/office/officeart/2005/8/layout/chevron1"/>
    <dgm:cxn modelId="{19656F91-B136-4C49-8BE7-B9AD6CDF2DFD}" type="presParOf" srcId="{B60718E0-BC25-436C-A0CE-18160D58234F}" destId="{DAC27106-2F9D-4F25-910A-46F4B5C7EEAB}" srcOrd="1" destOrd="0" presId="urn:microsoft.com/office/officeart/2005/8/layout/chevron1"/>
    <dgm:cxn modelId="{0242B596-EEBF-45BC-81B3-7AB43BA8C90D}" type="presParOf" srcId="{B60718E0-BC25-436C-A0CE-18160D58234F}" destId="{CA379128-D33F-4453-BD1A-C1EFEACDCBA4}" srcOrd="2" destOrd="0" presId="urn:microsoft.com/office/officeart/2005/8/layout/chevron1"/>
    <dgm:cxn modelId="{D86900CA-D0DF-46F5-85C5-05428F137A78}" type="presParOf" srcId="{B60718E0-BC25-436C-A0CE-18160D58234F}" destId="{BB2BC143-0FD4-4C00-A4AC-8E49E777A12C}" srcOrd="3" destOrd="0" presId="urn:microsoft.com/office/officeart/2005/8/layout/chevron1"/>
    <dgm:cxn modelId="{6B54CE29-08EE-4C5F-96FA-4001AD7985E8}" type="presParOf" srcId="{B60718E0-BC25-436C-A0CE-18160D58234F}" destId="{923E9701-DF93-4476-B969-9C4B02D5222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DDC55-0625-4117-A30E-82356B8FACF9}">
      <dsp:nvSpPr>
        <dsp:cNvPr id="0" name=""/>
        <dsp:cNvSpPr/>
      </dsp:nvSpPr>
      <dsp:spPr>
        <a:xfrm>
          <a:off x="0" y="1636"/>
          <a:ext cx="69987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A2A62-57CB-487A-84FF-75098CAC3C92}">
      <dsp:nvSpPr>
        <dsp:cNvPr id="0" name=""/>
        <dsp:cNvSpPr/>
      </dsp:nvSpPr>
      <dsp:spPr>
        <a:xfrm>
          <a:off x="0" y="1636"/>
          <a:ext cx="1399757" cy="111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dirty="0"/>
            <a:t>1. </a:t>
          </a:r>
        </a:p>
      </dsp:txBody>
      <dsp:txXfrm>
        <a:off x="0" y="1636"/>
        <a:ext cx="1399757" cy="1116136"/>
      </dsp:txXfrm>
    </dsp:sp>
    <dsp:sp modelId="{898463FC-E95C-4241-A8F6-963F1A4F8520}">
      <dsp:nvSpPr>
        <dsp:cNvPr id="0" name=""/>
        <dsp:cNvSpPr/>
      </dsp:nvSpPr>
      <dsp:spPr>
        <a:xfrm>
          <a:off x="1504739" y="52320"/>
          <a:ext cx="5494049" cy="101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Raise awareness</a:t>
          </a:r>
          <a:endParaRPr lang="en-US" sz="2900" kern="1200" dirty="0"/>
        </a:p>
      </dsp:txBody>
      <dsp:txXfrm>
        <a:off x="1504739" y="52320"/>
        <a:ext cx="5494049" cy="1013679"/>
      </dsp:txXfrm>
    </dsp:sp>
    <dsp:sp modelId="{63CC8EA9-C90D-40AF-BFBD-E3B54802A651}">
      <dsp:nvSpPr>
        <dsp:cNvPr id="0" name=""/>
        <dsp:cNvSpPr/>
      </dsp:nvSpPr>
      <dsp:spPr>
        <a:xfrm>
          <a:off x="1399757" y="1065999"/>
          <a:ext cx="55990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75BDA-8B73-4D0E-99D6-926F7BEA7032}">
      <dsp:nvSpPr>
        <dsp:cNvPr id="0" name=""/>
        <dsp:cNvSpPr/>
      </dsp:nvSpPr>
      <dsp:spPr>
        <a:xfrm>
          <a:off x="0" y="1117773"/>
          <a:ext cx="69987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3F917-941C-44B2-95FF-996C2E445B8D}">
      <dsp:nvSpPr>
        <dsp:cNvPr id="0" name=""/>
        <dsp:cNvSpPr/>
      </dsp:nvSpPr>
      <dsp:spPr>
        <a:xfrm>
          <a:off x="0" y="1117773"/>
          <a:ext cx="1399757" cy="111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dirty="0"/>
            <a:t>2.</a:t>
          </a:r>
        </a:p>
      </dsp:txBody>
      <dsp:txXfrm>
        <a:off x="0" y="1117773"/>
        <a:ext cx="1399757" cy="1116136"/>
      </dsp:txXfrm>
    </dsp:sp>
    <dsp:sp modelId="{2F0D70BD-1AB1-4D93-B6C8-4BFEE4EF6F20}">
      <dsp:nvSpPr>
        <dsp:cNvPr id="0" name=""/>
        <dsp:cNvSpPr/>
      </dsp:nvSpPr>
      <dsp:spPr>
        <a:xfrm>
          <a:off x="1504739" y="1168457"/>
          <a:ext cx="5494049" cy="101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Determine challenges, barriers, and opportunities</a:t>
          </a:r>
          <a:endParaRPr lang="en-US" sz="2900" kern="1200" dirty="0"/>
        </a:p>
      </dsp:txBody>
      <dsp:txXfrm>
        <a:off x="1504739" y="1168457"/>
        <a:ext cx="5494049" cy="1013679"/>
      </dsp:txXfrm>
    </dsp:sp>
    <dsp:sp modelId="{6C1DD848-FE4F-4C39-B0CB-5A5ADDD9DC64}">
      <dsp:nvSpPr>
        <dsp:cNvPr id="0" name=""/>
        <dsp:cNvSpPr/>
      </dsp:nvSpPr>
      <dsp:spPr>
        <a:xfrm>
          <a:off x="1399757" y="2182136"/>
          <a:ext cx="55990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98D51-2D70-4232-B356-57B80130D9A2}">
      <dsp:nvSpPr>
        <dsp:cNvPr id="0" name=""/>
        <dsp:cNvSpPr/>
      </dsp:nvSpPr>
      <dsp:spPr>
        <a:xfrm>
          <a:off x="0" y="2233910"/>
          <a:ext cx="69987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A1933-9687-442D-A08E-14AF402D588D}">
      <dsp:nvSpPr>
        <dsp:cNvPr id="0" name=""/>
        <dsp:cNvSpPr/>
      </dsp:nvSpPr>
      <dsp:spPr>
        <a:xfrm>
          <a:off x="0" y="2233910"/>
          <a:ext cx="1399757" cy="111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dirty="0"/>
            <a:t>3.</a:t>
          </a:r>
        </a:p>
      </dsp:txBody>
      <dsp:txXfrm>
        <a:off x="0" y="2233910"/>
        <a:ext cx="1399757" cy="1116136"/>
      </dsp:txXfrm>
    </dsp:sp>
    <dsp:sp modelId="{7E05D7EC-BF94-4EE4-8F4F-E34C228D2B4C}">
      <dsp:nvSpPr>
        <dsp:cNvPr id="0" name=""/>
        <dsp:cNvSpPr/>
      </dsp:nvSpPr>
      <dsp:spPr>
        <a:xfrm>
          <a:off x="1504739" y="2284594"/>
          <a:ext cx="5494049" cy="101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Develop and implement strategies</a:t>
          </a:r>
          <a:endParaRPr lang="en-US" sz="2900" kern="1200" dirty="0"/>
        </a:p>
      </dsp:txBody>
      <dsp:txXfrm>
        <a:off x="1504739" y="2284594"/>
        <a:ext cx="5494049" cy="1013679"/>
      </dsp:txXfrm>
    </dsp:sp>
    <dsp:sp modelId="{653C8660-5DD1-4668-8793-524CBFD12758}">
      <dsp:nvSpPr>
        <dsp:cNvPr id="0" name=""/>
        <dsp:cNvSpPr/>
      </dsp:nvSpPr>
      <dsp:spPr>
        <a:xfrm>
          <a:off x="1399757" y="3298273"/>
          <a:ext cx="559903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2C0F-5B38-4541-A74F-0DB39F0265E6}">
      <dsp:nvSpPr>
        <dsp:cNvPr id="0" name=""/>
        <dsp:cNvSpPr/>
      </dsp:nvSpPr>
      <dsp:spPr>
        <a:xfrm>
          <a:off x="3388580" y="0"/>
          <a:ext cx="3875405" cy="11523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PRIORITIZE</a:t>
          </a:r>
        </a:p>
      </dsp:txBody>
      <dsp:txXfrm>
        <a:off x="3964778" y="0"/>
        <a:ext cx="2723010" cy="1152395"/>
      </dsp:txXfrm>
    </dsp:sp>
    <dsp:sp modelId="{CA379128-D33F-4453-BD1A-C1EFEACDCBA4}">
      <dsp:nvSpPr>
        <dsp:cNvPr id="0" name=""/>
        <dsp:cNvSpPr/>
      </dsp:nvSpPr>
      <dsp:spPr>
        <a:xfrm>
          <a:off x="6779017" y="0"/>
          <a:ext cx="3875405" cy="11523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IMPLEMENT</a:t>
          </a:r>
        </a:p>
      </dsp:txBody>
      <dsp:txXfrm>
        <a:off x="7355215" y="0"/>
        <a:ext cx="2723010" cy="1152395"/>
      </dsp:txXfrm>
    </dsp:sp>
    <dsp:sp modelId="{923E9701-DF93-4476-B969-9C4B02D52224}">
      <dsp:nvSpPr>
        <dsp:cNvPr id="0" name=""/>
        <dsp:cNvSpPr/>
      </dsp:nvSpPr>
      <dsp:spPr>
        <a:xfrm>
          <a:off x="196" y="0"/>
          <a:ext cx="3875405" cy="1152395"/>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US" sz="3800" kern="1200" dirty="0"/>
            <a:t>RESEARCH</a:t>
          </a:r>
        </a:p>
      </dsp:txBody>
      <dsp:txXfrm>
        <a:off x="576394" y="0"/>
        <a:ext cx="2723010" cy="11523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2DE18-C853-44CF-B85B-1AFC6E64AA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CBD8627-AF04-4B96-AE2F-EE4C3891D85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A68CD4-ED41-4903-A086-3B0E16C7A0B9}" type="datetimeFigureOut">
              <a:rPr lang="en-US" smtClean="0"/>
              <a:t>12/6/2023</a:t>
            </a:fld>
            <a:endParaRPr lang="en-US"/>
          </a:p>
        </p:txBody>
      </p:sp>
      <p:sp>
        <p:nvSpPr>
          <p:cNvPr id="4" name="Footer Placeholder 3">
            <a:extLst>
              <a:ext uri="{FF2B5EF4-FFF2-40B4-BE49-F238E27FC236}">
                <a16:creationId xmlns:a16="http://schemas.microsoft.com/office/drawing/2014/main" id="{4B6F5514-AA56-4A8B-B181-AAF6D945A41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F970A-ABFD-437A-A9F6-8AC65DC7D5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9A62CF-180C-4594-8E41-D7A7DFFFA510}" type="slidenum">
              <a:rPr lang="en-US" smtClean="0"/>
              <a:t>‹#›</a:t>
            </a:fld>
            <a:endParaRPr lang="en-US"/>
          </a:p>
        </p:txBody>
      </p:sp>
    </p:spTree>
    <p:extLst>
      <p:ext uri="{BB962C8B-B14F-4D97-AF65-F5344CB8AC3E}">
        <p14:creationId xmlns:p14="http://schemas.microsoft.com/office/powerpoint/2010/main" val="216840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C51B66-AC6A-47AE-9197-AA4E9A628604}"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pPr lvl="0"/>
            <a:r>
              <a:rPr lang="en-US" dirty="0"/>
              <a:t>The first assignment after forming the Regional Steering Committee is the </a:t>
            </a:r>
            <a:r>
              <a:rPr lang="en-US" b="1" dirty="0"/>
              <a:t>resource listing </a:t>
            </a:r>
            <a:r>
              <a:rPr lang="en-US" dirty="0"/>
              <a:t>assignment.  This assignment includes cataloguing a list of CREATE sector businesses, organizations that support CREATE businesses, and any other community assets that may benefit the CREATE sector.  We will provide detail on the resource listing assignment in a brief presentation following this one. </a:t>
            </a:r>
          </a:p>
          <a:p>
            <a:endParaRPr lang="en-US" dirty="0"/>
          </a:p>
          <a:p>
            <a:pPr lvl="0"/>
            <a:r>
              <a:rPr lang="en-US" dirty="0"/>
              <a:t>The </a:t>
            </a:r>
            <a:r>
              <a:rPr lang="en-US" b="1" dirty="0"/>
              <a:t>CREATE BRIDGES forum</a:t>
            </a:r>
            <a:r>
              <a:rPr lang="en-US" dirty="0"/>
              <a:t> provides an opportunity for local community members and partners to engage in the CREATE BRIGDES process.  This event brings in stakeholders beyond the Regional Steering Committee, provides opportunity for networking and engagement, and gives others a voice and investment in the project.</a:t>
            </a:r>
          </a:p>
          <a:p>
            <a:r>
              <a:rPr lang="en-US" dirty="0"/>
              <a:t>During this event, we will convene partners to explore opportunities and challenges in the CREATE sectors. The CREATE forum will be a guided 3-hour discussion which will enhance the asset mapping catalogue by breaking the room into groups of 8-10 and initiating brainstorming around CREATE businesses and workforce training. </a:t>
            </a:r>
          </a:p>
          <a:p>
            <a:r>
              <a:rPr lang="en-US" dirty="0"/>
              <a:t>We will provide more information on this later in the presentation as well as guidance during the planning process. </a:t>
            </a:r>
          </a:p>
          <a:p>
            <a:pPr lvl="0"/>
            <a:endParaRPr lang="en-US" dirty="0"/>
          </a:p>
          <a:p>
            <a:pPr lvl="0"/>
            <a:r>
              <a:rPr lang="en-US" dirty="0"/>
              <a:t>The next phase consists of a business retention and expansion focus as well as a workforce focus that involves collaborating with workforce development organizations and engaging employees. Together these components provide support for both employers and employees.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business retention and expansion</a:t>
            </a:r>
            <a:r>
              <a:rPr lang="en-US" dirty="0"/>
              <a:t> side of this phase will be led by another subset of the RSC.  The Business Retention and Expansion program will focus on small group and individual meetings with business owners/managers; understanding business roles, needs, and changes; gathering information to assess opportunities, threats and barriers; and analyzing and reporting the findings.  Information gathered during this phase will be aggregated and analyzed to identify common themes and a report summarizing workforce perspective and opportunities will be produced. This information will be used to develop new strategies and actions in the final phase. </a:t>
            </a:r>
          </a:p>
          <a:p>
            <a:pPr lvl="0"/>
            <a:endParaRPr lang="en-US" dirty="0"/>
          </a:p>
          <a:p>
            <a:pPr lvl="0"/>
            <a:r>
              <a:rPr lang="en-US" dirty="0"/>
              <a:t>The </a:t>
            </a:r>
            <a:r>
              <a:rPr lang="en-US" b="1" dirty="0"/>
              <a:t>workforce development</a:t>
            </a:r>
            <a:r>
              <a:rPr lang="en-US" dirty="0"/>
              <a:t> phase will be led by a subset of the RSC. During this phase workforce development organizations will collaborate to streamline existing training opportunities; gaps will be identified in the existing training programs and opportunities to fill these gaps suggested. Conversations with workforce personnel will also be initiated. Feedback will be gathered from participants of any workforce training programs implemented during this phase. This feedback will be analyzed, and common themes will be used to inform the new strategies and actions phase. </a:t>
            </a:r>
          </a:p>
          <a:p>
            <a:pPr lvl="0"/>
            <a:endParaRPr lang="en-US" dirty="0"/>
          </a:p>
          <a:p>
            <a:pPr lvl="0"/>
            <a:r>
              <a:rPr lang="en-US" dirty="0"/>
              <a:t>For </a:t>
            </a:r>
            <a:r>
              <a:rPr lang="en-US" b="1" dirty="0"/>
              <a:t>employee engagement</a:t>
            </a:r>
            <a:r>
              <a:rPr lang="en-US" dirty="0"/>
              <a:t>, CREATE BRIDGES will also initiate conversations with current employees within the regions. Employees will be engaged in conversations within  safe environments (perhaps through an online survey or at an interview location separate from their place of employment) and asked a series of questions about their work experience as employees. A brief, base survey will be prepared by the national CREATE BRIDGES team, with RSCs adding other questions appropriate for their region.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the BRE and Employee Engagement is a</a:t>
            </a:r>
            <a:r>
              <a:rPr lang="en-US" b="1" dirty="0"/>
              <a:t> CREATE Academy</a:t>
            </a:r>
            <a:r>
              <a:rPr lang="en-US" dirty="0"/>
              <a:t> for the RSC members to provide region specific data regarding CREATE sectors.  The CREATE Academy is a data-driven process that uses brainstorming exercises to generate ideas.  The process centers around small group discussions and extensive exploration of data related to economic development in the region.  The goal of the CREATE Academy is to identify potential barriers and opportunities for business owners/managers and the workforce to address.</a:t>
            </a:r>
          </a:p>
          <a:p>
            <a:pPr lvl="0"/>
            <a:endParaRPr lang="en-US" dirty="0"/>
          </a:p>
          <a:p>
            <a:pPr lvl="0"/>
            <a:r>
              <a:rPr lang="en-US" b="1" dirty="0"/>
              <a:t>Taking action on new strategies </a:t>
            </a:r>
            <a:r>
              <a:rPr lang="en-US" dirty="0"/>
              <a:t>to support a strong business sector is the final phase of CREATE BRIDGES.  During review and planning sessions, feedback from workforce participants and business collaborators will be analyzed. The RSC will brainstorm ideas to enhance and grow CREATE businesses and workforce in region. Feedback and brainstorming ideas will then be synthesized and used to identify short-, medium-, and long-term goals and strategies which will be used to develop a joint plan of action. </a:t>
            </a:r>
          </a:p>
          <a:p>
            <a:r>
              <a:rPr lang="en-US" dirty="0"/>
              <a:t>During this time gaps and opportunities for growth that were identified in the workforce focus and business retention and expansion phases will be taken into consideration and used to develop or adopt new, region-appropriate programs and trainings. </a:t>
            </a:r>
          </a:p>
          <a:p>
            <a:r>
              <a:rPr lang="en-US" dirty="0"/>
              <a:t>The overall goal of this phase is to develop sustainable actions that create positive change in the local workforce and business environments. </a:t>
            </a:r>
          </a:p>
          <a:p>
            <a:r>
              <a:rPr lang="en-US" dirty="0"/>
              <a:t> ---</a:t>
            </a:r>
          </a:p>
          <a:p>
            <a:r>
              <a:rPr lang="en-US" b="1" baseline="0" dirty="0"/>
              <a:t>Time</a:t>
            </a:r>
            <a:r>
              <a:rPr lang="en-US" baseline="0" dirty="0"/>
              <a:t>:  5-8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6</a:t>
            </a:fld>
            <a:endParaRPr lang="en-US"/>
          </a:p>
        </p:txBody>
      </p:sp>
    </p:spTree>
    <p:extLst>
      <p:ext uri="{BB962C8B-B14F-4D97-AF65-F5344CB8AC3E}">
        <p14:creationId xmlns:p14="http://schemas.microsoft.com/office/powerpoint/2010/main" val="414267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FCD8C5-1069-4419-9727-FB829CB565BC}" type="slidenum">
              <a:rPr lang="en-US" smtClean="0"/>
              <a:t>7</a:t>
            </a:fld>
            <a:endParaRPr lang="en-US"/>
          </a:p>
        </p:txBody>
      </p:sp>
    </p:spTree>
    <p:extLst>
      <p:ext uri="{BB962C8B-B14F-4D97-AF65-F5344CB8AC3E}">
        <p14:creationId xmlns:p14="http://schemas.microsoft.com/office/powerpoint/2010/main" val="115408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FCD8C5-1069-4419-9727-FB829CB565BC}" type="slidenum">
              <a:rPr lang="en-US" smtClean="0"/>
              <a:t>11</a:t>
            </a:fld>
            <a:endParaRPr lang="en-US"/>
          </a:p>
        </p:txBody>
      </p:sp>
    </p:spTree>
    <p:extLst>
      <p:ext uri="{BB962C8B-B14F-4D97-AF65-F5344CB8AC3E}">
        <p14:creationId xmlns:p14="http://schemas.microsoft.com/office/powerpoint/2010/main" val="215586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opportunity for volunteer trainees to pair up and conduct mock interviews, going through a portion of the survey. </a:t>
            </a:r>
          </a:p>
        </p:txBody>
      </p:sp>
      <p:sp>
        <p:nvSpPr>
          <p:cNvPr id="4" name="Slide Number Placeholder 3"/>
          <p:cNvSpPr>
            <a:spLocks noGrp="1"/>
          </p:cNvSpPr>
          <p:nvPr>
            <p:ph type="sldNum" sz="quarter" idx="5"/>
          </p:nvPr>
        </p:nvSpPr>
        <p:spPr/>
        <p:txBody>
          <a:bodyPr/>
          <a:lstStyle/>
          <a:p>
            <a:fld id="{94FCD8C5-1069-4419-9727-FB829CB565BC}" type="slidenum">
              <a:rPr lang="en-US" smtClean="0"/>
              <a:t>17</a:t>
            </a:fld>
            <a:endParaRPr lang="en-US"/>
          </a:p>
        </p:txBody>
      </p:sp>
    </p:spTree>
    <p:extLst>
      <p:ext uri="{BB962C8B-B14F-4D97-AF65-F5344CB8AC3E}">
        <p14:creationId xmlns:p14="http://schemas.microsoft.com/office/powerpoint/2010/main" val="304334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48640"/>
            <a:ext cx="9144000" cy="76447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563" y="417210"/>
            <a:ext cx="6678874" cy="3900790"/>
          </a:xfrm>
          <a:prstGeom prst="rect">
            <a:avLst/>
          </a:prstGeom>
        </p:spPr>
      </p:pic>
      <p:pic>
        <p:nvPicPr>
          <p:cNvPr id="6" name="Picture 5">
            <a:extLst>
              <a:ext uri="{FF2B5EF4-FFF2-40B4-BE49-F238E27FC236}">
                <a16:creationId xmlns:a16="http://schemas.microsoft.com/office/drawing/2014/main" id="{0D583250-0613-451E-85F8-6AD8EE448B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66" y="261053"/>
            <a:ext cx="1532230" cy="620650"/>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a:t>Click to edit Master title style</a:t>
            </a:r>
            <a:endParaRPr lang="en-US" dirty="0"/>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69A294-8252-483A-A6C2-11F0DCE8CAF7}"/>
              </a:ext>
            </a:extLst>
          </p:cNvPr>
          <p:cNvSpPr txBox="1"/>
          <p:nvPr userDrawn="1"/>
        </p:nvSpPr>
        <p:spPr>
          <a:xfrm>
            <a:off x="4950423" y="1758342"/>
            <a:ext cx="2291151" cy="523220"/>
          </a:xfrm>
          <a:prstGeom prst="rect">
            <a:avLst/>
          </a:prstGeom>
          <a:noFill/>
        </p:spPr>
        <p:txBody>
          <a:bodyPr wrap="square" rtlCol="0">
            <a:spAutoFit/>
          </a:bodyPr>
          <a:lstStyle/>
          <a:p>
            <a:r>
              <a:rPr lang="en-US" sz="2800" dirty="0">
                <a:solidFill>
                  <a:schemeClr val="accent1"/>
                </a:solidFill>
              </a:rPr>
              <a:t>Phase I States</a:t>
            </a:r>
          </a:p>
        </p:txBody>
      </p:sp>
      <p:pic>
        <p:nvPicPr>
          <p:cNvPr id="8" name="Picture 7">
            <a:extLst>
              <a:ext uri="{FF2B5EF4-FFF2-40B4-BE49-F238E27FC236}">
                <a16:creationId xmlns:a16="http://schemas.microsoft.com/office/drawing/2014/main" id="{EE2D45B4-E5EA-4527-81A1-E11514D62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476" y="585167"/>
            <a:ext cx="1799048" cy="728728"/>
          </a:xfrm>
          <a:prstGeom prst="rect">
            <a:avLst/>
          </a:prstGeom>
        </p:spPr>
      </p:pic>
      <p:pic>
        <p:nvPicPr>
          <p:cNvPr id="9" name="Picture 8">
            <a:extLst>
              <a:ext uri="{FF2B5EF4-FFF2-40B4-BE49-F238E27FC236}">
                <a16:creationId xmlns:a16="http://schemas.microsoft.com/office/drawing/2014/main" id="{DE3AD76F-340F-4AB6-AA54-FC8AF5441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6476" y="2547299"/>
            <a:ext cx="2113505" cy="818775"/>
          </a:xfrm>
          <a:prstGeom prst="rect">
            <a:avLst/>
          </a:prstGeom>
        </p:spPr>
      </p:pic>
      <p:pic>
        <p:nvPicPr>
          <p:cNvPr id="10" name="Picture 9" descr="A close up of a logo&#10;&#10;Description automatically generated">
            <a:extLst>
              <a:ext uri="{FF2B5EF4-FFF2-40B4-BE49-F238E27FC236}">
                <a16:creationId xmlns:a16="http://schemas.microsoft.com/office/drawing/2014/main" id="{6105C710-72A3-40D4-BC29-8E1DADBA27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692" y="2547299"/>
            <a:ext cx="3267463" cy="597409"/>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3125314-A754-4DA3-BE57-087E7E0B50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8706" y="2484373"/>
            <a:ext cx="2829620" cy="944627"/>
          </a:xfrm>
          <a:prstGeom prst="rect">
            <a:avLst/>
          </a:prstGeom>
        </p:spPr>
      </p:pic>
      <p:sp>
        <p:nvSpPr>
          <p:cNvPr id="12" name="TextBox 11">
            <a:extLst>
              <a:ext uri="{FF2B5EF4-FFF2-40B4-BE49-F238E27FC236}">
                <a16:creationId xmlns:a16="http://schemas.microsoft.com/office/drawing/2014/main" id="{8522209D-82CE-41D6-8E11-3D5251F0217F}"/>
              </a:ext>
            </a:extLst>
          </p:cNvPr>
          <p:cNvSpPr txBox="1"/>
          <p:nvPr userDrawn="1"/>
        </p:nvSpPr>
        <p:spPr>
          <a:xfrm>
            <a:off x="4950424" y="3631811"/>
            <a:ext cx="2291151" cy="523220"/>
          </a:xfrm>
          <a:prstGeom prst="rect">
            <a:avLst/>
          </a:prstGeom>
          <a:noFill/>
        </p:spPr>
        <p:txBody>
          <a:bodyPr wrap="square" rtlCol="0">
            <a:spAutoFit/>
          </a:bodyPr>
          <a:lstStyle/>
          <a:p>
            <a:r>
              <a:rPr lang="en-US" sz="2800" dirty="0">
                <a:solidFill>
                  <a:schemeClr val="accent1"/>
                </a:solidFill>
              </a:rPr>
              <a:t>Phase II States</a:t>
            </a:r>
          </a:p>
        </p:txBody>
      </p:sp>
      <p:pic>
        <p:nvPicPr>
          <p:cNvPr id="13" name="Picture 12">
            <a:extLst>
              <a:ext uri="{FF2B5EF4-FFF2-40B4-BE49-F238E27FC236}">
                <a16:creationId xmlns:a16="http://schemas.microsoft.com/office/drawing/2014/main" id="{7D775CB8-BE3A-43B7-9C3C-1FFA9A5D40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94625" y="4576439"/>
            <a:ext cx="1879599" cy="11747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77A4E58-239D-4867-A247-9EE091A23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8278" y="4684620"/>
            <a:ext cx="4190476" cy="1114286"/>
          </a:xfrm>
          <a:prstGeom prst="rect">
            <a:avLst/>
          </a:prstGeom>
        </p:spPr>
      </p:pic>
      <p:sp>
        <p:nvSpPr>
          <p:cNvPr id="17" name="TextBox 16">
            <a:extLst>
              <a:ext uri="{FF2B5EF4-FFF2-40B4-BE49-F238E27FC236}">
                <a16:creationId xmlns:a16="http://schemas.microsoft.com/office/drawing/2014/main" id="{1810CBDA-3F10-4E80-8261-13D282B9E7F5}"/>
              </a:ext>
            </a:extLst>
          </p:cNvPr>
          <p:cNvSpPr txBox="1"/>
          <p:nvPr userDrawn="1"/>
        </p:nvSpPr>
        <p:spPr>
          <a:xfrm>
            <a:off x="785339" y="527455"/>
            <a:ext cx="2291151" cy="769441"/>
          </a:xfrm>
          <a:prstGeom prst="rect">
            <a:avLst/>
          </a:prstGeom>
          <a:noFill/>
        </p:spPr>
        <p:txBody>
          <a:bodyPr wrap="square" rtlCol="0">
            <a:spAutoFit/>
          </a:bodyPr>
          <a:lstStyle/>
          <a:p>
            <a:r>
              <a:rPr lang="en-US" sz="4400" dirty="0">
                <a:solidFill>
                  <a:schemeClr val="tx1"/>
                </a:solidFill>
              </a:rPr>
              <a:t>Partners</a:t>
            </a:r>
          </a:p>
        </p:txBody>
      </p:sp>
      <p:pic>
        <p:nvPicPr>
          <p:cNvPr id="3" name="Picture 2">
            <a:extLst>
              <a:ext uri="{FF2B5EF4-FFF2-40B4-BE49-F238E27FC236}">
                <a16:creationId xmlns:a16="http://schemas.microsoft.com/office/drawing/2014/main" id="{F1232B6E-DF80-4D16-8730-62BE202B41A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92947" y="4553323"/>
            <a:ext cx="3276607" cy="1197866"/>
          </a:xfrm>
          <a:prstGeom prst="rect">
            <a:avLst/>
          </a:prstGeom>
        </p:spPr>
      </p:pic>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ource.com/article/18/10/microsoft-open-source-old-versions-ms-dos"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interview-job-icon-job-interview-1018333/"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echnofaq.org/posts/2017/02/4-ways-for-small-businesses-to-get-their-foot-in-the-door/"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gBpWByg-DK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AA4B2-7DF8-4020-B670-B4519B065CD0}"/>
              </a:ext>
            </a:extLst>
          </p:cNvPr>
          <p:cNvSpPr>
            <a:spLocks noGrp="1"/>
          </p:cNvSpPr>
          <p:nvPr>
            <p:ph type="title" idx="4294967295"/>
          </p:nvPr>
        </p:nvSpPr>
        <p:spPr>
          <a:xfrm>
            <a:off x="1524000" y="3848100"/>
            <a:ext cx="9144000"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Volunteer Visitor Training</a:t>
            </a:r>
          </a:p>
        </p:txBody>
      </p:sp>
    </p:spTree>
    <p:extLst>
      <p:ext uri="{BB962C8B-B14F-4D97-AF65-F5344CB8AC3E}">
        <p14:creationId xmlns:p14="http://schemas.microsoft.com/office/powerpoint/2010/main" val="420352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14A-44E0-98DA-C34D-D11EFA5D2757}"/>
              </a:ext>
            </a:extLst>
          </p:cNvPr>
          <p:cNvSpPr>
            <a:spLocks noGrp="1"/>
          </p:cNvSpPr>
          <p:nvPr>
            <p:ph type="title"/>
          </p:nvPr>
        </p:nvSpPr>
        <p:spPr/>
        <p:txBody>
          <a:bodyPr/>
          <a:lstStyle/>
          <a:p>
            <a:r>
              <a:rPr lang="en-US" dirty="0"/>
              <a:t>Why BRE? </a:t>
            </a:r>
          </a:p>
        </p:txBody>
      </p:sp>
      <p:sp>
        <p:nvSpPr>
          <p:cNvPr id="5" name="Content Placeholder 2">
            <a:extLst>
              <a:ext uri="{FF2B5EF4-FFF2-40B4-BE49-F238E27FC236}">
                <a16:creationId xmlns:a16="http://schemas.microsoft.com/office/drawing/2014/main" id="{FEBE76BD-6E28-EEF1-15C9-FC523E2EE02F}"/>
              </a:ext>
            </a:extLst>
          </p:cNvPr>
          <p:cNvSpPr>
            <a:spLocks noGrp="1"/>
          </p:cNvSpPr>
          <p:nvPr>
            <p:ph idx="1"/>
          </p:nvPr>
        </p:nvSpPr>
        <p:spPr>
          <a:xfrm>
            <a:off x="728867" y="1676538"/>
            <a:ext cx="6369163" cy="3561029"/>
          </a:xfrm>
        </p:spPr>
        <p:txBody>
          <a:bodyPr/>
          <a:lstStyle/>
          <a:p>
            <a:r>
              <a:rPr lang="en-US" dirty="0"/>
              <a:t>Success in retaining current businesses is attractive to new businesses!</a:t>
            </a:r>
          </a:p>
          <a:p>
            <a:r>
              <a:rPr lang="en-US" dirty="0"/>
              <a:t>Opportunity to engage and broaden community involvement in economic development. </a:t>
            </a:r>
          </a:p>
          <a:p>
            <a:r>
              <a:rPr lang="en-US" dirty="0"/>
              <a:t>An intentional effort to understand your local business climate and improve it. </a:t>
            </a:r>
          </a:p>
        </p:txBody>
      </p:sp>
      <p:pic>
        <p:nvPicPr>
          <p:cNvPr id="7" name="Content Placeholder 4">
            <a:extLst>
              <a:ext uri="{FF2B5EF4-FFF2-40B4-BE49-F238E27FC236}">
                <a16:creationId xmlns:a16="http://schemas.microsoft.com/office/drawing/2014/main" id="{A505B0ED-F0C6-4955-B21C-94EA983A16BE}"/>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8676" y="2474698"/>
            <a:ext cx="3984457" cy="2237426"/>
          </a:xfrm>
          <a:prstGeom prst="rect">
            <a:avLst/>
          </a:prstGeom>
        </p:spPr>
      </p:pic>
      <p:sp>
        <p:nvSpPr>
          <p:cNvPr id="8" name="TextBox 7">
            <a:extLst>
              <a:ext uri="{FF2B5EF4-FFF2-40B4-BE49-F238E27FC236}">
                <a16:creationId xmlns:a16="http://schemas.microsoft.com/office/drawing/2014/main" id="{59CD4D1D-D979-4189-9EF7-E594F9B08B76}"/>
              </a:ext>
            </a:extLst>
          </p:cNvPr>
          <p:cNvSpPr txBox="1"/>
          <p:nvPr/>
        </p:nvSpPr>
        <p:spPr>
          <a:xfrm>
            <a:off x="7478676" y="4712124"/>
            <a:ext cx="3984457" cy="230832"/>
          </a:xfrm>
          <a:prstGeom prst="rect">
            <a:avLst/>
          </a:prstGeom>
          <a:noFill/>
        </p:spPr>
        <p:txBody>
          <a:bodyPr wrap="square" rtlCol="0">
            <a:spAutoFit/>
          </a:bodyPr>
          <a:lstStyle/>
          <a:p>
            <a:r>
              <a:rPr lang="en-US" sz="900">
                <a:hlinkClick r:id="rId3" tooltip="https://opensource.com/article/18/10/microsoft-open-source-old-versions-ms-do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0093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89A6-9418-C0A2-5483-B69D5873403B}"/>
              </a:ext>
            </a:extLst>
          </p:cNvPr>
          <p:cNvSpPr>
            <a:spLocks noGrp="1"/>
          </p:cNvSpPr>
          <p:nvPr>
            <p:ph type="title"/>
          </p:nvPr>
        </p:nvSpPr>
        <p:spPr/>
        <p:txBody>
          <a:bodyPr/>
          <a:lstStyle/>
          <a:p>
            <a:r>
              <a:rPr lang="en-US" dirty="0"/>
              <a:t>BRE Process </a:t>
            </a:r>
          </a:p>
        </p:txBody>
      </p:sp>
      <p:graphicFrame>
        <p:nvGraphicFramePr>
          <p:cNvPr id="5" name="Content Placeholder 3" descr="research, prioritize, implement">
            <a:extLst>
              <a:ext uri="{FF2B5EF4-FFF2-40B4-BE49-F238E27FC236}">
                <a16:creationId xmlns:a16="http://schemas.microsoft.com/office/drawing/2014/main" id="{A7E7D9D6-349A-16DD-9132-2A3160F672BA}"/>
              </a:ext>
            </a:extLst>
          </p:cNvPr>
          <p:cNvGraphicFramePr>
            <a:graphicFrameLocks noGrp="1"/>
          </p:cNvGraphicFramePr>
          <p:nvPr>
            <p:ph idx="1"/>
            <p:extLst>
              <p:ext uri="{D42A27DB-BD31-4B8C-83A1-F6EECF244321}">
                <p14:modId xmlns:p14="http://schemas.microsoft.com/office/powerpoint/2010/main" val="1551575021"/>
              </p:ext>
            </p:extLst>
          </p:nvPr>
        </p:nvGraphicFramePr>
        <p:xfrm>
          <a:off x="728866" y="1277654"/>
          <a:ext cx="10857498" cy="115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CC1656E-8036-516D-95EA-A90CC4B1D3E2}"/>
              </a:ext>
            </a:extLst>
          </p:cNvPr>
          <p:cNvSpPr txBox="1"/>
          <p:nvPr/>
        </p:nvSpPr>
        <p:spPr>
          <a:xfrm>
            <a:off x="695734" y="2452905"/>
            <a:ext cx="3618745" cy="3985706"/>
          </a:xfrm>
          <a:prstGeom prst="rect">
            <a:avLst/>
          </a:prstGeom>
          <a:noFill/>
        </p:spPr>
        <p:txBody>
          <a:bodyPr wrap="square" rtlCol="0">
            <a:spAutoFit/>
          </a:bodyPr>
          <a:lstStyle/>
          <a:p>
            <a:pPr marL="174625" indent="-174625"/>
            <a:r>
              <a:rPr lang="en-US" sz="2300" b="1" dirty="0"/>
              <a:t>Step 1: Research</a:t>
            </a:r>
          </a:p>
          <a:p>
            <a:pPr marL="174625" indent="-174625">
              <a:buFont typeface="Arial" panose="020B0604020202020204" pitchFamily="34" charset="0"/>
              <a:buChar char="•"/>
            </a:pPr>
            <a:r>
              <a:rPr lang="en-US" sz="2300" dirty="0"/>
              <a:t>Inform community/businesses </a:t>
            </a:r>
          </a:p>
          <a:p>
            <a:pPr marL="174625" indent="-174625"/>
            <a:r>
              <a:rPr lang="en-US" sz="2300" dirty="0"/>
              <a:t>     about BR&amp;E</a:t>
            </a:r>
          </a:p>
          <a:p>
            <a:pPr marL="174625" indent="-174625">
              <a:buFont typeface="Arial" panose="020B0604020202020204" pitchFamily="34" charset="0"/>
              <a:buChar char="•"/>
            </a:pPr>
            <a:r>
              <a:rPr lang="en-US" sz="2300" dirty="0"/>
              <a:t>Organize the leadership team</a:t>
            </a:r>
          </a:p>
          <a:p>
            <a:pPr marL="174625" indent="-174625">
              <a:buFont typeface="Arial" panose="020B0604020202020204" pitchFamily="34" charset="0"/>
              <a:buChar char="•"/>
            </a:pPr>
            <a:r>
              <a:rPr lang="en-US" sz="2300" dirty="0">
                <a:solidFill>
                  <a:srgbClr val="00B050"/>
                </a:solidFill>
              </a:rPr>
              <a:t>Recruit and train volunteers</a:t>
            </a:r>
          </a:p>
          <a:p>
            <a:pPr marL="174625" indent="-174625">
              <a:buFont typeface="Arial" panose="020B0604020202020204" pitchFamily="34" charset="0"/>
              <a:buChar char="•"/>
            </a:pPr>
            <a:r>
              <a:rPr lang="en-US" sz="2300" dirty="0">
                <a:solidFill>
                  <a:srgbClr val="00B050"/>
                </a:solidFill>
              </a:rPr>
              <a:t>Visit businesses to conduct interview (~1-1.5 hour)</a:t>
            </a:r>
          </a:p>
          <a:p>
            <a:pPr marL="174625" indent="-174625">
              <a:buFont typeface="Arial" panose="020B0604020202020204" pitchFamily="34" charset="0"/>
              <a:buChar char="•"/>
            </a:pPr>
            <a:r>
              <a:rPr lang="en-US" sz="2300" dirty="0"/>
              <a:t>Tabulate interview data</a:t>
            </a:r>
          </a:p>
        </p:txBody>
      </p:sp>
      <p:sp>
        <p:nvSpPr>
          <p:cNvPr id="7" name="TextBox 6">
            <a:extLst>
              <a:ext uri="{FF2B5EF4-FFF2-40B4-BE49-F238E27FC236}">
                <a16:creationId xmlns:a16="http://schemas.microsoft.com/office/drawing/2014/main" id="{E5C08AA4-B209-83D8-199B-9D09A580F3A2}"/>
              </a:ext>
            </a:extLst>
          </p:cNvPr>
          <p:cNvSpPr txBox="1"/>
          <p:nvPr/>
        </p:nvSpPr>
        <p:spPr>
          <a:xfrm>
            <a:off x="4417000" y="2477478"/>
            <a:ext cx="3358000" cy="3631763"/>
          </a:xfrm>
          <a:prstGeom prst="rect">
            <a:avLst/>
          </a:prstGeom>
          <a:noFill/>
        </p:spPr>
        <p:txBody>
          <a:bodyPr wrap="square" rtlCol="0">
            <a:spAutoFit/>
          </a:bodyPr>
          <a:lstStyle/>
          <a:p>
            <a:r>
              <a:rPr lang="en-US" sz="2300" b="1" dirty="0"/>
              <a:t>Step 2: Prioritize </a:t>
            </a:r>
          </a:p>
          <a:p>
            <a:pPr marL="285750" indent="-285750">
              <a:buFont typeface="Arial" panose="020B0604020202020204" pitchFamily="34" charset="0"/>
              <a:buChar char="•"/>
            </a:pPr>
            <a:r>
              <a:rPr lang="en-US" sz="2300" dirty="0"/>
              <a:t>Review warning flags</a:t>
            </a:r>
          </a:p>
          <a:p>
            <a:pPr marL="285750" indent="-285750">
              <a:buFont typeface="Arial" panose="020B0604020202020204" pitchFamily="34" charset="0"/>
              <a:buChar char="•"/>
            </a:pPr>
            <a:r>
              <a:rPr lang="en-US" sz="2300" dirty="0"/>
              <a:t>Analyze interview data</a:t>
            </a:r>
          </a:p>
          <a:p>
            <a:pPr marL="285750" indent="-285750">
              <a:buFont typeface="Arial" panose="020B0604020202020204" pitchFamily="34" charset="0"/>
              <a:buChar char="•"/>
            </a:pPr>
            <a:r>
              <a:rPr lang="en-US" sz="2300" dirty="0"/>
              <a:t>Prioritize projects</a:t>
            </a:r>
          </a:p>
          <a:p>
            <a:pPr marL="285750" indent="-285750">
              <a:buFont typeface="Arial" panose="020B0604020202020204" pitchFamily="34" charset="0"/>
              <a:buChar char="•"/>
            </a:pPr>
            <a:r>
              <a:rPr lang="en-US" sz="2300" dirty="0"/>
              <a:t>Draft a summary to share survey results and priority projects</a:t>
            </a:r>
          </a:p>
          <a:p>
            <a:pPr marL="285750" indent="-285750">
              <a:buFont typeface="Arial" panose="020B0604020202020204" pitchFamily="34" charset="0"/>
              <a:buChar char="•"/>
            </a:pPr>
            <a:r>
              <a:rPr lang="en-US" sz="2300" dirty="0"/>
              <a:t>Host a regional event to announce projects and plans to implement </a:t>
            </a:r>
          </a:p>
        </p:txBody>
      </p:sp>
      <p:sp>
        <p:nvSpPr>
          <p:cNvPr id="8" name="Content Placeholder 2">
            <a:extLst>
              <a:ext uri="{FF2B5EF4-FFF2-40B4-BE49-F238E27FC236}">
                <a16:creationId xmlns:a16="http://schemas.microsoft.com/office/drawing/2014/main" id="{2345635B-3AFC-0C63-8F78-847F94A018E8}"/>
              </a:ext>
            </a:extLst>
          </p:cNvPr>
          <p:cNvSpPr txBox="1">
            <a:spLocks/>
          </p:cNvSpPr>
          <p:nvPr/>
        </p:nvSpPr>
        <p:spPr>
          <a:xfrm>
            <a:off x="7877521" y="2477478"/>
            <a:ext cx="3673295" cy="29447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lvl="1" indent="-225425">
              <a:buNone/>
            </a:pPr>
            <a:r>
              <a:rPr lang="en-US" sz="2300" b="1" dirty="0"/>
              <a:t>Step 3: Implement </a:t>
            </a:r>
          </a:p>
          <a:p>
            <a:pPr marL="287338" lvl="1" indent="-225425">
              <a:spcBef>
                <a:spcPts val="0"/>
              </a:spcBef>
            </a:pPr>
            <a:r>
              <a:rPr lang="en-US" sz="2300" b="1" dirty="0"/>
              <a:t>Develop</a:t>
            </a:r>
            <a:r>
              <a:rPr lang="en-US" sz="2300" dirty="0"/>
              <a:t> project teams and commence work on projects.</a:t>
            </a:r>
          </a:p>
          <a:p>
            <a:pPr marL="287338" lvl="1" indent="-225425">
              <a:spcBef>
                <a:spcPts val="0"/>
              </a:spcBef>
            </a:pPr>
            <a:r>
              <a:rPr lang="en-US" sz="2300" b="1" dirty="0"/>
              <a:t>Sustain</a:t>
            </a:r>
            <a:r>
              <a:rPr lang="en-US" sz="2300" dirty="0"/>
              <a:t> leadership.</a:t>
            </a:r>
          </a:p>
          <a:p>
            <a:pPr marL="287338" lvl="1" indent="-225425">
              <a:spcBef>
                <a:spcPts val="0"/>
              </a:spcBef>
            </a:pPr>
            <a:r>
              <a:rPr lang="en-US" sz="2300" b="1" dirty="0"/>
              <a:t>Provide</a:t>
            </a:r>
            <a:r>
              <a:rPr lang="en-US" sz="2300" dirty="0"/>
              <a:t> updates on projects to the region .</a:t>
            </a:r>
          </a:p>
          <a:p>
            <a:pPr marL="287338" lvl="1" indent="-225425">
              <a:spcBef>
                <a:spcPts val="0"/>
              </a:spcBef>
            </a:pPr>
            <a:r>
              <a:rPr lang="en-US" sz="2300" b="1" dirty="0"/>
              <a:t>Evaluate</a:t>
            </a:r>
            <a:r>
              <a:rPr lang="en-US" sz="2300" dirty="0"/>
              <a:t> projects.</a:t>
            </a:r>
          </a:p>
          <a:p>
            <a:pPr marL="287338" lvl="1" indent="-225425">
              <a:spcBef>
                <a:spcPts val="0"/>
              </a:spcBef>
            </a:pPr>
            <a:r>
              <a:rPr lang="en-US" sz="2300" b="1" dirty="0"/>
              <a:t>Sustain</a:t>
            </a:r>
            <a:r>
              <a:rPr lang="en-US" sz="2300" dirty="0"/>
              <a:t> or </a:t>
            </a:r>
            <a:r>
              <a:rPr lang="en-US" sz="2300" b="1" dirty="0"/>
              <a:t>conclude</a:t>
            </a:r>
            <a:r>
              <a:rPr lang="en-US" sz="2300" dirty="0"/>
              <a:t> the BR&amp;E program.</a:t>
            </a:r>
          </a:p>
        </p:txBody>
      </p:sp>
    </p:spTree>
    <p:extLst>
      <p:ext uri="{BB962C8B-B14F-4D97-AF65-F5344CB8AC3E}">
        <p14:creationId xmlns:p14="http://schemas.microsoft.com/office/powerpoint/2010/main" val="18979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1CB9-AD07-1B54-871F-E27DC13912D5}"/>
              </a:ext>
            </a:extLst>
          </p:cNvPr>
          <p:cNvSpPr>
            <a:spLocks noGrp="1"/>
          </p:cNvSpPr>
          <p:nvPr>
            <p:ph type="title"/>
          </p:nvPr>
        </p:nvSpPr>
        <p:spPr/>
        <p:txBody>
          <a:bodyPr>
            <a:normAutofit/>
          </a:bodyPr>
          <a:lstStyle/>
          <a:p>
            <a:r>
              <a:rPr lang="en-US" sz="4200" dirty="0"/>
              <a:t>Objectives of the BRE </a:t>
            </a:r>
            <a:br>
              <a:rPr lang="en-US" sz="4200" dirty="0"/>
            </a:br>
            <a:r>
              <a:rPr lang="en-US" sz="4200" dirty="0"/>
              <a:t>Visitation Program</a:t>
            </a:r>
          </a:p>
        </p:txBody>
      </p:sp>
      <p:sp>
        <p:nvSpPr>
          <p:cNvPr id="8" name="Content Placeholder 2">
            <a:extLst>
              <a:ext uri="{FF2B5EF4-FFF2-40B4-BE49-F238E27FC236}">
                <a16:creationId xmlns:a16="http://schemas.microsoft.com/office/drawing/2014/main" id="{3CE2A3B6-6491-B14E-B9DD-432D8578E37D}"/>
              </a:ext>
            </a:extLst>
          </p:cNvPr>
          <p:cNvSpPr>
            <a:spLocks noGrp="1"/>
          </p:cNvSpPr>
          <p:nvPr>
            <p:ph idx="1"/>
          </p:nvPr>
        </p:nvSpPr>
        <p:spPr>
          <a:xfrm>
            <a:off x="728866" y="1676539"/>
            <a:ext cx="11168273" cy="3524112"/>
          </a:xfrm>
        </p:spPr>
        <p:txBody>
          <a:bodyPr/>
          <a:lstStyle/>
          <a:p>
            <a:r>
              <a:rPr lang="en-US" dirty="0"/>
              <a:t>Demonstrate local support for local businesses </a:t>
            </a:r>
          </a:p>
          <a:p>
            <a:r>
              <a:rPr lang="en-US" dirty="0"/>
              <a:t>Help solve immediate problems (immediate action issues)</a:t>
            </a:r>
          </a:p>
          <a:p>
            <a:r>
              <a:rPr lang="en-US" dirty="0"/>
              <a:t>Establish and implement strategic plan for economic development</a:t>
            </a:r>
          </a:p>
          <a:p>
            <a:r>
              <a:rPr lang="en-US" dirty="0"/>
              <a:t>Build community capacity to sustain growth and development</a:t>
            </a:r>
          </a:p>
        </p:txBody>
      </p:sp>
      <p:pic>
        <p:nvPicPr>
          <p:cNvPr id="9" name="Picture 8">
            <a:extLst>
              <a:ext uri="{FF2B5EF4-FFF2-40B4-BE49-F238E27FC236}">
                <a16:creationId xmlns:a16="http://schemas.microsoft.com/office/drawing/2014/main" id="{8EBA1103-A30E-8C3C-F5EF-8A31D56CDC3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850" y="4046846"/>
            <a:ext cx="4538459" cy="2269230"/>
          </a:xfrm>
          <a:prstGeom prst="rect">
            <a:avLst/>
          </a:prstGeom>
        </p:spPr>
      </p:pic>
    </p:spTree>
    <p:extLst>
      <p:ext uri="{BB962C8B-B14F-4D97-AF65-F5344CB8AC3E}">
        <p14:creationId xmlns:p14="http://schemas.microsoft.com/office/powerpoint/2010/main" val="283566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97D6-9AAD-C23D-ABDD-8A9195AC601F}"/>
              </a:ext>
            </a:extLst>
          </p:cNvPr>
          <p:cNvSpPr>
            <a:spLocks noGrp="1"/>
          </p:cNvSpPr>
          <p:nvPr>
            <p:ph type="title"/>
          </p:nvPr>
        </p:nvSpPr>
        <p:spPr/>
        <p:txBody>
          <a:bodyPr/>
          <a:lstStyle/>
          <a:p>
            <a:r>
              <a:rPr lang="en-US" dirty="0"/>
              <a:t>How to Conduct BRE Visits </a:t>
            </a:r>
          </a:p>
        </p:txBody>
      </p:sp>
      <p:sp>
        <p:nvSpPr>
          <p:cNvPr id="5" name="Content Placeholder 2">
            <a:extLst>
              <a:ext uri="{FF2B5EF4-FFF2-40B4-BE49-F238E27FC236}">
                <a16:creationId xmlns:a16="http://schemas.microsoft.com/office/drawing/2014/main" id="{9483B7E1-CD8F-93A7-A7E1-A557C1FE8652}"/>
              </a:ext>
            </a:extLst>
          </p:cNvPr>
          <p:cNvSpPr txBox="1">
            <a:spLocks/>
          </p:cNvSpPr>
          <p:nvPr/>
        </p:nvSpPr>
        <p:spPr>
          <a:xfrm>
            <a:off x="728867" y="1676538"/>
            <a:ext cx="8460854" cy="3561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set the schedule for the firm visit!</a:t>
            </a:r>
          </a:p>
          <a:p>
            <a:pPr lvl="1"/>
            <a:r>
              <a:rPr lang="en-US" dirty="0"/>
              <a:t>Call (email) or visit in person to schedule the interview</a:t>
            </a:r>
          </a:p>
          <a:p>
            <a:pPr lvl="1"/>
            <a:r>
              <a:rPr lang="en-US" dirty="0"/>
              <a:t>Reference the sponsor- OSU Extension</a:t>
            </a:r>
          </a:p>
          <a:p>
            <a:pPr lvl="1"/>
            <a:r>
              <a:rPr lang="en-US" dirty="0"/>
              <a:t>Explain the volunteer visiting process and survey</a:t>
            </a:r>
          </a:p>
          <a:p>
            <a:pPr lvl="1"/>
            <a:r>
              <a:rPr lang="en-US" dirty="0"/>
              <a:t>Set a time to visit with owner/manager</a:t>
            </a:r>
          </a:p>
          <a:p>
            <a:pPr lvl="2"/>
            <a:r>
              <a:rPr lang="en-US" sz="2400" dirty="0"/>
              <a:t>If the firm declines, graciously accept their regrets but inform organizers</a:t>
            </a:r>
          </a:p>
          <a:p>
            <a:r>
              <a:rPr lang="en-US" dirty="0"/>
              <a:t>Visit at the business owner’s office, if possible. </a:t>
            </a:r>
          </a:p>
          <a:p>
            <a:pPr lvl="1"/>
            <a:r>
              <a:rPr lang="en-US" dirty="0"/>
              <a:t>Most visits take 30 min – 1 hour</a:t>
            </a:r>
          </a:p>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727C3308-7864-426F-1F12-BCCA5F00BF1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6674" y="1676538"/>
            <a:ext cx="2907030" cy="4360545"/>
          </a:xfrm>
          <a:prstGeom prst="rect">
            <a:avLst/>
          </a:prstGeom>
        </p:spPr>
      </p:pic>
    </p:spTree>
    <p:extLst>
      <p:ext uri="{BB962C8B-B14F-4D97-AF65-F5344CB8AC3E}">
        <p14:creationId xmlns:p14="http://schemas.microsoft.com/office/powerpoint/2010/main" val="388901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595A-C143-63E7-21CB-C9237B50AB5C}"/>
              </a:ext>
            </a:extLst>
          </p:cNvPr>
          <p:cNvSpPr>
            <a:spLocks noGrp="1"/>
          </p:cNvSpPr>
          <p:nvPr>
            <p:ph type="title"/>
          </p:nvPr>
        </p:nvSpPr>
        <p:spPr/>
        <p:txBody>
          <a:bodyPr/>
          <a:lstStyle/>
          <a:p>
            <a:r>
              <a:rPr lang="en-US" dirty="0"/>
              <a:t>How to Conduct BRE Visits </a:t>
            </a:r>
            <a:r>
              <a:rPr lang="en-US" dirty="0" err="1"/>
              <a:t>con’t</a:t>
            </a:r>
            <a:endParaRPr lang="en-US" dirty="0"/>
          </a:p>
        </p:txBody>
      </p:sp>
      <p:sp>
        <p:nvSpPr>
          <p:cNvPr id="5" name="Content Placeholder 2">
            <a:extLst>
              <a:ext uri="{FF2B5EF4-FFF2-40B4-BE49-F238E27FC236}">
                <a16:creationId xmlns:a16="http://schemas.microsoft.com/office/drawing/2014/main" id="{15A7DBDC-E019-652D-1810-4D01BA3549B7}"/>
              </a:ext>
            </a:extLst>
          </p:cNvPr>
          <p:cNvSpPr>
            <a:spLocks noGrp="1"/>
          </p:cNvSpPr>
          <p:nvPr>
            <p:ph idx="1"/>
          </p:nvPr>
        </p:nvSpPr>
        <p:spPr>
          <a:xfrm>
            <a:off x="728866" y="1676538"/>
            <a:ext cx="11168273" cy="3561029"/>
          </a:xfrm>
        </p:spPr>
        <p:txBody>
          <a:bodyPr/>
          <a:lstStyle/>
          <a:p>
            <a:r>
              <a:rPr lang="en-US" dirty="0"/>
              <a:t>Once completed, separate the cover page and attach to the last page for “red flags” or immediate issues that need to be addressed. </a:t>
            </a:r>
          </a:p>
          <a:p>
            <a:r>
              <a:rPr lang="en-US" dirty="0"/>
              <a:t>Collect (now unidentifiable) surveys in the provided folder. </a:t>
            </a:r>
          </a:p>
          <a:p>
            <a:pPr lvl="1"/>
            <a:r>
              <a:rPr lang="en-US" dirty="0"/>
              <a:t>Return surveys to organizer</a:t>
            </a:r>
          </a:p>
          <a:p>
            <a:pPr lvl="1"/>
            <a:r>
              <a:rPr lang="en-US" dirty="0"/>
              <a:t>If “red flag” issues are documented, contact </a:t>
            </a:r>
          </a:p>
        </p:txBody>
      </p:sp>
    </p:spTree>
    <p:extLst>
      <p:ext uri="{BB962C8B-B14F-4D97-AF65-F5344CB8AC3E}">
        <p14:creationId xmlns:p14="http://schemas.microsoft.com/office/powerpoint/2010/main" val="150452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6EC9-FF5C-49D6-CDE3-D49AFD3B7541}"/>
              </a:ext>
            </a:extLst>
          </p:cNvPr>
          <p:cNvSpPr>
            <a:spLocks noGrp="1"/>
          </p:cNvSpPr>
          <p:nvPr>
            <p:ph type="title"/>
          </p:nvPr>
        </p:nvSpPr>
        <p:spPr/>
        <p:txBody>
          <a:bodyPr/>
          <a:lstStyle/>
          <a:p>
            <a:r>
              <a:rPr lang="en-US" dirty="0"/>
              <a:t>BRE Things to Remember </a:t>
            </a:r>
          </a:p>
        </p:txBody>
      </p:sp>
      <p:sp>
        <p:nvSpPr>
          <p:cNvPr id="6" name="Content Placeholder 2">
            <a:extLst>
              <a:ext uri="{FF2B5EF4-FFF2-40B4-BE49-F238E27FC236}">
                <a16:creationId xmlns:a16="http://schemas.microsoft.com/office/drawing/2014/main" id="{C7DE8C3C-75FF-900D-0172-097F1F110BCC}"/>
              </a:ext>
            </a:extLst>
          </p:cNvPr>
          <p:cNvSpPr>
            <a:spLocks noGrp="1"/>
          </p:cNvSpPr>
          <p:nvPr>
            <p:ph idx="1"/>
          </p:nvPr>
        </p:nvSpPr>
        <p:spPr>
          <a:xfrm>
            <a:off x="728866" y="1676538"/>
            <a:ext cx="6967679" cy="4084182"/>
          </a:xfrm>
        </p:spPr>
        <p:txBody>
          <a:bodyPr>
            <a:normAutofit lnSpcReduction="10000"/>
          </a:bodyPr>
          <a:lstStyle/>
          <a:p>
            <a:r>
              <a:rPr lang="en-US" b="1" dirty="0"/>
              <a:t>Individual results are confidential</a:t>
            </a:r>
            <a:r>
              <a:rPr lang="en-US" dirty="0"/>
              <a:t>! </a:t>
            </a:r>
          </a:p>
          <a:p>
            <a:pPr lvl="1"/>
            <a:r>
              <a:rPr lang="en-US" dirty="0"/>
              <a:t>Unless the business owner has chosen to share their individual in an effort to resolve an issue</a:t>
            </a:r>
          </a:p>
          <a:p>
            <a:pPr lvl="1"/>
            <a:r>
              <a:rPr lang="en-US" dirty="0"/>
              <a:t>Names and businesses will be kept separately than the information gathered</a:t>
            </a:r>
          </a:p>
          <a:p>
            <a:pPr marL="457200" lvl="1" indent="0">
              <a:buNone/>
            </a:pPr>
            <a:endParaRPr lang="en-US" dirty="0"/>
          </a:p>
          <a:p>
            <a:r>
              <a:rPr lang="en-US" b="1" dirty="0"/>
              <a:t>Skip It Rule</a:t>
            </a:r>
          </a:p>
          <a:p>
            <a:pPr marL="0" indent="0">
              <a:buNone/>
            </a:pPr>
            <a:endParaRPr lang="en-US" dirty="0"/>
          </a:p>
          <a:p>
            <a:r>
              <a:rPr lang="en-US" b="1" dirty="0"/>
              <a:t>If needed, encourage business owner to sign “Immediate Actions” page</a:t>
            </a:r>
          </a:p>
          <a:p>
            <a:endParaRPr lang="en-US" dirty="0"/>
          </a:p>
        </p:txBody>
      </p:sp>
      <p:pic>
        <p:nvPicPr>
          <p:cNvPr id="7" name="Content Placeholder 3">
            <a:extLst>
              <a:ext uri="{FF2B5EF4-FFF2-40B4-BE49-F238E27FC236}">
                <a16:creationId xmlns:a16="http://schemas.microsoft.com/office/drawing/2014/main" id="{D77D1D8D-474B-4890-97B3-A4F20D02C1D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31262" y="2001533"/>
            <a:ext cx="3794681" cy="2854933"/>
          </a:xfrm>
          <a:prstGeom prst="rect">
            <a:avLst/>
          </a:prstGeom>
        </p:spPr>
      </p:pic>
    </p:spTree>
    <p:extLst>
      <p:ext uri="{BB962C8B-B14F-4D97-AF65-F5344CB8AC3E}">
        <p14:creationId xmlns:p14="http://schemas.microsoft.com/office/powerpoint/2010/main" val="380360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B189-E545-FE3A-DC79-38826C9A5744}"/>
              </a:ext>
            </a:extLst>
          </p:cNvPr>
          <p:cNvSpPr>
            <a:spLocks noGrp="1"/>
          </p:cNvSpPr>
          <p:nvPr>
            <p:ph type="title"/>
          </p:nvPr>
        </p:nvSpPr>
        <p:spPr/>
        <p:txBody>
          <a:bodyPr/>
          <a:lstStyle/>
          <a:p>
            <a:r>
              <a:rPr lang="en-US" dirty="0"/>
              <a:t>BRE Things to Remember </a:t>
            </a:r>
          </a:p>
        </p:txBody>
      </p:sp>
      <p:sp>
        <p:nvSpPr>
          <p:cNvPr id="5" name="Content Placeholder 2">
            <a:extLst>
              <a:ext uri="{FF2B5EF4-FFF2-40B4-BE49-F238E27FC236}">
                <a16:creationId xmlns:a16="http://schemas.microsoft.com/office/drawing/2014/main" id="{0CDF8043-9E20-0C22-DA36-54245821D88F}"/>
              </a:ext>
            </a:extLst>
          </p:cNvPr>
          <p:cNvSpPr>
            <a:spLocks noGrp="1"/>
          </p:cNvSpPr>
          <p:nvPr>
            <p:ph idx="1"/>
          </p:nvPr>
        </p:nvSpPr>
        <p:spPr>
          <a:xfrm>
            <a:off x="728866" y="1676538"/>
            <a:ext cx="11168273" cy="3976117"/>
          </a:xfrm>
        </p:spPr>
        <p:txBody>
          <a:bodyPr>
            <a:normAutofit/>
          </a:bodyPr>
          <a:lstStyle/>
          <a:p>
            <a:r>
              <a:rPr lang="en-US" b="1" dirty="0"/>
              <a:t>Provide</a:t>
            </a:r>
            <a:r>
              <a:rPr lang="en-US" dirty="0"/>
              <a:t> a copy of the survey to the person being interviewed </a:t>
            </a:r>
          </a:p>
          <a:p>
            <a:r>
              <a:rPr lang="en-US" dirty="0"/>
              <a:t>Ask </a:t>
            </a:r>
            <a:r>
              <a:rPr lang="en-US" b="1" dirty="0"/>
              <a:t>every </a:t>
            </a:r>
            <a:r>
              <a:rPr lang="en-US" dirty="0"/>
              <a:t>question exactly as worded</a:t>
            </a:r>
          </a:p>
          <a:p>
            <a:r>
              <a:rPr lang="en-US" b="1" dirty="0"/>
              <a:t>Listen carefully</a:t>
            </a:r>
          </a:p>
          <a:p>
            <a:r>
              <a:rPr lang="en-US" b="1" dirty="0"/>
              <a:t>Never </a:t>
            </a:r>
            <a:r>
              <a:rPr lang="en-US" dirty="0"/>
              <a:t>suggest an answer (prompts or elaboration is okay!)</a:t>
            </a:r>
          </a:p>
          <a:p>
            <a:r>
              <a:rPr lang="en-US" b="1" dirty="0"/>
              <a:t>Probe </a:t>
            </a:r>
            <a:r>
              <a:rPr lang="en-US" dirty="0"/>
              <a:t>for answer of open-ended questions</a:t>
            </a:r>
          </a:p>
          <a:p>
            <a:pPr lvl="1"/>
            <a:r>
              <a:rPr lang="en-US" dirty="0"/>
              <a:t>“Could you tell me a little more about that?”</a:t>
            </a:r>
          </a:p>
          <a:p>
            <a:r>
              <a:rPr lang="en-US" b="1" dirty="0"/>
              <a:t>Don’t </a:t>
            </a:r>
            <a:r>
              <a:rPr lang="en-US" dirty="0"/>
              <a:t>get defensive or take offense at opinions or answers</a:t>
            </a:r>
          </a:p>
          <a:p>
            <a:r>
              <a:rPr lang="en-US" b="1" dirty="0"/>
              <a:t>Express appreciation for their time and involvement!! </a:t>
            </a:r>
          </a:p>
        </p:txBody>
      </p:sp>
    </p:spTree>
    <p:extLst>
      <p:ext uri="{BB962C8B-B14F-4D97-AF65-F5344CB8AC3E}">
        <p14:creationId xmlns:p14="http://schemas.microsoft.com/office/powerpoint/2010/main" val="2234977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488B-8333-7049-B81D-A725E3403B8D}"/>
              </a:ext>
            </a:extLst>
          </p:cNvPr>
          <p:cNvSpPr>
            <a:spLocks noGrp="1"/>
          </p:cNvSpPr>
          <p:nvPr>
            <p:ph type="title"/>
          </p:nvPr>
        </p:nvSpPr>
        <p:spPr>
          <a:xfrm>
            <a:off x="748963" y="0"/>
            <a:ext cx="11168273" cy="1325563"/>
          </a:xfrm>
        </p:spPr>
        <p:txBody>
          <a:bodyPr/>
          <a:lstStyle/>
          <a:p>
            <a:r>
              <a:rPr lang="en-US" dirty="0"/>
              <a:t>Your Turn!</a:t>
            </a:r>
          </a:p>
        </p:txBody>
      </p:sp>
      <p:pic>
        <p:nvPicPr>
          <p:cNvPr id="6" name="Picture 5" descr="how many employees including you are employed?&#10;a. full time&#10;b. half time&#10;c. seasonal&#10;d. temporary&#10;what are your hours of operation?&#10;a. do these hours change seasonally?&#10;b. did these hours change during the pandemic?&#10;has the number of employees changed in the recent past up to three years ago? if so, how?">
            <a:extLst>
              <a:ext uri="{FF2B5EF4-FFF2-40B4-BE49-F238E27FC236}">
                <a16:creationId xmlns:a16="http://schemas.microsoft.com/office/drawing/2014/main" id="{58C3D50C-5178-61CB-1246-4605CEC0A725}"/>
              </a:ext>
            </a:extLst>
          </p:cNvPr>
          <p:cNvPicPr>
            <a:picLocks noChangeAspect="1"/>
          </p:cNvPicPr>
          <p:nvPr/>
        </p:nvPicPr>
        <p:blipFill>
          <a:blip r:embed="rId3"/>
          <a:stretch>
            <a:fillRect/>
          </a:stretch>
        </p:blipFill>
        <p:spPr>
          <a:xfrm>
            <a:off x="2843212" y="885825"/>
            <a:ext cx="6505575" cy="5086350"/>
          </a:xfrm>
          <a:prstGeom prst="rect">
            <a:avLst/>
          </a:prstGeom>
        </p:spPr>
      </p:pic>
    </p:spTree>
    <p:extLst>
      <p:ext uri="{BB962C8B-B14F-4D97-AF65-F5344CB8AC3E}">
        <p14:creationId xmlns:p14="http://schemas.microsoft.com/office/powerpoint/2010/main" val="230421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45EA-C55E-4406-9CB6-F7EF9A262F8C}"/>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35045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04FC-F517-15AB-3406-3D2634DFB3D9}"/>
              </a:ext>
            </a:extLst>
          </p:cNvPr>
          <p:cNvSpPr>
            <a:spLocks noGrp="1"/>
          </p:cNvSpPr>
          <p:nvPr>
            <p:ph type="title"/>
          </p:nvPr>
        </p:nvSpPr>
        <p:spPr>
          <a:xfrm>
            <a:off x="728865" y="574021"/>
            <a:ext cx="11168273" cy="1325563"/>
          </a:xfrm>
        </p:spPr>
        <p:txBody>
          <a:bodyPr/>
          <a:lstStyle/>
          <a:p>
            <a:r>
              <a:rPr lang="en-US" dirty="0"/>
              <a:t>Partners	</a:t>
            </a:r>
          </a:p>
        </p:txBody>
      </p:sp>
      <p:sp>
        <p:nvSpPr>
          <p:cNvPr id="3" name="Content Placeholder 2">
            <a:extLst>
              <a:ext uri="{FF2B5EF4-FFF2-40B4-BE49-F238E27FC236}">
                <a16:creationId xmlns:a16="http://schemas.microsoft.com/office/drawing/2014/main" id="{6DA5C6EF-29BF-2E4C-208F-09D2C83A70DC}"/>
              </a:ext>
            </a:extLst>
          </p:cNvPr>
          <p:cNvSpPr>
            <a:spLocks noGrp="1"/>
          </p:cNvSpPr>
          <p:nvPr>
            <p:ph idx="1"/>
          </p:nvPr>
        </p:nvSpPr>
        <p:spPr/>
        <p:txBody>
          <a:bodyPr/>
          <a:lstStyle/>
          <a:p>
            <a:pPr marL="0" indent="0">
              <a:buNone/>
            </a:pPr>
            <a:endParaRPr lang="en-US" dirty="0"/>
          </a:p>
          <a:p>
            <a:pPr marL="0" indent="0">
              <a:buNone/>
            </a:pPr>
            <a:r>
              <a:rPr lang="en-US" dirty="0"/>
              <a:t>[add logos]</a:t>
            </a:r>
          </a:p>
        </p:txBody>
      </p:sp>
    </p:spTree>
    <p:extLst>
      <p:ext uri="{BB962C8B-B14F-4D97-AF65-F5344CB8AC3E}">
        <p14:creationId xmlns:p14="http://schemas.microsoft.com/office/powerpoint/2010/main" val="316886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C8B-036E-40CD-9D33-52F10354FCA3}"/>
              </a:ext>
            </a:extLst>
          </p:cNvPr>
          <p:cNvSpPr>
            <a:spLocks noGrp="1"/>
          </p:cNvSpPr>
          <p:nvPr>
            <p:ph type="title"/>
          </p:nvPr>
        </p:nvSpPr>
        <p:spPr/>
        <p:txBody>
          <a:bodyPr/>
          <a:lstStyle/>
          <a:p>
            <a:r>
              <a:rPr lang="en-US" dirty="0"/>
              <a:t>CREATE BRIDGES stands for: </a:t>
            </a:r>
          </a:p>
        </p:txBody>
      </p:sp>
      <p:sp>
        <p:nvSpPr>
          <p:cNvPr id="5" name="Content Placeholder 2">
            <a:extLst>
              <a:ext uri="{FF2B5EF4-FFF2-40B4-BE49-F238E27FC236}">
                <a16:creationId xmlns:a16="http://schemas.microsoft.com/office/drawing/2014/main" id="{0F9AC50D-29CB-6786-E288-A84A71D48662}"/>
              </a:ext>
            </a:extLst>
          </p:cNvPr>
          <p:cNvSpPr>
            <a:spLocks noGrp="1"/>
          </p:cNvSpPr>
          <p:nvPr>
            <p:ph idx="1"/>
          </p:nvPr>
        </p:nvSpPr>
        <p:spPr>
          <a:xfrm>
            <a:off x="1833372" y="3020159"/>
            <a:ext cx="8525256" cy="2610677"/>
          </a:xfrm>
        </p:spPr>
        <p:txBody>
          <a:bodyPr vert="horz" lIns="91440" tIns="45720" rIns="91440" bIns="45720" rtlCol="0" anchor="t">
            <a:noAutofit/>
          </a:bodyPr>
          <a:lstStyle/>
          <a:p>
            <a:pPr marL="0" indent="0" algn="ctr">
              <a:buNone/>
            </a:pPr>
            <a:r>
              <a:rPr lang="en-US" sz="3200" b="1" dirty="0">
                <a:solidFill>
                  <a:schemeClr val="accent1"/>
                </a:solidFill>
              </a:rPr>
              <a:t>C</a:t>
            </a:r>
            <a:r>
              <a:rPr lang="en-US" sz="3200" dirty="0"/>
              <a:t>elebrating </a:t>
            </a:r>
            <a:r>
              <a:rPr lang="en-US" sz="3200" b="1" dirty="0" err="1">
                <a:solidFill>
                  <a:schemeClr val="accent1"/>
                </a:solidFill>
              </a:rPr>
              <a:t>RE</a:t>
            </a:r>
            <a:r>
              <a:rPr lang="en-US" sz="3200" dirty="0" err="1"/>
              <a:t>tail</a:t>
            </a:r>
            <a:r>
              <a:rPr lang="en-US" sz="3200" dirty="0"/>
              <a:t>, </a:t>
            </a:r>
            <a:r>
              <a:rPr lang="en-US" sz="3200" b="1" dirty="0">
                <a:solidFill>
                  <a:schemeClr val="accent1"/>
                </a:solidFill>
              </a:rPr>
              <a:t>A</a:t>
            </a:r>
            <a:r>
              <a:rPr lang="en-US" sz="3200" dirty="0"/>
              <a:t>ccommodations, </a:t>
            </a:r>
            <a:r>
              <a:rPr lang="en-US" sz="3200" b="1" dirty="0">
                <a:solidFill>
                  <a:schemeClr val="accent1"/>
                </a:solidFill>
              </a:rPr>
              <a:t>T</a:t>
            </a:r>
            <a:r>
              <a:rPr lang="en-US" sz="3200" dirty="0"/>
              <a:t>ourism, and </a:t>
            </a:r>
            <a:r>
              <a:rPr lang="en-US" sz="3200" b="1" dirty="0">
                <a:solidFill>
                  <a:schemeClr val="accent1"/>
                </a:solidFill>
              </a:rPr>
              <a:t>E</a:t>
            </a:r>
            <a:r>
              <a:rPr lang="en-US" sz="3200" dirty="0"/>
              <a:t>ntertainment </a:t>
            </a:r>
          </a:p>
          <a:p>
            <a:pPr marL="0" indent="0" algn="ctr">
              <a:buNone/>
            </a:pPr>
            <a:r>
              <a:rPr lang="en-US" sz="3200" dirty="0"/>
              <a:t>by </a:t>
            </a:r>
          </a:p>
          <a:p>
            <a:pPr marL="0" indent="0" algn="ctr">
              <a:buNone/>
            </a:pPr>
            <a:r>
              <a:rPr lang="en-US" sz="3200" b="1" dirty="0">
                <a:solidFill>
                  <a:schemeClr val="accent1"/>
                </a:solidFill>
              </a:rPr>
              <a:t>B</a:t>
            </a:r>
            <a:r>
              <a:rPr lang="en-US" sz="3200" dirty="0"/>
              <a:t>uilding </a:t>
            </a:r>
            <a:r>
              <a:rPr lang="en-US" sz="3200" b="1" dirty="0">
                <a:solidFill>
                  <a:schemeClr val="accent1"/>
                </a:solidFill>
              </a:rPr>
              <a:t>R</a:t>
            </a:r>
            <a:r>
              <a:rPr lang="en-US" sz="3200" dirty="0"/>
              <a:t>ural </a:t>
            </a:r>
            <a:r>
              <a:rPr lang="en-US" sz="3200" b="1" dirty="0">
                <a:solidFill>
                  <a:schemeClr val="accent1"/>
                </a:solidFill>
              </a:rPr>
              <a:t>I</a:t>
            </a:r>
            <a:r>
              <a:rPr lang="en-US" sz="3200" dirty="0"/>
              <a:t>nnovations and </a:t>
            </a:r>
            <a:r>
              <a:rPr lang="en-US" sz="3200" b="1" dirty="0">
                <a:solidFill>
                  <a:schemeClr val="accent1"/>
                </a:solidFill>
              </a:rPr>
              <a:t>D</a:t>
            </a:r>
            <a:r>
              <a:rPr lang="en-US" sz="3200" dirty="0"/>
              <a:t>eveloping </a:t>
            </a:r>
            <a:r>
              <a:rPr lang="en-US" sz="3200" b="1" dirty="0">
                <a:solidFill>
                  <a:schemeClr val="accent1"/>
                </a:solidFill>
              </a:rPr>
              <a:t>G</a:t>
            </a:r>
            <a:r>
              <a:rPr lang="en-US" sz="3200" dirty="0"/>
              <a:t>rowth </a:t>
            </a:r>
            <a:r>
              <a:rPr lang="en-US" sz="3200" b="1" dirty="0">
                <a:solidFill>
                  <a:schemeClr val="accent1"/>
                </a:solidFill>
              </a:rPr>
              <a:t>E</a:t>
            </a:r>
            <a:r>
              <a:rPr lang="en-US" sz="3200" dirty="0"/>
              <a:t>conomies </a:t>
            </a:r>
          </a:p>
          <a:p>
            <a:endParaRPr lang="en-US" sz="3600" dirty="0"/>
          </a:p>
        </p:txBody>
      </p:sp>
    </p:spTree>
    <p:extLst>
      <p:ext uri="{BB962C8B-B14F-4D97-AF65-F5344CB8AC3E}">
        <p14:creationId xmlns:p14="http://schemas.microsoft.com/office/powerpoint/2010/main" val="245488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A99177-DA2D-A455-F55D-3E055522CF49}"/>
              </a:ext>
            </a:extLst>
          </p:cNvPr>
          <p:cNvSpPr>
            <a:spLocks noGrp="1"/>
          </p:cNvSpPr>
          <p:nvPr>
            <p:ph type="title"/>
          </p:nvPr>
        </p:nvSpPr>
        <p:spPr>
          <a:xfrm>
            <a:off x="728866" y="208261"/>
            <a:ext cx="11168273" cy="1325563"/>
          </a:xfrm>
        </p:spPr>
        <p:txBody>
          <a:bodyPr/>
          <a:lstStyle/>
          <a:p>
            <a:r>
              <a:rPr lang="en-US" dirty="0"/>
              <a:t>Agenda</a:t>
            </a:r>
          </a:p>
        </p:txBody>
      </p:sp>
      <p:sp>
        <p:nvSpPr>
          <p:cNvPr id="6" name="Content Placeholder 2">
            <a:extLst>
              <a:ext uri="{FF2B5EF4-FFF2-40B4-BE49-F238E27FC236}">
                <a16:creationId xmlns:a16="http://schemas.microsoft.com/office/drawing/2014/main" id="{A0B76848-724F-6C53-1F50-06D578D3BD78}"/>
              </a:ext>
            </a:extLst>
          </p:cNvPr>
          <p:cNvSpPr>
            <a:spLocks noGrp="1"/>
          </p:cNvSpPr>
          <p:nvPr>
            <p:ph idx="1"/>
          </p:nvPr>
        </p:nvSpPr>
        <p:spPr>
          <a:xfrm>
            <a:off x="728866" y="1676538"/>
            <a:ext cx="11168273" cy="3561029"/>
          </a:xfrm>
        </p:spPr>
        <p:txBody>
          <a:bodyPr/>
          <a:lstStyle/>
          <a:p>
            <a:r>
              <a:rPr lang="en-US" dirty="0"/>
              <a:t>Create Bridges Overview</a:t>
            </a:r>
          </a:p>
          <a:p>
            <a:r>
              <a:rPr lang="en-US" dirty="0"/>
              <a:t>Description of Business Retention and Expansion Process</a:t>
            </a:r>
          </a:p>
          <a:p>
            <a:r>
              <a:rPr lang="en-US" dirty="0"/>
              <a:t>How to Conduct a BR&amp;E Visit</a:t>
            </a:r>
          </a:p>
          <a:p>
            <a:pPr lvl="1"/>
            <a:r>
              <a:rPr lang="en-US" dirty="0"/>
              <a:t>Select local businesses to visit </a:t>
            </a:r>
          </a:p>
          <a:p>
            <a:r>
              <a:rPr lang="en-US" dirty="0"/>
              <a:t>Timeline for CREATE BRIDGES BR&amp;E</a:t>
            </a:r>
          </a:p>
          <a:p>
            <a:r>
              <a:rPr lang="en-US" dirty="0"/>
              <a:t>Discussion/Questions</a:t>
            </a:r>
          </a:p>
          <a:p>
            <a:endParaRPr lang="en-US" dirty="0"/>
          </a:p>
          <a:p>
            <a:endParaRPr lang="en-US" dirty="0"/>
          </a:p>
          <a:p>
            <a:endParaRPr lang="en-US" dirty="0"/>
          </a:p>
        </p:txBody>
      </p:sp>
    </p:spTree>
    <p:extLst>
      <p:ext uri="{BB962C8B-B14F-4D97-AF65-F5344CB8AC3E}">
        <p14:creationId xmlns:p14="http://schemas.microsoft.com/office/powerpoint/2010/main" val="366622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6DF9-DC07-7C4D-B052-E73D1869C7F4}"/>
              </a:ext>
            </a:extLst>
          </p:cNvPr>
          <p:cNvSpPr>
            <a:spLocks noGrp="1"/>
          </p:cNvSpPr>
          <p:nvPr>
            <p:ph type="title"/>
          </p:nvPr>
        </p:nvSpPr>
        <p:spPr/>
        <p:txBody>
          <a:bodyPr/>
          <a:lstStyle/>
          <a:p>
            <a:r>
              <a:rPr lang="en-US" altLang="en-US" dirty="0">
                <a:solidFill>
                  <a:schemeClr val="accent3"/>
                </a:solidFill>
              </a:rPr>
              <a:t>Purpose of CREATE BRIDGES</a:t>
            </a:r>
            <a:endParaRPr lang="en-US" dirty="0"/>
          </a:p>
        </p:txBody>
      </p:sp>
      <p:graphicFrame>
        <p:nvGraphicFramePr>
          <p:cNvPr id="5" name="Diagram 4" descr="raise awareness, determine challenges, barriers, and opportunities, develop and implement strategies">
            <a:extLst>
              <a:ext uri="{FF2B5EF4-FFF2-40B4-BE49-F238E27FC236}">
                <a16:creationId xmlns:a16="http://schemas.microsoft.com/office/drawing/2014/main" id="{2D73EC77-FE62-16FE-C9A9-9336AC74F37D}"/>
              </a:ext>
            </a:extLst>
          </p:cNvPr>
          <p:cNvGraphicFramePr/>
          <p:nvPr>
            <p:extLst>
              <p:ext uri="{D42A27DB-BD31-4B8C-83A1-F6EECF244321}">
                <p14:modId xmlns:p14="http://schemas.microsoft.com/office/powerpoint/2010/main" val="433499261"/>
              </p:ext>
            </p:extLst>
          </p:nvPr>
        </p:nvGraphicFramePr>
        <p:xfrm>
          <a:off x="2596605" y="2073756"/>
          <a:ext cx="6998789" cy="335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76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91" y="257357"/>
            <a:ext cx="10515600" cy="1325563"/>
          </a:xfrm>
        </p:spPr>
        <p:txBody>
          <a:bodyPr/>
          <a:lstStyle/>
          <a:p>
            <a:r>
              <a:rPr lang="en-US" dirty="0">
                <a:solidFill>
                  <a:schemeClr val="accent3"/>
                </a:solidFill>
              </a:rPr>
              <a:t>CREATE BRIDGES Process</a:t>
            </a:r>
          </a:p>
        </p:txBody>
      </p:sp>
      <p:sp>
        <p:nvSpPr>
          <p:cNvPr id="15" name="Rectangle 14">
            <a:extLst>
              <a:ext uri="{C183D7F6-B498-43B3-948B-1728B52AA6E4}">
                <adec:decorative xmlns:adec="http://schemas.microsoft.com/office/drawing/2017/decorative" val="1"/>
              </a:ext>
            </a:extLst>
          </p:cNvPr>
          <p:cNvSpPr/>
          <p:nvPr/>
        </p:nvSpPr>
        <p:spPr>
          <a:xfrm>
            <a:off x="2594495" y="1890158"/>
            <a:ext cx="1476418" cy="31400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Isosceles Triangle 15">
            <a:extLst>
              <a:ext uri="{C183D7F6-B498-43B3-948B-1728B52AA6E4}">
                <adec:decorative xmlns:adec="http://schemas.microsoft.com/office/drawing/2017/decorative" val="1"/>
              </a:ext>
            </a:extLst>
          </p:cNvPr>
          <p:cNvSpPr/>
          <p:nvPr/>
        </p:nvSpPr>
        <p:spPr>
          <a:xfrm rot="5400000">
            <a:off x="-252391" y="2520870"/>
            <a:ext cx="3595258" cy="1816257"/>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C183D7F6-B498-43B3-948B-1728B52AA6E4}">
                <adec:decorative xmlns:adec="http://schemas.microsoft.com/office/drawing/2017/decorative" val="1"/>
              </a:ext>
            </a:extLst>
          </p:cNvPr>
          <p:cNvSpPr/>
          <p:nvPr/>
        </p:nvSpPr>
        <p:spPr>
          <a:xfrm>
            <a:off x="6279783" y="1900112"/>
            <a:ext cx="1710738" cy="148184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16">
            <a:extLst>
              <a:ext uri="{C183D7F6-B498-43B3-948B-1728B52AA6E4}">
                <adec:decorative xmlns:adec="http://schemas.microsoft.com/office/drawing/2017/decorative" val="1"/>
              </a:ext>
            </a:extLst>
          </p:cNvPr>
          <p:cNvSpPr>
            <a:spLocks noChangeArrowheads="1"/>
          </p:cNvSpPr>
          <p:nvPr/>
        </p:nvSpPr>
        <p:spPr bwMode="auto">
          <a:xfrm>
            <a:off x="0" y="-320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628923" y="2675342"/>
            <a:ext cx="1696955" cy="1200329"/>
          </a:xfrm>
          <a:prstGeom prst="rect">
            <a:avLst/>
          </a:prstGeom>
          <a:noFill/>
        </p:spPr>
        <p:txBody>
          <a:bodyPr wrap="square" rtlCol="0">
            <a:spAutoFit/>
          </a:bodyPr>
          <a:lstStyle/>
          <a:p>
            <a:r>
              <a:rPr lang="en-US" sz="2400" dirty="0">
                <a:solidFill>
                  <a:schemeClr val="bg1"/>
                </a:solidFill>
              </a:rPr>
              <a:t>Regional Steering Committee</a:t>
            </a:r>
          </a:p>
        </p:txBody>
      </p:sp>
      <p:sp>
        <p:nvSpPr>
          <p:cNvPr id="31" name="TextBox 30"/>
          <p:cNvSpPr txBox="1"/>
          <p:nvPr/>
        </p:nvSpPr>
        <p:spPr>
          <a:xfrm>
            <a:off x="2622219" y="2100489"/>
            <a:ext cx="1546461" cy="2677656"/>
          </a:xfrm>
          <a:prstGeom prst="rect">
            <a:avLst/>
          </a:prstGeom>
          <a:noFill/>
        </p:spPr>
        <p:txBody>
          <a:bodyPr wrap="square" rtlCol="0">
            <a:spAutoFit/>
          </a:bodyPr>
          <a:lstStyle/>
          <a:p>
            <a:r>
              <a:rPr lang="en-US" sz="2400" dirty="0">
                <a:solidFill>
                  <a:schemeClr val="bg1"/>
                </a:solidFill>
              </a:rPr>
              <a:t>Resource Listing of businesses, training programs, and resources</a:t>
            </a:r>
          </a:p>
        </p:txBody>
      </p:sp>
      <p:sp>
        <p:nvSpPr>
          <p:cNvPr id="32" name="TextBox 31">
            <a:extLst>
              <a:ext uri="{C183D7F6-B498-43B3-948B-1728B52AA6E4}">
                <adec:decorative xmlns:adec="http://schemas.microsoft.com/office/drawing/2017/decorative" val="1"/>
              </a:ext>
            </a:extLst>
          </p:cNvPr>
          <p:cNvSpPr txBox="1"/>
          <p:nvPr/>
        </p:nvSpPr>
        <p:spPr>
          <a:xfrm>
            <a:off x="4488930" y="2953738"/>
            <a:ext cx="1426814"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r>
              <a:rPr lang="en-US" dirty="0">
                <a:solidFill>
                  <a:schemeClr val="bg1"/>
                </a:solidFill>
              </a:rPr>
              <a:t>Host a civic forum</a:t>
            </a:r>
          </a:p>
        </p:txBody>
      </p:sp>
      <p:sp>
        <p:nvSpPr>
          <p:cNvPr id="33" name="Isosceles Triangle 32">
            <a:extLst>
              <a:ext uri="{C183D7F6-B498-43B3-948B-1728B52AA6E4}">
                <adec:decorative xmlns:adec="http://schemas.microsoft.com/office/drawing/2017/decorative" val="1"/>
              </a:ext>
            </a:extLst>
          </p:cNvPr>
          <p:cNvSpPr/>
          <p:nvPr/>
        </p:nvSpPr>
        <p:spPr>
          <a:xfrm rot="5400000">
            <a:off x="3401517" y="2552047"/>
            <a:ext cx="3595259"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Isosceles Triangle 33">
            <a:extLst>
              <a:ext uri="{C183D7F6-B498-43B3-948B-1728B52AA6E4}">
                <adec:decorative xmlns:adec="http://schemas.microsoft.com/office/drawing/2017/decorative" val="1"/>
              </a:ext>
            </a:extLst>
          </p:cNvPr>
          <p:cNvSpPr/>
          <p:nvPr/>
        </p:nvSpPr>
        <p:spPr>
          <a:xfrm rot="5400000">
            <a:off x="9276260" y="2546013"/>
            <a:ext cx="3550537" cy="1765973"/>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Isosceles Triangle 34">
            <a:extLst>
              <a:ext uri="{C183D7F6-B498-43B3-948B-1728B52AA6E4}">
                <adec:decorative xmlns:adec="http://schemas.microsoft.com/office/drawing/2017/decorative" val="1"/>
              </a:ext>
            </a:extLst>
          </p:cNvPr>
          <p:cNvSpPr/>
          <p:nvPr/>
        </p:nvSpPr>
        <p:spPr>
          <a:xfrm rot="5400000">
            <a:off x="7311373" y="2524915"/>
            <a:ext cx="3579413"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4306091" y="2700653"/>
            <a:ext cx="1750001" cy="1477328"/>
          </a:xfrm>
          <a:prstGeom prst="rect">
            <a:avLst/>
          </a:prstGeom>
          <a:noFill/>
        </p:spPr>
        <p:txBody>
          <a:bodyPr wrap="square" rtlCol="0">
            <a:spAutoFit/>
          </a:bodyPr>
          <a:lstStyle/>
          <a:p>
            <a:endParaRPr lang="en-US" dirty="0">
              <a:solidFill>
                <a:schemeClr val="bg1"/>
              </a:solidFill>
            </a:endParaRPr>
          </a:p>
          <a:p>
            <a:r>
              <a:rPr lang="en-US" sz="2400" dirty="0">
                <a:solidFill>
                  <a:schemeClr val="bg1"/>
                </a:solidFill>
              </a:rPr>
              <a:t>CREATE </a:t>
            </a:r>
          </a:p>
          <a:p>
            <a:r>
              <a:rPr lang="en-US" sz="2400" dirty="0">
                <a:solidFill>
                  <a:schemeClr val="bg1"/>
                </a:solidFill>
              </a:rPr>
              <a:t>BRIDGES</a:t>
            </a:r>
          </a:p>
          <a:p>
            <a:r>
              <a:rPr lang="en-US" sz="2400" dirty="0">
                <a:solidFill>
                  <a:schemeClr val="bg1"/>
                </a:solidFill>
              </a:rPr>
              <a:t>Forum</a:t>
            </a:r>
          </a:p>
        </p:txBody>
      </p:sp>
      <p:sp>
        <p:nvSpPr>
          <p:cNvPr id="6" name="TextBox 5"/>
          <p:cNvSpPr txBox="1"/>
          <p:nvPr/>
        </p:nvSpPr>
        <p:spPr>
          <a:xfrm>
            <a:off x="6344140" y="1856205"/>
            <a:ext cx="1582024" cy="1569660"/>
          </a:xfrm>
          <a:prstGeom prst="rect">
            <a:avLst/>
          </a:prstGeom>
          <a:noFill/>
        </p:spPr>
        <p:txBody>
          <a:bodyPr wrap="square" rtlCol="0">
            <a:spAutoFit/>
          </a:bodyPr>
          <a:lstStyle/>
          <a:p>
            <a:pPr algn="ctr"/>
            <a:r>
              <a:rPr lang="en-US" sz="2400" dirty="0">
                <a:solidFill>
                  <a:schemeClr val="bg1"/>
                </a:solidFill>
              </a:rPr>
              <a:t>Business Retention and Expansion</a:t>
            </a:r>
          </a:p>
        </p:txBody>
      </p:sp>
      <p:sp>
        <p:nvSpPr>
          <p:cNvPr id="3" name="Rectangle 2">
            <a:extLst>
              <a:ext uri="{FF2B5EF4-FFF2-40B4-BE49-F238E27FC236}">
                <a16:creationId xmlns:a16="http://schemas.microsoft.com/office/drawing/2014/main" id="{EC291C6B-6816-460F-B6CE-59B462953AB8}"/>
              </a:ext>
            </a:extLst>
          </p:cNvPr>
          <p:cNvSpPr/>
          <p:nvPr/>
        </p:nvSpPr>
        <p:spPr>
          <a:xfrm>
            <a:off x="6266609" y="3829861"/>
            <a:ext cx="1720545" cy="120032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a:cs typeface="Calibri"/>
              </a:rPr>
              <a:t>Employee engagement</a:t>
            </a:r>
          </a:p>
        </p:txBody>
      </p:sp>
      <p:sp>
        <p:nvSpPr>
          <p:cNvPr id="37" name="TextBox 36"/>
          <p:cNvSpPr txBox="1"/>
          <p:nvPr/>
        </p:nvSpPr>
        <p:spPr>
          <a:xfrm>
            <a:off x="8149855" y="3013499"/>
            <a:ext cx="1765974" cy="830997"/>
          </a:xfrm>
          <a:prstGeom prst="rect">
            <a:avLst/>
          </a:prstGeom>
          <a:noFill/>
        </p:spPr>
        <p:txBody>
          <a:bodyPr wrap="square" rtlCol="0" anchor="t">
            <a:spAutoFit/>
          </a:bodyPr>
          <a:lstStyle/>
          <a:p>
            <a:r>
              <a:rPr lang="en-US" sz="2400" dirty="0">
                <a:solidFill>
                  <a:schemeClr val="bg1"/>
                </a:solidFill>
              </a:rPr>
              <a:t>CREATE </a:t>
            </a:r>
          </a:p>
          <a:p>
            <a:r>
              <a:rPr lang="en-US" sz="2400" dirty="0">
                <a:solidFill>
                  <a:schemeClr val="bg1"/>
                </a:solidFill>
              </a:rPr>
              <a:t>Academy</a:t>
            </a:r>
          </a:p>
        </p:txBody>
      </p:sp>
      <p:sp>
        <p:nvSpPr>
          <p:cNvPr id="42" name="TextBox 41"/>
          <p:cNvSpPr txBox="1"/>
          <p:nvPr/>
        </p:nvSpPr>
        <p:spPr>
          <a:xfrm>
            <a:off x="10212374" y="2352176"/>
            <a:ext cx="1541811" cy="1846659"/>
          </a:xfrm>
          <a:prstGeom prst="rect">
            <a:avLst/>
          </a:prstGeom>
          <a:noFill/>
        </p:spPr>
        <p:txBody>
          <a:bodyPr wrap="square" rtlCol="0">
            <a:spAutoFit/>
          </a:bodyPr>
          <a:lstStyle/>
          <a:p>
            <a:endParaRPr lang="en-US" dirty="0"/>
          </a:p>
          <a:p>
            <a:r>
              <a:rPr lang="en-US" sz="2400" dirty="0">
                <a:solidFill>
                  <a:schemeClr val="bg1"/>
                </a:solidFill>
              </a:rPr>
              <a:t>New strategies </a:t>
            </a:r>
          </a:p>
          <a:p>
            <a:r>
              <a:rPr lang="en-US" sz="2400" dirty="0">
                <a:solidFill>
                  <a:schemeClr val="bg1"/>
                </a:solidFill>
              </a:rPr>
              <a:t>and </a:t>
            </a:r>
          </a:p>
          <a:p>
            <a:r>
              <a:rPr lang="en-US" sz="2400" dirty="0">
                <a:solidFill>
                  <a:schemeClr val="bg1"/>
                </a:solidFill>
              </a:rPr>
              <a:t>actions</a:t>
            </a:r>
          </a:p>
        </p:txBody>
      </p:sp>
    </p:spTree>
    <p:extLst>
      <p:ext uri="{BB962C8B-B14F-4D97-AF65-F5344CB8AC3E}">
        <p14:creationId xmlns:p14="http://schemas.microsoft.com/office/powerpoint/2010/main" val="38828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33" grpId="0" animBg="1"/>
      <p:bldP spid="34" grpId="0" animBg="1"/>
      <p:bldP spid="3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CDCF4F-F4E7-F9F9-AC18-CC4565816D00}"/>
              </a:ext>
            </a:extLst>
          </p:cNvPr>
          <p:cNvSpPr txBox="1">
            <a:spLocks noGrp="1"/>
          </p:cNvSpPr>
          <p:nvPr>
            <p:ph type="title" idx="4294967295"/>
          </p:nvPr>
        </p:nvSpPr>
        <p:spPr>
          <a:xfrm>
            <a:off x="588063" y="160363"/>
            <a:ext cx="11168273"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Timeline for CREATE BRIDGES BR&amp;E</a:t>
            </a:r>
          </a:p>
        </p:txBody>
      </p:sp>
      <p:sp>
        <p:nvSpPr>
          <p:cNvPr id="6" name="Content Placeholder 2">
            <a:extLst>
              <a:ext uri="{FF2B5EF4-FFF2-40B4-BE49-F238E27FC236}">
                <a16:creationId xmlns:a16="http://schemas.microsoft.com/office/drawing/2014/main" id="{DC772A28-B72B-9387-70BD-34F12117025A}"/>
              </a:ext>
            </a:extLst>
          </p:cNvPr>
          <p:cNvSpPr>
            <a:spLocks noGrp="1"/>
          </p:cNvSpPr>
          <p:nvPr>
            <p:ph idx="1"/>
          </p:nvPr>
        </p:nvSpPr>
        <p:spPr>
          <a:xfrm>
            <a:off x="588063" y="1485926"/>
            <a:ext cx="11168273" cy="4335955"/>
          </a:xfrm>
        </p:spPr>
        <p:txBody>
          <a:bodyPr>
            <a:normAutofit/>
          </a:bodyPr>
          <a:lstStyle/>
          <a:p>
            <a:r>
              <a:rPr lang="en-US" dirty="0">
                <a:highlight>
                  <a:srgbClr val="FFFF00"/>
                </a:highlight>
              </a:rPr>
              <a:t>Add timeline </a:t>
            </a:r>
          </a:p>
          <a:p>
            <a:pPr lvl="1"/>
            <a:r>
              <a:rPr lang="en-US" dirty="0"/>
              <a:t>Inform communities and businesses of BR&amp;E launch</a:t>
            </a:r>
          </a:p>
          <a:p>
            <a:pPr lvl="1"/>
            <a:r>
              <a:rPr lang="en-US" dirty="0"/>
              <a:t>Recruit and train volunteers</a:t>
            </a:r>
          </a:p>
          <a:p>
            <a:r>
              <a:rPr lang="en-US" dirty="0">
                <a:highlight>
                  <a:srgbClr val="FFFF00"/>
                </a:highlight>
              </a:rPr>
              <a:t>Add timeline </a:t>
            </a:r>
          </a:p>
          <a:p>
            <a:pPr lvl="1"/>
            <a:r>
              <a:rPr lang="en-US" dirty="0"/>
              <a:t>Conduct interviews</a:t>
            </a:r>
          </a:p>
          <a:p>
            <a:r>
              <a:rPr lang="en-US" dirty="0">
                <a:highlight>
                  <a:srgbClr val="FFFF00"/>
                </a:highlight>
              </a:rPr>
              <a:t>Add timeline</a:t>
            </a:r>
          </a:p>
          <a:p>
            <a:pPr lvl="1"/>
            <a:r>
              <a:rPr lang="en-US" dirty="0"/>
              <a:t>Tabulate and summarize data</a:t>
            </a:r>
          </a:p>
          <a:p>
            <a:pPr lvl="1"/>
            <a:r>
              <a:rPr lang="en-US" dirty="0"/>
              <a:t>Share findings with businesses and communities</a:t>
            </a:r>
          </a:p>
          <a:p>
            <a:pPr lvl="1"/>
            <a:r>
              <a:rPr lang="en-US" dirty="0"/>
              <a:t>Prioritize projects</a:t>
            </a:r>
          </a:p>
          <a:p>
            <a:pPr lvl="1"/>
            <a:r>
              <a:rPr lang="en-US" dirty="0"/>
              <a:t>Develop project teams and commence work on projects</a:t>
            </a:r>
          </a:p>
          <a:p>
            <a:pPr lvl="2"/>
            <a:endParaRPr lang="en-US" dirty="0"/>
          </a:p>
          <a:p>
            <a:endParaRPr lang="en-US" dirty="0"/>
          </a:p>
        </p:txBody>
      </p:sp>
    </p:spTree>
    <p:extLst>
      <p:ext uri="{BB962C8B-B14F-4D97-AF65-F5344CB8AC3E}">
        <p14:creationId xmlns:p14="http://schemas.microsoft.com/office/powerpoint/2010/main" val="268553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6C64B2-ECD2-5189-F584-8E05703186C0}"/>
              </a:ext>
            </a:extLst>
          </p:cNvPr>
          <p:cNvSpPr>
            <a:spLocks noGrp="1"/>
          </p:cNvSpPr>
          <p:nvPr>
            <p:ph type="title"/>
          </p:nvPr>
        </p:nvSpPr>
        <p:spPr>
          <a:xfrm>
            <a:off x="728663" y="207963"/>
            <a:ext cx="7997326" cy="1325562"/>
          </a:xfrm>
        </p:spPr>
        <p:txBody>
          <a:bodyPr/>
          <a:lstStyle/>
          <a:p>
            <a:pPr algn="ctr"/>
            <a:r>
              <a:rPr lang="en-US" dirty="0"/>
              <a:t>What is Business Retention </a:t>
            </a:r>
            <a:br>
              <a:rPr lang="en-US" dirty="0"/>
            </a:br>
            <a:r>
              <a:rPr lang="en-US" dirty="0"/>
              <a:t>and Expansion? </a:t>
            </a:r>
          </a:p>
        </p:txBody>
      </p:sp>
      <p:sp>
        <p:nvSpPr>
          <p:cNvPr id="6" name="Content Placeholder 2">
            <a:extLst>
              <a:ext uri="{FF2B5EF4-FFF2-40B4-BE49-F238E27FC236}">
                <a16:creationId xmlns:a16="http://schemas.microsoft.com/office/drawing/2014/main" id="{720C497C-7153-4D46-FCD2-1C611ED5F1F0}"/>
              </a:ext>
            </a:extLst>
          </p:cNvPr>
          <p:cNvSpPr>
            <a:spLocks noGrp="1"/>
          </p:cNvSpPr>
          <p:nvPr>
            <p:ph idx="1"/>
          </p:nvPr>
        </p:nvSpPr>
        <p:spPr>
          <a:xfrm>
            <a:off x="728866" y="1851902"/>
            <a:ext cx="6046236" cy="4051987"/>
          </a:xfrm>
        </p:spPr>
        <p:txBody>
          <a:bodyPr>
            <a:normAutofit/>
          </a:bodyPr>
          <a:lstStyle/>
          <a:p>
            <a:r>
              <a:rPr lang="en-US" dirty="0"/>
              <a:t>An exciting program, designed to strengthen the connection between businesses and the community. </a:t>
            </a:r>
          </a:p>
          <a:p>
            <a:r>
              <a:rPr lang="en-US" dirty="0"/>
              <a:t>Direct interactions, events and research</a:t>
            </a:r>
          </a:p>
          <a:p>
            <a:r>
              <a:rPr lang="en-US" dirty="0"/>
              <a:t>Seeks to gain business insight</a:t>
            </a:r>
          </a:p>
          <a:p>
            <a:pPr lvl="1"/>
            <a:r>
              <a:rPr lang="en-US" dirty="0"/>
              <a:t>Turns this “business intelligence” into value added services and programs that address shared business challenges and opportunities. </a:t>
            </a:r>
          </a:p>
        </p:txBody>
      </p:sp>
      <p:pic>
        <p:nvPicPr>
          <p:cNvPr id="8" name="Content Placeholder 4">
            <a:extLst>
              <a:ext uri="{FF2B5EF4-FFF2-40B4-BE49-F238E27FC236}">
                <a16:creationId xmlns:a16="http://schemas.microsoft.com/office/drawing/2014/main" id="{DD87344D-C0DD-492E-BF9F-08272888FD34}"/>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75101" y="1851902"/>
            <a:ext cx="5181600" cy="3185724"/>
          </a:xfrm>
          <a:prstGeom prst="rect">
            <a:avLst/>
          </a:prstGeom>
          <a:noFill/>
        </p:spPr>
      </p:pic>
      <p:sp>
        <p:nvSpPr>
          <p:cNvPr id="7" name="TextBox 6">
            <a:extLst>
              <a:ext uri="{FF2B5EF4-FFF2-40B4-BE49-F238E27FC236}">
                <a16:creationId xmlns:a16="http://schemas.microsoft.com/office/drawing/2014/main" id="{D81216C0-406A-4C9E-9882-21700475C305}"/>
              </a:ext>
            </a:extLst>
          </p:cNvPr>
          <p:cNvSpPr txBox="1"/>
          <p:nvPr/>
        </p:nvSpPr>
        <p:spPr>
          <a:xfrm>
            <a:off x="6775100" y="5037626"/>
            <a:ext cx="5181600" cy="230832"/>
          </a:xfrm>
          <a:prstGeom prst="rect">
            <a:avLst/>
          </a:prstGeom>
          <a:noFill/>
        </p:spPr>
        <p:txBody>
          <a:bodyPr wrap="square" rtlCol="0">
            <a:spAutoFit/>
          </a:bodyPr>
          <a:lstStyle/>
          <a:p>
            <a:r>
              <a:rPr lang="en-US" sz="900">
                <a:hlinkClick r:id="rId3" tooltip="https://technofaq.org/posts/2017/02/4-ways-for-small-businesses-to-get-their-foot-in-the-door/"/>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47216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3518-FCAB-C7C3-01A9-86B4F8C8917F}"/>
              </a:ext>
            </a:extLst>
          </p:cNvPr>
          <p:cNvSpPr>
            <a:spLocks noGrp="1"/>
          </p:cNvSpPr>
          <p:nvPr>
            <p:ph type="title"/>
          </p:nvPr>
        </p:nvSpPr>
        <p:spPr/>
        <p:txBody>
          <a:bodyPr>
            <a:normAutofit/>
          </a:bodyPr>
          <a:lstStyle/>
          <a:p>
            <a:r>
              <a:rPr lang="en-US" sz="4000" dirty="0"/>
              <a:t>Business Retention and Expansion (BRE)</a:t>
            </a:r>
          </a:p>
        </p:txBody>
      </p:sp>
      <p:pic>
        <p:nvPicPr>
          <p:cNvPr id="5" name="Online Media 4" title="Business Retention and Expansion">
            <a:hlinkClick r:id="" action="ppaction://media"/>
            <a:extLst>
              <a:ext uri="{FF2B5EF4-FFF2-40B4-BE49-F238E27FC236}">
                <a16:creationId xmlns:a16="http://schemas.microsoft.com/office/drawing/2014/main" id="{6DB66B96-564B-3D26-5BA3-464FD7AC25B2}"/>
              </a:ext>
            </a:extLst>
          </p:cNvPr>
          <p:cNvPicPr>
            <a:picLocks noRot="1" noChangeAspect="1"/>
          </p:cNvPicPr>
          <p:nvPr>
            <a:videoFile r:link="rId1"/>
          </p:nvPr>
        </p:nvPicPr>
        <p:blipFill>
          <a:blip r:embed="rId3"/>
          <a:stretch>
            <a:fillRect/>
          </a:stretch>
        </p:blipFill>
        <p:spPr>
          <a:xfrm>
            <a:off x="3490440" y="2316339"/>
            <a:ext cx="5211120" cy="2944283"/>
          </a:xfrm>
          <a:prstGeom prst="rect">
            <a:avLst/>
          </a:prstGeom>
        </p:spPr>
      </p:pic>
    </p:spTree>
    <p:extLst>
      <p:ext uri="{BB962C8B-B14F-4D97-AF65-F5344CB8AC3E}">
        <p14:creationId xmlns:p14="http://schemas.microsoft.com/office/powerpoint/2010/main" val="232879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1588</TotalTime>
  <Words>1469</Words>
  <Application>Microsoft Office PowerPoint</Application>
  <PresentationFormat>Widescreen</PresentationFormat>
  <Paragraphs>156</Paragraphs>
  <Slides>18</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Gill Sans MT</vt:lpstr>
      <vt:lpstr>Theme1</vt:lpstr>
      <vt:lpstr>Volunteer Visitor Training</vt:lpstr>
      <vt:lpstr>Partners </vt:lpstr>
      <vt:lpstr>CREATE BRIDGES stands for: </vt:lpstr>
      <vt:lpstr>Agenda</vt:lpstr>
      <vt:lpstr>Purpose of CREATE BRIDGES</vt:lpstr>
      <vt:lpstr>CREATE BRIDGES Process</vt:lpstr>
      <vt:lpstr>Timeline for CREATE BRIDGES BR&amp;E</vt:lpstr>
      <vt:lpstr>What is Business Retention  and Expansion? </vt:lpstr>
      <vt:lpstr>Business Retention and Expansion (BRE)</vt:lpstr>
      <vt:lpstr>Why BRE? </vt:lpstr>
      <vt:lpstr>BRE Process </vt:lpstr>
      <vt:lpstr>Objectives of the BRE  Visitation Program</vt:lpstr>
      <vt:lpstr>How to Conduct BRE Visits </vt:lpstr>
      <vt:lpstr>How to Conduct BRE Visits con’t</vt:lpstr>
      <vt:lpstr>BRE Things to Remember </vt:lpstr>
      <vt:lpstr>BRE Things to Remember </vt:lpstr>
      <vt:lpstr>Your Turn!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84</cp:revision>
  <cp:lastPrinted>2020-01-30T17:53:02Z</cp:lastPrinted>
  <dcterms:created xsi:type="dcterms:W3CDTF">2018-11-29T19:52:24Z</dcterms:created>
  <dcterms:modified xsi:type="dcterms:W3CDTF">2023-12-06T21:45:37Z</dcterms:modified>
</cp:coreProperties>
</file>