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57" r:id="rId2"/>
    <p:sldId id="383" r:id="rId3"/>
    <p:sldId id="345" r:id="rId4"/>
    <p:sldId id="261" r:id="rId5"/>
    <p:sldId id="342" r:id="rId6"/>
    <p:sldId id="269" r:id="rId7"/>
    <p:sldId id="259" r:id="rId8"/>
    <p:sldId id="260" r:id="rId9"/>
    <p:sldId id="279" r:id="rId10"/>
    <p:sldId id="376" r:id="rId11"/>
    <p:sldId id="377" r:id="rId12"/>
    <p:sldId id="370" r:id="rId13"/>
    <p:sldId id="362" r:id="rId14"/>
    <p:sldId id="378" r:id="rId15"/>
    <p:sldId id="361" r:id="rId16"/>
    <p:sldId id="351" r:id="rId17"/>
    <p:sldId id="350" r:id="rId18"/>
    <p:sldId id="353" r:id="rId19"/>
    <p:sldId id="354" r:id="rId20"/>
    <p:sldId id="355" r:id="rId21"/>
    <p:sldId id="379" r:id="rId22"/>
    <p:sldId id="365" r:id="rId23"/>
    <p:sldId id="366" r:id="rId24"/>
    <p:sldId id="380" r:id="rId25"/>
    <p:sldId id="371" r:id="rId26"/>
    <p:sldId id="363" r:id="rId27"/>
    <p:sldId id="290" r:id="rId28"/>
    <p:sldId id="340" r:id="rId29"/>
    <p:sldId id="327" r:id="rId30"/>
    <p:sldId id="337" r:id="rId31"/>
    <p:sldId id="339" r:id="rId32"/>
    <p:sldId id="344" r:id="rId33"/>
    <p:sldId id="381" r:id="rId34"/>
    <p:sldId id="372" r:id="rId35"/>
    <p:sldId id="382" r:id="rId36"/>
    <p:sldId id="364" r:id="rId37"/>
    <p:sldId id="368" r:id="rId38"/>
    <p:sldId id="367" r:id="rId39"/>
    <p:sldId id="373" r:id="rId40"/>
    <p:sldId id="374" r:id="rId41"/>
    <p:sldId id="347" r:id="rId42"/>
    <p:sldId id="348" r:id="rId43"/>
    <p:sldId id="346" r:id="rId44"/>
    <p:sldId id="349" r:id="rId45"/>
    <p:sldId id="359" r:id="rId46"/>
    <p:sldId id="360" r:id="rId47"/>
    <p:sldId id="258" r:id="rId4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tup2019" initials="s" lastIdx="1" clrIdx="0">
    <p:extLst>
      <p:ext uri="{19B8F6BF-5375-455C-9EA6-DF929625EA0E}">
        <p15:presenceInfo xmlns:p15="http://schemas.microsoft.com/office/powerpoint/2012/main" userId="setup2019" providerId="None"/>
      </p:ext>
    </p:extLst>
  </p:cmAuthor>
  <p:cmAuthor id="3" name="Shideler, Dave" initials="SD" lastIdx="5" clrIdx="1">
    <p:extLst>
      <p:ext uri="{19B8F6BF-5375-455C-9EA6-DF929625EA0E}">
        <p15:presenceInfo xmlns:p15="http://schemas.microsoft.com/office/powerpoint/2012/main" userId="S-1-5-21-321074259-2410434457-2231178854-1972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74" autoAdjust="0"/>
    <p:restoredTop sz="78329" autoAdjust="0"/>
  </p:normalViewPr>
  <p:slideViewPr>
    <p:cSldViewPr snapToGrid="0">
      <p:cViewPr varScale="1">
        <p:scale>
          <a:sx n="83" d="100"/>
          <a:sy n="83" d="100"/>
        </p:scale>
        <p:origin x="330" y="84"/>
      </p:cViewPr>
      <p:guideLst/>
    </p:cSldViewPr>
  </p:slideViewPr>
  <p:outlineViewPr>
    <p:cViewPr>
      <p:scale>
        <a:sx n="33" d="100"/>
        <a:sy n="33" d="100"/>
      </p:scale>
      <p:origin x="0" y="-13920"/>
    </p:cViewPr>
  </p:outlineViewPr>
  <p:notesTextViewPr>
    <p:cViewPr>
      <p:scale>
        <a:sx n="3" d="2"/>
        <a:sy n="3" d="2"/>
      </p:scale>
      <p:origin x="0" y="0"/>
    </p:cViewPr>
  </p:notesTextViewPr>
  <p:notesViewPr>
    <p:cSldViewPr snapToGrid="0">
      <p:cViewPr varScale="1">
        <p:scale>
          <a:sx n="74" d="100"/>
          <a:sy n="74" d="100"/>
        </p:scale>
        <p:origin x="2682"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McCullough" userId="54bb2eee-0563-482b-8b31-22f4e39e978e" providerId="ADAL" clId="{E5121F62-8A69-4C62-98C1-A136B0ABF01D}"/>
    <pc:docChg chg="modSld">
      <pc:chgData name="Stacey McCullough" userId="54bb2eee-0563-482b-8b31-22f4e39e978e" providerId="ADAL" clId="{E5121F62-8A69-4C62-98C1-A136B0ABF01D}" dt="2024-01-19T20:47:50.028" v="2" actId="20577"/>
      <pc:docMkLst>
        <pc:docMk/>
      </pc:docMkLst>
      <pc:sldChg chg="modNotesTx">
        <pc:chgData name="Stacey McCullough" userId="54bb2eee-0563-482b-8b31-22f4e39e978e" providerId="ADAL" clId="{E5121F62-8A69-4C62-98C1-A136B0ABF01D}" dt="2024-01-19T20:47:50.028" v="2" actId="20577"/>
        <pc:sldMkLst>
          <pc:docMk/>
          <pc:sldMk cId="3882873748" sldId="342"/>
        </pc:sldMkLst>
      </pc:sldChg>
    </pc:docChg>
  </pc:docChgLst>
  <pc:docChgLst>
    <pc:chgData name="Stacey McCullough" userId="fpzWKiVkGE8/tpPhU1I5DJFJ26vwEYvd5Wc/CvRbIJY=" providerId="None" clId="Web-{98C17AF1-7069-4FB0-87BA-F4BA0026E2BC}"/>
    <pc:docChg chg="modSld">
      <pc:chgData name="Stacey McCullough" userId="fpzWKiVkGE8/tpPhU1I5DJFJ26vwEYvd5Wc/CvRbIJY=" providerId="None" clId="Web-{98C17AF1-7069-4FB0-87BA-F4BA0026E2BC}" dt="2022-11-08T14:40:45.019" v="131"/>
      <pc:docMkLst>
        <pc:docMk/>
      </pc:docMkLst>
      <pc:sldChg chg="modNotes">
        <pc:chgData name="Stacey McCullough" userId="fpzWKiVkGE8/tpPhU1I5DJFJ26vwEYvd5Wc/CvRbIJY=" providerId="None" clId="Web-{98C17AF1-7069-4FB0-87BA-F4BA0026E2BC}" dt="2022-11-08T14:40:45.019" v="131"/>
        <pc:sldMkLst>
          <pc:docMk/>
          <pc:sldMk cId="2681104569" sldId="258"/>
        </pc:sldMkLst>
      </pc:sldChg>
      <pc:sldChg chg="modSp">
        <pc:chgData name="Stacey McCullough" userId="fpzWKiVkGE8/tpPhU1I5DJFJ26vwEYvd5Wc/CvRbIJY=" providerId="None" clId="Web-{98C17AF1-7069-4FB0-87BA-F4BA0026E2BC}" dt="2022-11-08T14:36:59.855" v="67" actId="20577"/>
        <pc:sldMkLst>
          <pc:docMk/>
          <pc:sldMk cId="1347197808" sldId="260"/>
        </pc:sldMkLst>
        <pc:spChg chg="mod">
          <ac:chgData name="Stacey McCullough" userId="fpzWKiVkGE8/tpPhU1I5DJFJ26vwEYvd5Wc/CvRbIJY=" providerId="None" clId="Web-{98C17AF1-7069-4FB0-87BA-F4BA0026E2BC}" dt="2022-11-08T14:36:59.855" v="67" actId="20577"/>
          <ac:spMkLst>
            <pc:docMk/>
            <pc:sldMk cId="1347197808" sldId="260"/>
            <ac:spMk id="3" creationId="{C0D79B20-E6A2-B5BE-21E4-1C9E40AEA874}"/>
          </ac:spMkLst>
        </pc:spChg>
      </pc:sldChg>
      <pc:sldChg chg="modNotes">
        <pc:chgData name="Stacey McCullough" userId="fpzWKiVkGE8/tpPhU1I5DJFJ26vwEYvd5Wc/CvRbIJY=" providerId="None" clId="Web-{98C17AF1-7069-4FB0-87BA-F4BA0026E2BC}" dt="2022-11-08T14:39:13.250" v="87"/>
        <pc:sldMkLst>
          <pc:docMk/>
          <pc:sldMk cId="0" sldId="279"/>
        </pc:sldMkLst>
      </pc:sldChg>
      <pc:sldChg chg="modSp modNotes">
        <pc:chgData name="Stacey McCullough" userId="fpzWKiVkGE8/tpPhU1I5DJFJ26vwEYvd5Wc/CvRbIJY=" providerId="None" clId="Web-{98C17AF1-7069-4FB0-87BA-F4BA0026E2BC}" dt="2022-11-08T14:40:37.003" v="130" actId="20577"/>
        <pc:sldMkLst>
          <pc:docMk/>
          <pc:sldMk cId="3657948813" sldId="359"/>
        </pc:sldMkLst>
        <pc:spChg chg="mod">
          <ac:chgData name="Stacey McCullough" userId="fpzWKiVkGE8/tpPhU1I5DJFJ26vwEYvd5Wc/CvRbIJY=" providerId="None" clId="Web-{98C17AF1-7069-4FB0-87BA-F4BA0026E2BC}" dt="2022-11-08T14:40:37.003" v="130" actId="20577"/>
          <ac:spMkLst>
            <pc:docMk/>
            <pc:sldMk cId="3657948813" sldId="359"/>
            <ac:spMk id="3" creationId="{15B0AC2D-2DE4-49F1-9D4F-93787BFEB411}"/>
          </ac:spMkLst>
        </pc:spChg>
      </pc:sldChg>
      <pc:sldChg chg="modNotes">
        <pc:chgData name="Stacey McCullough" userId="fpzWKiVkGE8/tpPhU1I5DJFJ26vwEYvd5Wc/CvRbIJY=" providerId="None" clId="Web-{98C17AF1-7069-4FB0-87BA-F4BA0026E2BC}" dt="2022-11-08T14:40:03.455" v="121"/>
        <pc:sldMkLst>
          <pc:docMk/>
          <pc:sldMk cId="200023234" sldId="360"/>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Selling Online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3-1730-4323-81F9-5F3510C04E8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1730-4323-81F9-5F3510C04E86}"/>
              </c:ext>
            </c:extLst>
          </c:dPt>
          <c:dLbls>
            <c:dLbl>
              <c:idx val="0"/>
              <c:layout>
                <c:manualLayout>
                  <c:x val="-0.50284000661970729"/>
                  <c:y val="-4.4162236137507534E-2"/>
                </c:manualLayout>
              </c:layout>
              <c:tx>
                <c:rich>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fld id="{7AA2FE20-10F8-42E5-A0D8-11BE477C4748}" type="CATEGORYNAME">
                      <a:rPr lang="en-US"/>
                      <a:pPr>
                        <a:defRPr sz="2000"/>
                      </a:pPr>
                      <a:t>[CATEGORY NAME]</a:t>
                    </a:fld>
                    <a:r>
                      <a:rPr lang="en-US" baseline="0" dirty="0"/>
                      <a:t>, 20, 44%</a:t>
                    </a:r>
                  </a:p>
                </c:rich>
              </c:tx>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extLst>
                <c:ext xmlns:c15="http://schemas.microsoft.com/office/drawing/2012/chart" uri="{CE6537A1-D6FC-4f65-9D91-7224C49458BB}">
                  <c15:layout>
                    <c:manualLayout>
                      <c:w val="0.29863861968189404"/>
                      <c:h val="0.34629535928028871"/>
                    </c:manualLayout>
                  </c15:layout>
                  <c15:dlblFieldTable/>
                  <c15:showDataLabelsRange val="0"/>
                </c:ext>
                <c:ext xmlns:c16="http://schemas.microsoft.com/office/drawing/2014/chart" uri="{C3380CC4-5D6E-409C-BE32-E72D297353CC}">
                  <c16:uniqueId val="{00000003-1730-4323-81F9-5F3510C04E86}"/>
                </c:ext>
              </c:extLst>
            </c:dLbl>
            <c:dLbl>
              <c:idx val="1"/>
              <c:layout>
                <c:manualLayout>
                  <c:x val="0.54589082513214582"/>
                  <c:y val="3.7343818160835991E-2"/>
                </c:manualLayout>
              </c:layout>
              <c:tx>
                <c:rich>
                  <a:bodyPr/>
                  <a:lstStyle/>
                  <a:p>
                    <a:fld id="{49AC70DE-EFD7-491A-8EF2-A35B01CEFD58}" type="CATEGORYNAME">
                      <a:rPr lang="en-US"/>
                      <a:pPr/>
                      <a:t>[CATEGORY NAME]</a:t>
                    </a:fld>
                    <a:r>
                      <a:rPr lang="en-US" baseline="0" dirty="0"/>
                      <a:t>, 25, 56%</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1730-4323-81F9-5F3510C04E86}"/>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General</c:formatCode>
                <c:ptCount val="2"/>
                <c:pt idx="0">
                  <c:v>23</c:v>
                </c:pt>
                <c:pt idx="1">
                  <c:v>21</c:v>
                </c:pt>
              </c:numCache>
            </c:numRef>
          </c:val>
          <c:extLst>
            <c:ext xmlns:c16="http://schemas.microsoft.com/office/drawing/2014/chart" uri="{C3380CC4-5D6E-409C-BE32-E72D297353CC}">
              <c16:uniqueId val="{00000000-1730-4323-81F9-5F3510C04E8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872DE18-C853-44CF-B85B-1AFC6E64AADC}"/>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ECBD8627-AF04-4B96-AE2F-EE4C3891D850}"/>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5A68CD4-ED41-4903-A086-3B0E16C7A0B9}" type="datetimeFigureOut">
              <a:rPr lang="en-US" smtClean="0"/>
              <a:t>1/31/2024</a:t>
            </a:fld>
            <a:endParaRPr lang="en-US"/>
          </a:p>
        </p:txBody>
      </p:sp>
      <p:sp>
        <p:nvSpPr>
          <p:cNvPr id="4" name="Footer Placeholder 3">
            <a:extLst>
              <a:ext uri="{FF2B5EF4-FFF2-40B4-BE49-F238E27FC236}">
                <a16:creationId xmlns:a16="http://schemas.microsoft.com/office/drawing/2014/main" id="{4B6F5514-AA56-4A8B-B181-AAF6D945A41B}"/>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7EF970A-ABFD-437A-A9F6-8AC65DC7D585}"/>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59A62CF-180C-4594-8E41-D7A7DFFFA510}" type="slidenum">
              <a:rPr lang="en-US" smtClean="0"/>
              <a:t>‹#›</a:t>
            </a:fld>
            <a:endParaRPr lang="en-US"/>
          </a:p>
        </p:txBody>
      </p:sp>
    </p:spTree>
    <p:extLst>
      <p:ext uri="{BB962C8B-B14F-4D97-AF65-F5344CB8AC3E}">
        <p14:creationId xmlns:p14="http://schemas.microsoft.com/office/powerpoint/2010/main" val="2168409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EC51B66-AC6A-47AE-9197-AA4E9A628604}" type="datetimeFigureOut">
              <a:rPr lang="en-US" smtClean="0"/>
              <a:t>1/31/2024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4FCD8C5-1069-4419-9727-FB829CB565BC}" type="slidenum">
              <a:rPr lang="en-US" smtClean="0"/>
              <a:t>‹#›</a:t>
            </a:fld>
            <a:endParaRPr lang="en-US"/>
          </a:p>
        </p:txBody>
      </p:sp>
    </p:spTree>
    <p:extLst>
      <p:ext uri="{BB962C8B-B14F-4D97-AF65-F5344CB8AC3E}">
        <p14:creationId xmlns:p14="http://schemas.microsoft.com/office/powerpoint/2010/main" val="221498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b="1" dirty="0"/>
              <a:t>Instructions: </a:t>
            </a:r>
            <a:r>
              <a:rPr lang="en-US" dirty="0"/>
              <a:t>Insert region-specific details on this or additional slides immediately following this slide. Have this slide up when participants join the session. </a:t>
            </a:r>
            <a:r>
              <a:rPr lang="en-US" sz="1200" kern="1200" dirty="0">
                <a:solidFill>
                  <a:schemeClr val="tx1"/>
                </a:solidFill>
                <a:effectLst/>
                <a:latin typeface="+mn-lt"/>
                <a:ea typeface="+mn-ea"/>
                <a:cs typeface="+mn-cs"/>
              </a:rPr>
              <a:t>As you begin the session, acknowledge the partners and sponsors/local partners. Have flipcharts and markers available at front of room to capture notes throughout the session.</a:t>
            </a:r>
            <a:endParaRPr lang="en-US" dirty="0"/>
          </a:p>
          <a:p>
            <a:pPr marL="0" lvl="0" indent="0" algn="l" rtl="0">
              <a:spcBef>
                <a:spcPts val="0"/>
              </a:spcBef>
              <a:spcAft>
                <a:spcPts val="0"/>
              </a:spcAft>
              <a:buNone/>
            </a:pPr>
            <a:endParaRPr lang="en-US" b="1" dirty="0"/>
          </a:p>
          <a:p>
            <a:pPr marL="0" lvl="0" indent="0" algn="l" rtl="0">
              <a:spcBef>
                <a:spcPts val="0"/>
              </a:spcBef>
              <a:spcAft>
                <a:spcPts val="0"/>
              </a:spcAft>
              <a:buNone/>
            </a:pPr>
            <a:r>
              <a:rPr lang="en-US" b="1" dirty="0"/>
              <a:t>Time: </a:t>
            </a:r>
            <a:r>
              <a:rPr lang="en-US" b="0" dirty="0"/>
              <a:t>1 minute</a:t>
            </a:r>
          </a:p>
          <a:p>
            <a:pPr marL="0" marR="0" lvl="0" indent="0" algn="l" rtl="0">
              <a:lnSpc>
                <a:spcPct val="100000"/>
              </a:lnSpc>
              <a:spcBef>
                <a:spcPts val="0"/>
              </a:spcBef>
              <a:spcAft>
                <a:spcPts val="0"/>
              </a:spcAft>
              <a:buClr>
                <a:schemeClr val="dk1"/>
              </a:buClr>
              <a:buSzPts val="1200"/>
              <a:buFont typeface="Calibri"/>
              <a:buNone/>
            </a:pPr>
            <a:endParaRPr lang="en-US" dirty="0"/>
          </a:p>
          <a:p>
            <a:pPr marL="0" marR="0" lvl="0" indent="0" algn="l" rtl="0">
              <a:lnSpc>
                <a:spcPct val="100000"/>
              </a:lnSpc>
              <a:spcBef>
                <a:spcPts val="0"/>
              </a:spcBef>
              <a:spcAft>
                <a:spcPts val="0"/>
              </a:spcAft>
              <a:buClr>
                <a:schemeClr val="dk1"/>
              </a:buClr>
              <a:buSzPts val="1200"/>
              <a:buFont typeface="Calibri"/>
              <a:buNone/>
            </a:pPr>
            <a:r>
              <a:rPr lang="en-US" b="1" dirty="0"/>
              <a:t>Materials: </a:t>
            </a:r>
            <a:r>
              <a:rPr lang="en-US" b="0" dirty="0"/>
              <a:t>Flip charts, markers</a:t>
            </a:r>
          </a:p>
          <a:p>
            <a:pPr marL="0" marR="0" lvl="0" indent="0" algn="l" rtl="0">
              <a:lnSpc>
                <a:spcPct val="100000"/>
              </a:lnSpc>
              <a:spcBef>
                <a:spcPts val="0"/>
              </a:spcBef>
              <a:spcAft>
                <a:spcPts val="0"/>
              </a:spcAft>
              <a:buClr>
                <a:schemeClr val="dk1"/>
              </a:buClr>
              <a:buSzPts val="1200"/>
              <a:buFont typeface="Calibri"/>
              <a:buNone/>
            </a:pPr>
            <a:endParaRPr lang="en-US" dirty="0"/>
          </a:p>
          <a:p>
            <a:pPr marL="0" marR="0" lvl="0" indent="0" algn="l" rtl="0">
              <a:lnSpc>
                <a:spcPct val="100000"/>
              </a:lnSpc>
              <a:spcBef>
                <a:spcPts val="0"/>
              </a:spcBef>
              <a:spcAft>
                <a:spcPts val="0"/>
              </a:spcAft>
              <a:buClr>
                <a:schemeClr val="dk1"/>
              </a:buClr>
              <a:buSzPts val="1200"/>
              <a:buFont typeface="Calibri"/>
              <a:buNone/>
            </a:pPr>
            <a:r>
              <a:rPr lang="en-US" b="1" dirty="0"/>
              <a:t>Handouts: </a:t>
            </a:r>
            <a:r>
              <a:rPr lang="en-US" b="0" dirty="0"/>
              <a:t>None</a:t>
            </a:r>
            <a:endParaRPr lang="en-US" dirty="0"/>
          </a:p>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1</a:t>
            </a:fld>
            <a:endParaRPr lang="en-US"/>
          </a:p>
        </p:txBody>
      </p:sp>
    </p:spTree>
    <p:extLst>
      <p:ext uri="{BB962C8B-B14F-4D97-AF65-F5344CB8AC3E}">
        <p14:creationId xmlns:p14="http://schemas.microsoft.com/office/powerpoint/2010/main" val="141204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solidFill>
                  <a:srgbClr val="000000"/>
                </a:solidFill>
                <a:latin typeface="Gill Sans MT" panose="020B0502020104020203" pitchFamily="34" charset="0"/>
              </a:rPr>
              <a:t>Instructions:</a:t>
            </a:r>
            <a:r>
              <a:rPr lang="en-US" sz="1200" b="0" i="0" u="none" strike="noStrike" baseline="0" dirty="0">
                <a:solidFill>
                  <a:srgbClr val="000000"/>
                </a:solidFill>
                <a:latin typeface="Gill Sans MT" panose="020B0502020104020203" pitchFamily="34" charset="0"/>
              </a:rPr>
              <a:t> In the following slides you will </a:t>
            </a:r>
            <a:r>
              <a:rPr lang="en-US" sz="1800" dirty="0">
                <a:effectLst/>
                <a:latin typeface="Gill Sans"/>
                <a:ea typeface="Times New Roman" panose="02020603050405020304" pitchFamily="18" charset="0"/>
                <a:cs typeface="Gill Sans"/>
              </a:rPr>
              <a:t>walk stakeholders through summary data and begin brainstorming opportunities for action. Slides 9-39 provide an example of how this could be structured. You are encouraged to modify slides for this session in a way that makes sense given the major themes and commonalities identified across datasets and the level of engagement of key stakeholders. </a:t>
            </a:r>
          </a:p>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10</a:t>
            </a:fld>
            <a:endParaRPr lang="en-US"/>
          </a:p>
        </p:txBody>
      </p:sp>
    </p:spTree>
    <p:extLst>
      <p:ext uri="{BB962C8B-B14F-4D97-AF65-F5344CB8AC3E}">
        <p14:creationId xmlns:p14="http://schemas.microsoft.com/office/powerpoint/2010/main" val="131235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baseline="0" dirty="0">
                <a:solidFill>
                  <a:srgbClr val="000000"/>
                </a:solidFill>
                <a:latin typeface="Gill Sans MT" panose="020B0502020104020203" pitchFamily="34" charset="0"/>
              </a:rPr>
              <a:t>Instructions:</a:t>
            </a:r>
            <a:r>
              <a:rPr lang="en-US" sz="1200" b="0" i="0" u="none" strike="noStrike" baseline="0" dirty="0">
                <a:solidFill>
                  <a:srgbClr val="000000"/>
                </a:solidFill>
                <a:latin typeface="Gill Sans MT" panose="020B0502020104020203" pitchFamily="34" charset="0"/>
              </a:rPr>
              <a:t> </a:t>
            </a:r>
            <a:r>
              <a:rPr lang="en-US" dirty="0"/>
              <a:t>In this example, we will start with a review of data related to CREATE Businesses. This will be followed by a review of data related to CREATE Employees. </a:t>
            </a:r>
          </a:p>
        </p:txBody>
      </p:sp>
      <p:sp>
        <p:nvSpPr>
          <p:cNvPr id="4" name="Slide Number Placeholder 3"/>
          <p:cNvSpPr>
            <a:spLocks noGrp="1"/>
          </p:cNvSpPr>
          <p:nvPr>
            <p:ph type="sldNum" sz="quarter" idx="5"/>
          </p:nvPr>
        </p:nvSpPr>
        <p:spPr/>
        <p:txBody>
          <a:bodyPr/>
          <a:lstStyle/>
          <a:p>
            <a:fld id="{94FCD8C5-1069-4419-9727-FB829CB565BC}" type="slidenum">
              <a:rPr lang="en-US" smtClean="0"/>
              <a:t>11</a:t>
            </a:fld>
            <a:endParaRPr lang="en-US"/>
          </a:p>
        </p:txBody>
      </p:sp>
    </p:spTree>
    <p:extLst>
      <p:ext uri="{BB962C8B-B14F-4D97-AF65-F5344CB8AC3E}">
        <p14:creationId xmlns:p14="http://schemas.microsoft.com/office/powerpoint/2010/main" val="41243991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12</a:t>
            </a:fld>
            <a:endParaRPr lang="en-US"/>
          </a:p>
        </p:txBody>
      </p:sp>
    </p:spTree>
    <p:extLst>
      <p:ext uri="{BB962C8B-B14F-4D97-AF65-F5344CB8AC3E}">
        <p14:creationId xmlns:p14="http://schemas.microsoft.com/office/powerpoint/2010/main" val="28958324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Data review</a:t>
            </a:r>
          </a:p>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13</a:t>
            </a:fld>
            <a:endParaRPr lang="en-US"/>
          </a:p>
        </p:txBody>
      </p:sp>
    </p:spTree>
    <p:extLst>
      <p:ext uri="{BB962C8B-B14F-4D97-AF65-F5344CB8AC3E}">
        <p14:creationId xmlns:p14="http://schemas.microsoft.com/office/powerpoint/2010/main" val="3130056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14</a:t>
            </a:fld>
            <a:endParaRPr lang="en-US"/>
          </a:p>
        </p:txBody>
      </p:sp>
    </p:spTree>
    <p:extLst>
      <p:ext uri="{BB962C8B-B14F-4D97-AF65-F5344CB8AC3E}">
        <p14:creationId xmlns:p14="http://schemas.microsoft.com/office/powerpoint/2010/main" val="23835109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15</a:t>
            </a:fld>
            <a:endParaRPr lang="en-US"/>
          </a:p>
        </p:txBody>
      </p:sp>
    </p:spTree>
    <p:extLst>
      <p:ext uri="{BB962C8B-B14F-4D97-AF65-F5344CB8AC3E}">
        <p14:creationId xmlns:p14="http://schemas.microsoft.com/office/powerpoint/2010/main" val="785583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16</a:t>
            </a:fld>
            <a:endParaRPr lang="en-US"/>
          </a:p>
        </p:txBody>
      </p:sp>
    </p:spTree>
    <p:extLst>
      <p:ext uri="{BB962C8B-B14F-4D97-AF65-F5344CB8AC3E}">
        <p14:creationId xmlns:p14="http://schemas.microsoft.com/office/powerpoint/2010/main" val="12429846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17</a:t>
            </a:fld>
            <a:endParaRPr lang="en-US"/>
          </a:p>
        </p:txBody>
      </p:sp>
    </p:spTree>
    <p:extLst>
      <p:ext uri="{BB962C8B-B14F-4D97-AF65-F5344CB8AC3E}">
        <p14:creationId xmlns:p14="http://schemas.microsoft.com/office/powerpoint/2010/main" val="26489701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18</a:t>
            </a:fld>
            <a:endParaRPr lang="en-US"/>
          </a:p>
        </p:txBody>
      </p:sp>
    </p:spTree>
    <p:extLst>
      <p:ext uri="{BB962C8B-B14F-4D97-AF65-F5344CB8AC3E}">
        <p14:creationId xmlns:p14="http://schemas.microsoft.com/office/powerpoint/2010/main" val="17875490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19</a:t>
            </a:fld>
            <a:endParaRPr lang="en-US"/>
          </a:p>
        </p:txBody>
      </p:sp>
    </p:spTree>
    <p:extLst>
      <p:ext uri="{BB962C8B-B14F-4D97-AF65-F5344CB8AC3E}">
        <p14:creationId xmlns:p14="http://schemas.microsoft.com/office/powerpoint/2010/main" val="1025020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a:effectLst/>
              </a:rPr>
              <a:t>Instructions</a:t>
            </a:r>
            <a:r>
              <a:rPr lang="en-US" dirty="0">
                <a:effectLst/>
              </a:rPr>
              <a:t>:  Share this acknowledgment of the partnerships with CREATE BRIDGES.</a:t>
            </a:r>
          </a:p>
          <a:p>
            <a:pPr rtl="0"/>
            <a:r>
              <a:rPr lang="en-US" dirty="0">
                <a:effectLst/>
              </a:rPr>
              <a:t> </a:t>
            </a:r>
          </a:p>
          <a:p>
            <a:pPr rtl="0"/>
            <a:r>
              <a:rPr lang="en-US" b="1" dirty="0">
                <a:effectLst/>
              </a:rPr>
              <a:t>Materials</a:t>
            </a:r>
            <a:r>
              <a:rPr lang="en-US" dirty="0">
                <a:effectLst/>
              </a:rPr>
              <a:t>: None</a:t>
            </a:r>
          </a:p>
          <a:p>
            <a:pPr rtl="0"/>
            <a:r>
              <a:rPr lang="en-US" dirty="0">
                <a:effectLst/>
              </a:rPr>
              <a:t> </a:t>
            </a:r>
          </a:p>
          <a:p>
            <a:pPr rtl="0"/>
            <a:r>
              <a:rPr lang="en-US" b="1" dirty="0">
                <a:effectLst/>
              </a:rPr>
              <a:t>Handouts</a:t>
            </a:r>
            <a:r>
              <a:rPr lang="en-US" dirty="0">
                <a:effectLst/>
              </a:rPr>
              <a:t>: None</a:t>
            </a:r>
          </a:p>
          <a:p>
            <a:pPr rtl="0"/>
            <a:r>
              <a:rPr lang="en-US" dirty="0">
                <a:effectLst/>
              </a:rPr>
              <a:t> </a:t>
            </a:r>
          </a:p>
          <a:p>
            <a:pPr rtl="0"/>
            <a:r>
              <a:rPr lang="en-US" b="1" dirty="0">
                <a:effectLst/>
              </a:rPr>
              <a:t>Time</a:t>
            </a:r>
            <a:r>
              <a:rPr lang="en-US" dirty="0">
                <a:effectLst/>
              </a:rPr>
              <a:t>: 1 Minute</a:t>
            </a:r>
          </a:p>
        </p:txBody>
      </p:sp>
      <p:sp>
        <p:nvSpPr>
          <p:cNvPr id="4" name="Slide Number Placeholder 3"/>
          <p:cNvSpPr>
            <a:spLocks noGrp="1"/>
          </p:cNvSpPr>
          <p:nvPr>
            <p:ph type="sldNum" sz="quarter" idx="5"/>
          </p:nvPr>
        </p:nvSpPr>
        <p:spPr/>
        <p:txBody>
          <a:bodyPr/>
          <a:lstStyle/>
          <a:p>
            <a:fld id="{F0C638E5-15B6-4B9F-B003-9E21EDAAEA3F}" type="slidenum">
              <a:rPr lang="en-US" smtClean="0"/>
              <a:t>2</a:t>
            </a:fld>
            <a:endParaRPr lang="en-US"/>
          </a:p>
        </p:txBody>
      </p:sp>
    </p:spTree>
    <p:extLst>
      <p:ext uri="{BB962C8B-B14F-4D97-AF65-F5344CB8AC3E}">
        <p14:creationId xmlns:p14="http://schemas.microsoft.com/office/powerpoint/2010/main" val="4573508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20</a:t>
            </a:fld>
            <a:endParaRPr lang="en-US"/>
          </a:p>
        </p:txBody>
      </p:sp>
    </p:spTree>
    <p:extLst>
      <p:ext uri="{BB962C8B-B14F-4D97-AF65-F5344CB8AC3E}">
        <p14:creationId xmlns:p14="http://schemas.microsoft.com/office/powerpoint/2010/main" val="37565195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baseline="0" dirty="0">
                <a:solidFill>
                  <a:srgbClr val="000000"/>
                </a:solidFill>
                <a:latin typeface="Gill Sans MT" panose="020B0502020104020203" pitchFamily="34" charset="0"/>
              </a:rPr>
              <a:t>Instructions:</a:t>
            </a:r>
            <a:r>
              <a:rPr lang="en-US" sz="1200" b="0" i="0" u="none" strike="noStrike" baseline="0" dirty="0">
                <a:solidFill>
                  <a:srgbClr val="000000"/>
                </a:solidFill>
                <a:latin typeface="Gill Sans MT" panose="020B0502020104020203" pitchFamily="34" charset="0"/>
              </a:rPr>
              <a:t> </a:t>
            </a:r>
            <a:r>
              <a:rPr lang="en-US" dirty="0"/>
              <a:t>This and the next two slides include examples of discussion prompts. These may be modified to best engage your participants.</a:t>
            </a:r>
          </a:p>
        </p:txBody>
      </p:sp>
      <p:sp>
        <p:nvSpPr>
          <p:cNvPr id="4" name="Slide Number Placeholder 3"/>
          <p:cNvSpPr>
            <a:spLocks noGrp="1"/>
          </p:cNvSpPr>
          <p:nvPr>
            <p:ph type="sldNum" sz="quarter" idx="5"/>
          </p:nvPr>
        </p:nvSpPr>
        <p:spPr/>
        <p:txBody>
          <a:bodyPr/>
          <a:lstStyle/>
          <a:p>
            <a:fld id="{94FCD8C5-1069-4419-9727-FB829CB565BC}" type="slidenum">
              <a:rPr lang="en-US" smtClean="0"/>
              <a:t>21</a:t>
            </a:fld>
            <a:endParaRPr lang="en-US"/>
          </a:p>
        </p:txBody>
      </p:sp>
    </p:spTree>
    <p:extLst>
      <p:ext uri="{BB962C8B-B14F-4D97-AF65-F5344CB8AC3E}">
        <p14:creationId xmlns:p14="http://schemas.microsoft.com/office/powerpoint/2010/main" val="2329340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prompts</a:t>
            </a:r>
          </a:p>
        </p:txBody>
      </p:sp>
      <p:sp>
        <p:nvSpPr>
          <p:cNvPr id="4" name="Slide Number Placeholder 3"/>
          <p:cNvSpPr>
            <a:spLocks noGrp="1"/>
          </p:cNvSpPr>
          <p:nvPr>
            <p:ph type="sldNum" sz="quarter" idx="5"/>
          </p:nvPr>
        </p:nvSpPr>
        <p:spPr/>
        <p:txBody>
          <a:bodyPr/>
          <a:lstStyle/>
          <a:p>
            <a:fld id="{94FCD8C5-1069-4419-9727-FB829CB565BC}" type="slidenum">
              <a:rPr lang="en-US" smtClean="0"/>
              <a:t>22</a:t>
            </a:fld>
            <a:endParaRPr lang="en-US"/>
          </a:p>
        </p:txBody>
      </p:sp>
    </p:spTree>
    <p:extLst>
      <p:ext uri="{BB962C8B-B14F-4D97-AF65-F5344CB8AC3E}">
        <p14:creationId xmlns:p14="http://schemas.microsoft.com/office/powerpoint/2010/main" val="18555801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prompts</a:t>
            </a:r>
          </a:p>
        </p:txBody>
      </p:sp>
      <p:sp>
        <p:nvSpPr>
          <p:cNvPr id="4" name="Slide Number Placeholder 3"/>
          <p:cNvSpPr>
            <a:spLocks noGrp="1"/>
          </p:cNvSpPr>
          <p:nvPr>
            <p:ph type="sldNum" sz="quarter" idx="5"/>
          </p:nvPr>
        </p:nvSpPr>
        <p:spPr/>
        <p:txBody>
          <a:bodyPr/>
          <a:lstStyle/>
          <a:p>
            <a:fld id="{94FCD8C5-1069-4419-9727-FB829CB565BC}" type="slidenum">
              <a:rPr lang="en-US" smtClean="0"/>
              <a:t>23</a:t>
            </a:fld>
            <a:endParaRPr lang="en-US"/>
          </a:p>
        </p:txBody>
      </p:sp>
    </p:spTree>
    <p:extLst>
      <p:ext uri="{BB962C8B-B14F-4D97-AF65-F5344CB8AC3E}">
        <p14:creationId xmlns:p14="http://schemas.microsoft.com/office/powerpoint/2010/main" val="5930338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baseline="0" dirty="0">
                <a:solidFill>
                  <a:srgbClr val="000000"/>
                </a:solidFill>
                <a:latin typeface="Gill Sans MT" panose="020B0502020104020203" pitchFamily="34" charset="0"/>
              </a:rPr>
              <a:t>Instructions:</a:t>
            </a:r>
            <a:r>
              <a:rPr lang="en-US" sz="1200" b="0" i="0" u="none" strike="noStrike" baseline="0" dirty="0">
                <a:solidFill>
                  <a:srgbClr val="000000"/>
                </a:solidFill>
                <a:latin typeface="Gill Sans MT" panose="020B0502020104020203" pitchFamily="34" charset="0"/>
              </a:rPr>
              <a:t> </a:t>
            </a:r>
            <a:r>
              <a:rPr lang="en-US" dirty="0"/>
              <a:t>In this example, we now shift our focus to major issues and trends impacting potential and incumbent employees working in CREATE sectors.</a:t>
            </a:r>
          </a:p>
        </p:txBody>
      </p:sp>
      <p:sp>
        <p:nvSpPr>
          <p:cNvPr id="4" name="Slide Number Placeholder 3"/>
          <p:cNvSpPr>
            <a:spLocks noGrp="1"/>
          </p:cNvSpPr>
          <p:nvPr>
            <p:ph type="sldNum" sz="quarter" idx="5"/>
          </p:nvPr>
        </p:nvSpPr>
        <p:spPr/>
        <p:txBody>
          <a:bodyPr/>
          <a:lstStyle/>
          <a:p>
            <a:fld id="{94FCD8C5-1069-4419-9727-FB829CB565BC}" type="slidenum">
              <a:rPr lang="en-US" smtClean="0"/>
              <a:t>24</a:t>
            </a:fld>
            <a:endParaRPr lang="en-US"/>
          </a:p>
        </p:txBody>
      </p:sp>
    </p:spTree>
    <p:extLst>
      <p:ext uri="{BB962C8B-B14F-4D97-AF65-F5344CB8AC3E}">
        <p14:creationId xmlns:p14="http://schemas.microsoft.com/office/powerpoint/2010/main" val="12358407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25</a:t>
            </a:fld>
            <a:endParaRPr lang="en-US"/>
          </a:p>
        </p:txBody>
      </p:sp>
    </p:spTree>
    <p:extLst>
      <p:ext uri="{BB962C8B-B14F-4D97-AF65-F5344CB8AC3E}">
        <p14:creationId xmlns:p14="http://schemas.microsoft.com/office/powerpoint/2010/main" val="22442371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26</a:t>
            </a:fld>
            <a:endParaRPr lang="en-US"/>
          </a:p>
        </p:txBody>
      </p:sp>
    </p:spTree>
    <p:extLst>
      <p:ext uri="{BB962C8B-B14F-4D97-AF65-F5344CB8AC3E}">
        <p14:creationId xmlns:p14="http://schemas.microsoft.com/office/powerpoint/2010/main" val="3828503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Data review</a:t>
            </a:r>
          </a:p>
        </p:txBody>
      </p:sp>
      <p:sp>
        <p:nvSpPr>
          <p:cNvPr id="4" name="Slide Number Placeholder 3"/>
          <p:cNvSpPr>
            <a:spLocks noGrp="1"/>
          </p:cNvSpPr>
          <p:nvPr>
            <p:ph type="sldNum" sz="quarter" idx="10"/>
          </p:nvPr>
        </p:nvSpPr>
        <p:spPr/>
        <p:txBody>
          <a:bodyPr/>
          <a:lstStyle/>
          <a:p>
            <a:fld id="{94FCD8C5-1069-4419-9727-FB829CB565BC}" type="slidenum">
              <a:rPr lang="en-US" smtClean="0"/>
              <a:t>27</a:t>
            </a:fld>
            <a:endParaRPr lang="en-US"/>
          </a:p>
        </p:txBody>
      </p:sp>
    </p:spTree>
    <p:extLst>
      <p:ext uri="{BB962C8B-B14F-4D97-AF65-F5344CB8AC3E}">
        <p14:creationId xmlns:p14="http://schemas.microsoft.com/office/powerpoint/2010/main" val="16309518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panose="020F0502020204030204"/>
              </a:rPr>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28</a:t>
            </a:fld>
            <a:endParaRPr lang="en-US"/>
          </a:p>
        </p:txBody>
      </p:sp>
    </p:spTree>
    <p:extLst>
      <p:ext uri="{BB962C8B-B14F-4D97-AF65-F5344CB8AC3E}">
        <p14:creationId xmlns:p14="http://schemas.microsoft.com/office/powerpoint/2010/main" val="41987196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10"/>
          </p:nvPr>
        </p:nvSpPr>
        <p:spPr/>
        <p:txBody>
          <a:bodyPr/>
          <a:lstStyle/>
          <a:p>
            <a:pPr>
              <a:defRPr/>
            </a:pPr>
            <a:fld id="{061969B3-22EA-478D-828E-432B17D1E310}" type="slidenum">
              <a:rPr lang="en-US" smtClean="0"/>
              <a:pPr>
                <a:defRPr/>
              </a:pPr>
              <a:t>29</a:t>
            </a:fld>
            <a:endParaRPr lang="en-US" dirty="0"/>
          </a:p>
        </p:txBody>
      </p:sp>
    </p:spTree>
    <p:extLst>
      <p:ext uri="{BB962C8B-B14F-4D97-AF65-F5344CB8AC3E}">
        <p14:creationId xmlns:p14="http://schemas.microsoft.com/office/powerpoint/2010/main" val="137361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60">
              <a:defRPr/>
            </a:pPr>
            <a:r>
              <a:rPr lang="en-US" b="1" dirty="0"/>
              <a:t>Instructions: </a:t>
            </a:r>
            <a:r>
              <a:rPr lang="en-US" b="0" dirty="0"/>
              <a:t>We are using </a:t>
            </a:r>
            <a:r>
              <a:rPr lang="en-US" dirty="0"/>
              <a:t>Arkansas data as an example of the primary data for this guide. Your data will be different, and you may even include additional slides with different types of data. You can adapt the slide presentation and your guide notes as necessary.</a:t>
            </a:r>
          </a:p>
          <a:p>
            <a:pPr defTabSz="931760">
              <a:defRPr/>
            </a:pPr>
            <a:endParaRPr lang="en-US" dirty="0"/>
          </a:p>
          <a:p>
            <a:pPr marL="0" marR="0" lvl="0" indent="0" algn="l" defTabSz="931760" rtl="0" eaLnBrk="1" fontAlgn="auto" latinLnBrk="0" hangingPunct="1">
              <a:lnSpc>
                <a:spcPct val="100000"/>
              </a:lnSpc>
              <a:spcBef>
                <a:spcPts val="0"/>
              </a:spcBef>
              <a:spcAft>
                <a:spcPts val="0"/>
              </a:spcAft>
              <a:buClrTx/>
              <a:buSzTx/>
              <a:buFontTx/>
              <a:buNone/>
              <a:tabLst/>
              <a:defRPr/>
            </a:pPr>
            <a:r>
              <a:rPr lang="en-US" sz="1200" b="0" i="0" u="none" strike="noStrike" baseline="0" dirty="0">
                <a:solidFill>
                  <a:srgbClr val="000000"/>
                </a:solidFill>
                <a:latin typeface="Gill Sans MT" panose="020B0502020104020203" pitchFamily="34" charset="0"/>
              </a:rPr>
              <a:t>Briefly go over the agenda so that participants get a sense of what to expect from the day. Explain that the process is interactive and encourage each person to share their thoughts as the day progresses. You may also wish to add times and explain that the times are tentative as every group works at a different rate. Or you may wish to leave times off and just list the topics. Either way, having a printed agenda is not recommended as people may feel too tied to the clock. </a:t>
            </a:r>
          </a:p>
          <a:p>
            <a:pPr defTabSz="931760">
              <a:defRPr/>
            </a:pPr>
            <a:endParaRPr lang="en-US" dirty="0"/>
          </a:p>
          <a:p>
            <a:endParaRPr lang="en-US" dirty="0"/>
          </a:p>
          <a:p>
            <a:r>
              <a:rPr lang="en-US" b="1" dirty="0"/>
              <a:t>Time: </a:t>
            </a:r>
            <a:r>
              <a:rPr lang="en-US" b="0" dirty="0"/>
              <a:t>2 minutes</a:t>
            </a:r>
          </a:p>
          <a:p>
            <a:endParaRPr lang="en-US" dirty="0"/>
          </a:p>
          <a:p>
            <a:r>
              <a:rPr lang="en-US" b="1" dirty="0"/>
              <a:t>Materials: </a:t>
            </a:r>
            <a:r>
              <a:rPr lang="en-US" b="0" dirty="0"/>
              <a:t>None</a:t>
            </a:r>
          </a:p>
          <a:p>
            <a:endParaRPr lang="en-US" dirty="0"/>
          </a:p>
          <a:p>
            <a:r>
              <a:rPr lang="en-US" b="1" dirty="0"/>
              <a:t>Handouts: </a:t>
            </a:r>
            <a:r>
              <a:rPr lang="en-US" b="0" dirty="0"/>
              <a:t>None</a:t>
            </a:r>
          </a:p>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3</a:t>
            </a:fld>
            <a:endParaRPr lang="en-US"/>
          </a:p>
        </p:txBody>
      </p:sp>
    </p:spTree>
    <p:extLst>
      <p:ext uri="{BB962C8B-B14F-4D97-AF65-F5344CB8AC3E}">
        <p14:creationId xmlns:p14="http://schemas.microsoft.com/office/powerpoint/2010/main" val="1916011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30</a:t>
            </a:fld>
            <a:endParaRPr lang="en-US"/>
          </a:p>
        </p:txBody>
      </p:sp>
    </p:spTree>
    <p:extLst>
      <p:ext uri="{BB962C8B-B14F-4D97-AF65-F5344CB8AC3E}">
        <p14:creationId xmlns:p14="http://schemas.microsoft.com/office/powerpoint/2010/main" val="9090928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31</a:t>
            </a:fld>
            <a:endParaRPr lang="en-US"/>
          </a:p>
        </p:txBody>
      </p:sp>
    </p:spTree>
    <p:extLst>
      <p:ext uri="{BB962C8B-B14F-4D97-AF65-F5344CB8AC3E}">
        <p14:creationId xmlns:p14="http://schemas.microsoft.com/office/powerpoint/2010/main" val="20132533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32</a:t>
            </a:fld>
            <a:endParaRPr lang="en-US"/>
          </a:p>
        </p:txBody>
      </p:sp>
    </p:spTree>
    <p:extLst>
      <p:ext uri="{BB962C8B-B14F-4D97-AF65-F5344CB8AC3E}">
        <p14:creationId xmlns:p14="http://schemas.microsoft.com/office/powerpoint/2010/main" val="24193186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33</a:t>
            </a:fld>
            <a:endParaRPr lang="en-US"/>
          </a:p>
        </p:txBody>
      </p:sp>
    </p:spTree>
    <p:extLst>
      <p:ext uri="{BB962C8B-B14F-4D97-AF65-F5344CB8AC3E}">
        <p14:creationId xmlns:p14="http://schemas.microsoft.com/office/powerpoint/2010/main" val="33202072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34</a:t>
            </a:fld>
            <a:endParaRPr lang="en-US"/>
          </a:p>
        </p:txBody>
      </p:sp>
    </p:spTree>
    <p:extLst>
      <p:ext uri="{BB962C8B-B14F-4D97-AF65-F5344CB8AC3E}">
        <p14:creationId xmlns:p14="http://schemas.microsoft.com/office/powerpoint/2010/main" val="30223743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a:t>
            </a:r>
          </a:p>
        </p:txBody>
      </p:sp>
      <p:sp>
        <p:nvSpPr>
          <p:cNvPr id="4" name="Slide Number Placeholder 3"/>
          <p:cNvSpPr>
            <a:spLocks noGrp="1"/>
          </p:cNvSpPr>
          <p:nvPr>
            <p:ph type="sldNum" sz="quarter" idx="5"/>
          </p:nvPr>
        </p:nvSpPr>
        <p:spPr/>
        <p:txBody>
          <a:bodyPr/>
          <a:lstStyle/>
          <a:p>
            <a:fld id="{94FCD8C5-1069-4419-9727-FB829CB565BC}" type="slidenum">
              <a:rPr lang="en-US" smtClean="0"/>
              <a:t>35</a:t>
            </a:fld>
            <a:endParaRPr lang="en-US"/>
          </a:p>
        </p:txBody>
      </p:sp>
    </p:spTree>
    <p:extLst>
      <p:ext uri="{BB962C8B-B14F-4D97-AF65-F5344CB8AC3E}">
        <p14:creationId xmlns:p14="http://schemas.microsoft.com/office/powerpoint/2010/main" val="2020789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solidFill>
                  <a:srgbClr val="000000"/>
                </a:solidFill>
                <a:latin typeface="Gill Sans MT" panose="020B0502020104020203" pitchFamily="34" charset="0"/>
              </a:rPr>
              <a:t>Instructions: </a:t>
            </a:r>
            <a:r>
              <a:rPr lang="en-US" dirty="0"/>
              <a:t>This and the next two slides include examples of discussion prompts. These may be modified to best engage your participants.</a:t>
            </a:r>
          </a:p>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36</a:t>
            </a:fld>
            <a:endParaRPr lang="en-US"/>
          </a:p>
        </p:txBody>
      </p:sp>
    </p:spTree>
    <p:extLst>
      <p:ext uri="{BB962C8B-B14F-4D97-AF65-F5344CB8AC3E}">
        <p14:creationId xmlns:p14="http://schemas.microsoft.com/office/powerpoint/2010/main" val="11468076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prompts</a:t>
            </a:r>
          </a:p>
        </p:txBody>
      </p:sp>
      <p:sp>
        <p:nvSpPr>
          <p:cNvPr id="4" name="Slide Number Placeholder 3"/>
          <p:cNvSpPr>
            <a:spLocks noGrp="1"/>
          </p:cNvSpPr>
          <p:nvPr>
            <p:ph type="sldNum" sz="quarter" idx="5"/>
          </p:nvPr>
        </p:nvSpPr>
        <p:spPr/>
        <p:txBody>
          <a:bodyPr/>
          <a:lstStyle/>
          <a:p>
            <a:fld id="{94FCD8C5-1069-4419-9727-FB829CB565BC}" type="slidenum">
              <a:rPr lang="en-US" smtClean="0"/>
              <a:t>37</a:t>
            </a:fld>
            <a:endParaRPr lang="en-US"/>
          </a:p>
        </p:txBody>
      </p:sp>
    </p:spTree>
    <p:extLst>
      <p:ext uri="{BB962C8B-B14F-4D97-AF65-F5344CB8AC3E}">
        <p14:creationId xmlns:p14="http://schemas.microsoft.com/office/powerpoint/2010/main" val="29598299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prompts</a:t>
            </a:r>
          </a:p>
        </p:txBody>
      </p:sp>
      <p:sp>
        <p:nvSpPr>
          <p:cNvPr id="4" name="Slide Number Placeholder 3"/>
          <p:cNvSpPr>
            <a:spLocks noGrp="1"/>
          </p:cNvSpPr>
          <p:nvPr>
            <p:ph type="sldNum" sz="quarter" idx="5"/>
          </p:nvPr>
        </p:nvSpPr>
        <p:spPr/>
        <p:txBody>
          <a:bodyPr/>
          <a:lstStyle/>
          <a:p>
            <a:fld id="{94FCD8C5-1069-4419-9727-FB829CB565BC}" type="slidenum">
              <a:rPr lang="en-US" smtClean="0"/>
              <a:t>38</a:t>
            </a:fld>
            <a:endParaRPr lang="en-US"/>
          </a:p>
        </p:txBody>
      </p:sp>
    </p:spTree>
    <p:extLst>
      <p:ext uri="{BB962C8B-B14F-4D97-AF65-F5344CB8AC3E}">
        <p14:creationId xmlns:p14="http://schemas.microsoft.com/office/powerpoint/2010/main" val="36499056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39</a:t>
            </a:fld>
            <a:endParaRPr lang="en-US"/>
          </a:p>
        </p:txBody>
      </p:sp>
    </p:spTree>
    <p:extLst>
      <p:ext uri="{BB962C8B-B14F-4D97-AF65-F5344CB8AC3E}">
        <p14:creationId xmlns:p14="http://schemas.microsoft.com/office/powerpoint/2010/main" val="1354806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7" name="Google Shape;11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b="1" dirty="0"/>
              <a:t>Instructions: </a:t>
            </a:r>
            <a:r>
              <a:rPr lang="en-US" dirty="0"/>
              <a:t>Many at this meeting will be familiar with CREATE BRIDGES, but there may be some new faces. Review the project purpose.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CREATE BRIDGES was formed because the retail, accommodations, tourism and entertainment sectors are an important source of jobs in rural areas. In addition, these businesses play an important role in ensuring that rural communities remain vibrant places for people to live, work and visit. </a:t>
            </a:r>
          </a:p>
          <a:p>
            <a:pPr marL="0" lvl="0" indent="0" algn="l" rtl="0">
              <a:spcBef>
                <a:spcPts val="0"/>
              </a:spcBef>
              <a:spcAft>
                <a:spcPts val="0"/>
              </a:spcAft>
              <a:buNone/>
            </a:pPr>
            <a:endParaRPr b="0" dirty="0"/>
          </a:p>
          <a:p>
            <a:pPr marL="0" marR="0" lvl="0" indent="0" algn="l" rtl="0">
              <a:lnSpc>
                <a:spcPct val="100000"/>
              </a:lnSpc>
              <a:spcBef>
                <a:spcPts val="0"/>
              </a:spcBef>
              <a:spcAft>
                <a:spcPts val="0"/>
              </a:spcAft>
              <a:buClr>
                <a:schemeClr val="dk1"/>
              </a:buClr>
              <a:buSzPts val="1200"/>
              <a:buFont typeface="Calibri"/>
              <a:buNone/>
            </a:pPr>
            <a:r>
              <a:rPr lang="en-US" b="1" dirty="0"/>
              <a:t>Time:</a:t>
            </a:r>
            <a:r>
              <a:rPr lang="en-US" b="0" dirty="0"/>
              <a:t> 1 minute</a:t>
            </a:r>
            <a:endParaRPr dirty="0"/>
          </a:p>
          <a:p>
            <a:pPr marL="0" marR="0" lvl="0" indent="0" algn="l" rtl="0">
              <a:lnSpc>
                <a:spcPct val="100000"/>
              </a:lnSpc>
              <a:spcBef>
                <a:spcPts val="0"/>
              </a:spcBef>
              <a:spcAft>
                <a:spcPts val="0"/>
              </a:spcAft>
              <a:buClr>
                <a:schemeClr val="dk1"/>
              </a:buClr>
              <a:buSzPts val="1200"/>
              <a:buFont typeface="Calibri"/>
              <a:buNone/>
            </a:pPr>
            <a:endParaRPr dirty="0"/>
          </a:p>
          <a:p>
            <a:pPr marL="0" marR="0" lvl="0" indent="0" algn="l" rtl="0">
              <a:lnSpc>
                <a:spcPct val="100000"/>
              </a:lnSpc>
              <a:spcBef>
                <a:spcPts val="0"/>
              </a:spcBef>
              <a:spcAft>
                <a:spcPts val="0"/>
              </a:spcAft>
              <a:buClr>
                <a:schemeClr val="dk1"/>
              </a:buClr>
              <a:buSzPts val="1200"/>
              <a:buFont typeface="Calibri"/>
              <a:buNone/>
            </a:pPr>
            <a:r>
              <a:rPr lang="en-US" b="1" dirty="0"/>
              <a:t>Materials: </a:t>
            </a:r>
            <a:r>
              <a:rPr lang="en-US" b="0" dirty="0"/>
              <a:t>None</a:t>
            </a:r>
            <a:endParaRPr b="1" dirty="0"/>
          </a:p>
          <a:p>
            <a:pPr marL="0" marR="0" lvl="0" indent="0" algn="l" rtl="0">
              <a:lnSpc>
                <a:spcPct val="100000"/>
              </a:lnSpc>
              <a:spcBef>
                <a:spcPts val="0"/>
              </a:spcBef>
              <a:spcAft>
                <a:spcPts val="0"/>
              </a:spcAft>
              <a:buClr>
                <a:schemeClr val="dk1"/>
              </a:buClr>
              <a:buSzPts val="1200"/>
              <a:buFont typeface="Calibri"/>
              <a:buNone/>
            </a:pPr>
            <a:endParaRPr dirty="0"/>
          </a:p>
          <a:p>
            <a:pPr marL="0" marR="0" lvl="0" indent="0" algn="l" rtl="0">
              <a:lnSpc>
                <a:spcPct val="100000"/>
              </a:lnSpc>
              <a:spcBef>
                <a:spcPts val="0"/>
              </a:spcBef>
              <a:spcAft>
                <a:spcPts val="0"/>
              </a:spcAft>
              <a:buClr>
                <a:schemeClr val="dk1"/>
              </a:buClr>
              <a:buSzPts val="1200"/>
              <a:buFont typeface="Calibri"/>
              <a:buNone/>
            </a:pPr>
            <a:r>
              <a:rPr lang="en-US" b="1" dirty="0"/>
              <a:t>Handouts: </a:t>
            </a:r>
            <a:r>
              <a:rPr lang="en-US" b="0" dirty="0"/>
              <a:t>None</a:t>
            </a:r>
            <a:endParaRPr dirty="0"/>
          </a:p>
          <a:p>
            <a:pPr marL="0" lvl="0" indent="0" algn="l" rtl="0">
              <a:spcBef>
                <a:spcPts val="0"/>
              </a:spcBef>
              <a:spcAft>
                <a:spcPts val="0"/>
              </a:spcAft>
              <a:buNone/>
            </a:pPr>
            <a:endParaRPr dirty="0"/>
          </a:p>
        </p:txBody>
      </p:sp>
      <p:sp>
        <p:nvSpPr>
          <p:cNvPr id="118" name="Google Shape;11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a:t>
            </a:fld>
            <a:endParaRPr sz="1200">
              <a:solidFill>
                <a:schemeClr val="dk1"/>
              </a:solidFill>
              <a:latin typeface="Calibri"/>
              <a:ea typeface="Calibri"/>
              <a:cs typeface="Calibri"/>
              <a:sym typeface="Calibri"/>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40</a:t>
            </a:fld>
            <a:endParaRPr lang="en-US"/>
          </a:p>
        </p:txBody>
      </p:sp>
    </p:spTree>
    <p:extLst>
      <p:ext uri="{BB962C8B-B14F-4D97-AF65-F5344CB8AC3E}">
        <p14:creationId xmlns:p14="http://schemas.microsoft.com/office/powerpoint/2010/main" val="27206654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dirty="0"/>
              <a:t>Introduce speakers if applicable and insert any related slides.</a:t>
            </a:r>
          </a:p>
          <a:p>
            <a:endParaRPr lang="en-US" dirty="0"/>
          </a:p>
          <a:p>
            <a:r>
              <a:rPr lang="en-US" b="1" dirty="0"/>
              <a:t>Time: </a:t>
            </a:r>
            <a:r>
              <a:rPr lang="en-US" b="0" dirty="0"/>
              <a:t>Will vary</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Materials: </a:t>
            </a:r>
            <a:r>
              <a:rPr lang="en-US" b="0" dirty="0"/>
              <a:t>Will vary</a:t>
            </a:r>
            <a:endParaRPr lang="en-US" b="1" dirty="0"/>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Handouts: </a:t>
            </a:r>
            <a:r>
              <a:rPr lang="en-US" b="0" dirty="0"/>
              <a:t>Will vary</a:t>
            </a:r>
          </a:p>
          <a:p>
            <a:endParaRPr lang="en-US" b="1" dirty="0"/>
          </a:p>
        </p:txBody>
      </p:sp>
      <p:sp>
        <p:nvSpPr>
          <p:cNvPr id="4" name="Slide Number Placeholder 3"/>
          <p:cNvSpPr>
            <a:spLocks noGrp="1"/>
          </p:cNvSpPr>
          <p:nvPr>
            <p:ph type="sldNum" sz="quarter" idx="5"/>
          </p:nvPr>
        </p:nvSpPr>
        <p:spPr/>
        <p:txBody>
          <a:bodyPr/>
          <a:lstStyle/>
          <a:p>
            <a:fld id="{94FCD8C5-1069-4419-9727-FB829CB565BC}" type="slidenum">
              <a:rPr lang="en-US" smtClean="0"/>
              <a:t>41</a:t>
            </a:fld>
            <a:endParaRPr lang="en-US"/>
          </a:p>
        </p:txBody>
      </p:sp>
    </p:spTree>
    <p:extLst>
      <p:ext uri="{BB962C8B-B14F-4D97-AF65-F5344CB8AC3E}">
        <p14:creationId xmlns:p14="http://schemas.microsoft.com/office/powerpoint/2010/main" val="21769307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 </a:t>
            </a:r>
            <a:r>
              <a:rPr lang="en-US" b="0" dirty="0"/>
              <a:t>Now we will ask you to reflect on what you heard and discussed today to identify potential opportunities for actions and additional people who need to be involved in future discussions about action priorities.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You have the option here to break into smaller groups for </a:t>
            </a:r>
            <a:r>
              <a:rPr lang="en-US" sz="1800" dirty="0">
                <a:effectLst/>
                <a:latin typeface="Gill Sans" panose="020B0604020202020204" charset="0"/>
                <a:ea typeface="Times New Roman" panose="02020603050405020304" pitchFamily="18" charset="0"/>
                <a:cs typeface="Gill Sans" panose="020B0604020202020204" charset="0"/>
              </a:rPr>
              <a:t>this process such as by CREATE sector or with separate breakouts for business and workers strategies. This allows participants to choose the breakout that is most interest to them. In addition, smaller groups may facilitate deeper engagement by all participants. </a:t>
            </a:r>
            <a:r>
              <a:rPr lang="en-US" b="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r>
              <a:rPr lang="en-US" b="1" dirty="0"/>
              <a:t>Time: </a:t>
            </a:r>
            <a:r>
              <a:rPr lang="en-US" b="0" dirty="0"/>
              <a:t>Will vary</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Materials: </a:t>
            </a:r>
            <a:r>
              <a:rPr lang="en-US" b="0" dirty="0"/>
              <a:t>Will vary</a:t>
            </a:r>
            <a:endParaRPr lang="en-US" b="1" dirty="0"/>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Handouts: </a:t>
            </a:r>
            <a:r>
              <a:rPr lang="en-US" b="0" dirty="0"/>
              <a:t>Will vary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42</a:t>
            </a:fld>
            <a:endParaRPr lang="en-US"/>
          </a:p>
        </p:txBody>
      </p:sp>
    </p:spTree>
    <p:extLst>
      <p:ext uri="{BB962C8B-B14F-4D97-AF65-F5344CB8AC3E}">
        <p14:creationId xmlns:p14="http://schemas.microsoft.com/office/powerpoint/2010/main" val="715293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7" name="Google Shape;277;p1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Instructions: </a:t>
            </a:r>
            <a:r>
              <a:rPr lang="en-US" b="0" dirty="0"/>
              <a:t>This slide will be duplicated for each breakout and/or discussion of strategies related to workers vs. businesses</a:t>
            </a:r>
          </a:p>
          <a:p>
            <a:pPr marL="0" lvl="0" indent="0" algn="l" rtl="0">
              <a:spcBef>
                <a:spcPts val="0"/>
              </a:spcBef>
              <a:spcAft>
                <a:spcPts val="0"/>
              </a:spcAft>
              <a:buNone/>
            </a:pPr>
            <a:endParaRPr dirty="0"/>
          </a:p>
          <a:p>
            <a:pPr marL="0" lvl="0" indent="0" algn="l" rtl="0">
              <a:spcBef>
                <a:spcPts val="0"/>
              </a:spcBef>
              <a:spcAft>
                <a:spcPts val="0"/>
              </a:spcAft>
              <a:buNone/>
            </a:pPr>
            <a:r>
              <a:rPr lang="en-US" b="1" dirty="0"/>
              <a:t>Time: </a:t>
            </a:r>
            <a:r>
              <a:rPr lang="en-US" b="0" dirty="0"/>
              <a:t>5 minutes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b="1" dirty="0"/>
              <a:t>Materials: </a:t>
            </a:r>
            <a:r>
              <a:rPr lang="en-US" b="0" dirty="0"/>
              <a:t>Flipchart and markers for notes</a:t>
            </a:r>
            <a:endParaRPr b="0" dirty="0"/>
          </a:p>
          <a:p>
            <a:pPr marL="0" lvl="0" indent="0" algn="l" rtl="0">
              <a:spcBef>
                <a:spcPts val="0"/>
              </a:spcBef>
              <a:spcAft>
                <a:spcPts val="0"/>
              </a:spcAft>
              <a:buNone/>
            </a:pPr>
            <a:endParaRPr dirty="0"/>
          </a:p>
          <a:p>
            <a:pPr marL="0" lvl="0" indent="0" algn="l" rtl="0">
              <a:spcBef>
                <a:spcPts val="0"/>
              </a:spcBef>
              <a:spcAft>
                <a:spcPts val="0"/>
              </a:spcAft>
              <a:buNone/>
            </a:pPr>
            <a:r>
              <a:rPr lang="en-US" b="1" dirty="0"/>
              <a:t>Handouts: </a:t>
            </a:r>
            <a:r>
              <a:rPr lang="en-US" b="0" dirty="0"/>
              <a:t>None</a:t>
            </a:r>
            <a:endParaRPr b="0" dirty="0"/>
          </a:p>
          <a:p>
            <a:pPr marL="0" lvl="0" indent="0" algn="l" rtl="0">
              <a:spcBef>
                <a:spcPts val="0"/>
              </a:spcBef>
              <a:spcAft>
                <a:spcPts val="0"/>
              </a:spcAft>
              <a:buNone/>
            </a:pPr>
            <a:endParaRPr dirty="0"/>
          </a:p>
        </p:txBody>
      </p:sp>
      <p:sp>
        <p:nvSpPr>
          <p:cNvPr id="278" name="Google Shape;278;p1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43</a:t>
            </a:fld>
            <a:endParaRPr/>
          </a:p>
        </p:txBody>
      </p:sp>
    </p:spTree>
    <p:extLst>
      <p:ext uri="{BB962C8B-B14F-4D97-AF65-F5344CB8AC3E}">
        <p14:creationId xmlns:p14="http://schemas.microsoft.com/office/powerpoint/2010/main" val="63926416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b="1" dirty="0"/>
              <a:t>Instructions: </a:t>
            </a:r>
            <a:r>
              <a:rPr lang="en-US" b="0" dirty="0"/>
              <a:t>Each group will share highlights from their discussion.</a:t>
            </a:r>
          </a:p>
          <a:p>
            <a:pPr marL="0" lvl="0" indent="0" algn="l" rtl="0">
              <a:spcBef>
                <a:spcPts val="0"/>
              </a:spcBef>
              <a:spcAft>
                <a:spcPts val="0"/>
              </a:spcAft>
              <a:buNone/>
            </a:pPr>
            <a:endParaRPr lang="en-US" dirty="0"/>
          </a:p>
          <a:p>
            <a:pPr marL="0" lvl="0" indent="0" algn="l" rtl="0">
              <a:spcBef>
                <a:spcPts val="0"/>
              </a:spcBef>
              <a:spcAft>
                <a:spcPts val="0"/>
              </a:spcAft>
              <a:buNone/>
            </a:pPr>
            <a:r>
              <a:rPr lang="en-US" b="1" dirty="0"/>
              <a:t>Time: </a:t>
            </a:r>
            <a:r>
              <a:rPr lang="en-US" b="0" dirty="0"/>
              <a:t>5 minutes</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en-US" b="1" dirty="0"/>
              <a:t>Materials: </a:t>
            </a:r>
            <a:r>
              <a:rPr lang="en-US" b="0" dirty="0"/>
              <a:t>Flipchart and markers for notes</a:t>
            </a:r>
          </a:p>
          <a:p>
            <a:pPr marL="0" lvl="0" indent="0" algn="l" rtl="0">
              <a:spcBef>
                <a:spcPts val="0"/>
              </a:spcBef>
              <a:spcAft>
                <a:spcPts val="0"/>
              </a:spcAft>
              <a:buNone/>
            </a:pPr>
            <a:endParaRPr lang="en-US" dirty="0"/>
          </a:p>
          <a:p>
            <a:pPr marL="0" lvl="0" indent="0" algn="l" rtl="0">
              <a:spcBef>
                <a:spcPts val="0"/>
              </a:spcBef>
              <a:spcAft>
                <a:spcPts val="0"/>
              </a:spcAft>
              <a:buNone/>
            </a:pPr>
            <a:r>
              <a:rPr lang="en-US" b="1" dirty="0"/>
              <a:t>Handouts: </a:t>
            </a:r>
            <a:r>
              <a:rPr lang="en-US" b="0" dirty="0"/>
              <a:t>None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44</a:t>
            </a:fld>
            <a:endParaRPr lang="en-US"/>
          </a:p>
        </p:txBody>
      </p:sp>
    </p:spTree>
    <p:extLst>
      <p:ext uri="{BB962C8B-B14F-4D97-AF65-F5344CB8AC3E}">
        <p14:creationId xmlns:p14="http://schemas.microsoft.com/office/powerpoint/2010/main" val="125819977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 </a:t>
            </a:r>
            <a:r>
              <a:rPr lang="en-US" sz="1200" b="0" i="0" u="none" strike="noStrike" baseline="0" dirty="0">
                <a:solidFill>
                  <a:srgbClr val="006FC0"/>
                </a:solidFill>
                <a:latin typeface="Gill Sans MT" panose="020B0502020104020203" pitchFamily="34" charset="0"/>
              </a:rPr>
              <a:t>This slide can be customized as needed to reflect next steps for your group. </a:t>
            </a:r>
            <a:r>
              <a:rPr lang="en-US" sz="1200" kern="1200" dirty="0">
                <a:solidFill>
                  <a:schemeClr val="tx1"/>
                </a:solidFill>
                <a:effectLst/>
                <a:latin typeface="+mn-lt"/>
                <a:ea typeface="+mn-ea"/>
                <a:cs typeface="+mn-cs"/>
              </a:rPr>
              <a:t>This may include the timeline for strategy prioritization, creation of working groups, or other activities to ensure timely progress.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you haven’t already shared summary reports from previous modules and the data presented today, you will want to do so at the end of this session so participants can review prior to the strategy session.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CREATE Forum(s) summary report for community/region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BR&amp;E summary report for community/region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Employee perspective summary report for community/region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Community/regional profile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Create Academy presentation for community/region or handout adapted from presentation</a:t>
            </a:r>
            <a:endParaRPr lang="en-US" b="1" dirty="0"/>
          </a:p>
          <a:p>
            <a:pPr marL="0" lvl="0" indent="0" algn="l" rtl="0">
              <a:spcBef>
                <a:spcPts val="0"/>
              </a:spcBef>
              <a:spcAft>
                <a:spcPts val="0"/>
              </a:spcAft>
              <a:buNone/>
            </a:pPr>
            <a:endParaRPr lang="en-US" b="1" dirty="0"/>
          </a:p>
          <a:p>
            <a:pPr marL="0" lvl="0" indent="0" algn="l" rtl="0">
              <a:spcBef>
                <a:spcPts val="0"/>
              </a:spcBef>
              <a:spcAft>
                <a:spcPts val="0"/>
              </a:spcAft>
              <a:buNone/>
            </a:pPr>
            <a:r>
              <a:rPr lang="en-US" dirty="0"/>
              <a:t>Next steps and preparation for first strategy session (if using identified working groups, tailor instructions for them):</a:t>
            </a:r>
          </a:p>
          <a:p>
            <a:pPr marL="171450" lvl="0" indent="-171450" algn="l" rtl="0">
              <a:spcBef>
                <a:spcPts val="0"/>
              </a:spcBef>
              <a:spcAft>
                <a:spcPts val="0"/>
              </a:spcAft>
              <a:buClr>
                <a:schemeClr val="dk1"/>
              </a:buClr>
              <a:buSzPts val="1200"/>
              <a:buFont typeface="Arial"/>
              <a:buChar char="•"/>
            </a:pPr>
            <a:r>
              <a:rPr lang="en-US" dirty="0"/>
              <a:t>Ask participants to review the data/reports. </a:t>
            </a:r>
          </a:p>
          <a:p>
            <a:pPr marL="171450" lvl="0" indent="-171450" algn="l" rtl="0">
              <a:spcBef>
                <a:spcPts val="0"/>
              </a:spcBef>
              <a:spcAft>
                <a:spcPts val="0"/>
              </a:spcAft>
              <a:buClr>
                <a:schemeClr val="dk1"/>
              </a:buClr>
              <a:buSzPts val="1200"/>
              <a:buFont typeface="Arial"/>
              <a:buChar char="•"/>
            </a:pPr>
            <a:r>
              <a:rPr lang="en-US" dirty="0"/>
              <a:t>If something else comes to mind, send to designated person.</a:t>
            </a:r>
          </a:p>
          <a:p>
            <a:pPr marL="171450" lvl="0" indent="-171450" algn="l" rtl="0">
              <a:spcBef>
                <a:spcPts val="0"/>
              </a:spcBef>
              <a:spcAft>
                <a:spcPts val="0"/>
              </a:spcAft>
              <a:buClr>
                <a:schemeClr val="dk1"/>
              </a:buClr>
              <a:buSzPts val="1200"/>
              <a:buFont typeface="Arial"/>
              <a:buChar char="•"/>
            </a:pPr>
            <a:r>
              <a:rPr lang="en-US" dirty="0"/>
              <a:t>Schedule next meeting</a:t>
            </a:r>
          </a:p>
          <a:p>
            <a:pPr marL="171450" lvl="0" indent="-171450" algn="l" rtl="0">
              <a:spcBef>
                <a:spcPts val="0"/>
              </a:spcBef>
              <a:spcAft>
                <a:spcPts val="0"/>
              </a:spcAft>
              <a:buClr>
                <a:schemeClr val="dk1"/>
              </a:buClr>
              <a:buSzPts val="1200"/>
              <a:buFont typeface="Arial"/>
              <a:buChar char="•"/>
            </a:pPr>
            <a:r>
              <a:rPr lang="en-US" dirty="0"/>
              <a:t>Review individuals who need to be involved in the strategy meeting and designate someone to contact them by a certain date</a:t>
            </a:r>
          </a:p>
          <a:p>
            <a:pPr marL="0" lvl="0" indent="0" algn="l" rtl="0">
              <a:spcBef>
                <a:spcPts val="0"/>
              </a:spcBef>
              <a:spcAft>
                <a:spcPts val="0"/>
              </a:spcAft>
              <a:buNone/>
            </a:pPr>
            <a:endParaRPr lang="en-US" dirty="0"/>
          </a:p>
          <a:p>
            <a:pPr marL="0" marR="0" lvl="0" indent="0" algn="l" rtl="0">
              <a:lnSpc>
                <a:spcPct val="100000"/>
              </a:lnSpc>
              <a:spcBef>
                <a:spcPts val="0"/>
              </a:spcBef>
              <a:spcAft>
                <a:spcPts val="0"/>
              </a:spcAft>
              <a:buClr>
                <a:schemeClr val="dk1"/>
              </a:buClr>
              <a:buSzPts val="1200"/>
              <a:buFont typeface="Calibri"/>
              <a:buNone/>
            </a:pPr>
            <a:r>
              <a:rPr lang="en-US" b="1" dirty="0"/>
              <a:t>Time: </a:t>
            </a:r>
            <a:r>
              <a:rPr lang="en-US" b="0" dirty="0"/>
              <a:t>5 minutes</a:t>
            </a: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Materials: </a:t>
            </a:r>
            <a:r>
              <a:rPr lang="en-US" b="0" dirty="0"/>
              <a:t>None</a:t>
            </a:r>
          </a:p>
          <a:p>
            <a:pPr marL="0" lvl="0" indent="0" algn="l" rtl="0">
              <a:spcBef>
                <a:spcPts val="0"/>
              </a:spcBef>
              <a:spcAft>
                <a:spcPts val="0"/>
              </a:spcAft>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Handouts: </a:t>
            </a:r>
            <a:r>
              <a:rPr lang="en-US" b="0" dirty="0"/>
              <a:t>None</a:t>
            </a:r>
          </a:p>
          <a:p>
            <a:pPr marL="0" lvl="0" indent="0" algn="l" rtl="0">
              <a:spcBef>
                <a:spcPts val="0"/>
              </a:spcBef>
              <a:spcAft>
                <a:spcPts val="0"/>
              </a:spcAft>
              <a:buNone/>
            </a:pPr>
            <a:endParaRPr lang="en-US" dirty="0"/>
          </a:p>
          <a:p>
            <a:pPr marL="0" lvl="0" indent="0" algn="l" rtl="0">
              <a:spcBef>
                <a:spcPts val="0"/>
              </a:spcBef>
              <a:spcAft>
                <a:spcPts val="0"/>
              </a:spcAft>
              <a:buClr>
                <a:schemeClr val="dk1"/>
              </a:buClr>
              <a:buSzPts val="1200"/>
              <a:buFont typeface="Arial"/>
              <a:buNone/>
            </a:pPr>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45</a:t>
            </a:fld>
            <a:endParaRPr lang="en-US"/>
          </a:p>
        </p:txBody>
      </p:sp>
    </p:spTree>
    <p:extLst>
      <p:ext uri="{BB962C8B-B14F-4D97-AF65-F5344CB8AC3E}">
        <p14:creationId xmlns:p14="http://schemas.microsoft.com/office/powerpoint/2010/main" val="328185947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dirty="0"/>
              <a:t>Have participants fill out evaluation forms</a:t>
            </a:r>
            <a:endParaRPr lang="en-US" dirty="0">
              <a:cs typeface="Calibri" panose="020F0502020204030204"/>
            </a:endParaRPr>
          </a:p>
          <a:p>
            <a:endParaRPr lang="en-US" dirty="0">
              <a:cs typeface="Calibri" panose="020F0502020204030204"/>
            </a:endParaRPr>
          </a:p>
          <a:p>
            <a:r>
              <a:rPr lang="en-US" b="1" dirty="0"/>
              <a:t>Time: </a:t>
            </a:r>
            <a:r>
              <a:rPr lang="en-US" dirty="0"/>
              <a:t>3 minutes</a:t>
            </a:r>
          </a:p>
          <a:p>
            <a:endParaRPr lang="en-US" dirty="0"/>
          </a:p>
          <a:p>
            <a:r>
              <a:rPr lang="en-US" b="1" dirty="0"/>
              <a:t>Supplies: </a:t>
            </a:r>
            <a:r>
              <a:rPr lang="en-US" dirty="0"/>
              <a:t>None</a:t>
            </a:r>
          </a:p>
          <a:p>
            <a:endParaRPr lang="en-US" dirty="0"/>
          </a:p>
          <a:p>
            <a:r>
              <a:rPr lang="en-US" b="1" dirty="0"/>
              <a:t>Handouts: </a:t>
            </a:r>
            <a:r>
              <a:rPr lang="en-US" dirty="0"/>
              <a:t>Evaluation form</a:t>
            </a:r>
          </a:p>
          <a:p>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94FCD8C5-1069-4419-9727-FB829CB565BC}" type="slidenum">
              <a:rPr lang="en-US" smtClean="0"/>
              <a:t>46</a:t>
            </a:fld>
            <a:endParaRPr lang="en-US"/>
          </a:p>
        </p:txBody>
      </p:sp>
    </p:spTree>
    <p:extLst>
      <p:ext uri="{BB962C8B-B14F-4D97-AF65-F5344CB8AC3E}">
        <p14:creationId xmlns:p14="http://schemas.microsoft.com/office/powerpoint/2010/main" val="389121222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 </a:t>
            </a:r>
            <a:r>
              <a:rPr lang="en-US" dirty="0"/>
              <a:t>After addressing any remaining questions, thank participants for attending and ask them to complete the session evaluation. </a:t>
            </a:r>
          </a:p>
          <a:p>
            <a:endParaRPr lang="en-US" dirty="0">
              <a:cs typeface="Calibri"/>
            </a:endParaRPr>
          </a:p>
          <a:p>
            <a:r>
              <a:rPr lang="en-US" b="1" dirty="0"/>
              <a:t>Time: </a:t>
            </a:r>
            <a:r>
              <a:rPr lang="en-US" b="0" dirty="0"/>
              <a:t>5 minutes</a:t>
            </a:r>
          </a:p>
          <a:p>
            <a:endParaRPr lang="en-US" dirty="0"/>
          </a:p>
          <a:p>
            <a:r>
              <a:rPr lang="en-US" b="1" dirty="0"/>
              <a:t>Materials: </a:t>
            </a:r>
            <a:r>
              <a:rPr lang="en-US" dirty="0"/>
              <a:t>None</a:t>
            </a:r>
          </a:p>
          <a:p>
            <a:endParaRPr lang="en-US" dirty="0"/>
          </a:p>
          <a:p>
            <a:r>
              <a:rPr lang="en-US" b="1" dirty="0"/>
              <a:t>Handouts: </a:t>
            </a:r>
            <a:r>
              <a:rPr lang="en-US" dirty="0"/>
              <a:t>Evaluation form</a:t>
            </a:r>
          </a:p>
          <a:p>
            <a:endParaRPr lang="en-US" dirty="0">
              <a:cs typeface="Calibri"/>
            </a:endParaRPr>
          </a:p>
        </p:txBody>
      </p:sp>
      <p:sp>
        <p:nvSpPr>
          <p:cNvPr id="4" name="Slide Number Placeholder 3"/>
          <p:cNvSpPr>
            <a:spLocks noGrp="1"/>
          </p:cNvSpPr>
          <p:nvPr>
            <p:ph type="sldNum" sz="quarter" idx="5"/>
          </p:nvPr>
        </p:nvSpPr>
        <p:spPr/>
        <p:txBody>
          <a:bodyPr/>
          <a:lstStyle/>
          <a:p>
            <a:fld id="{94FCD8C5-1069-4419-9727-FB829CB565BC}" type="slidenum">
              <a:rPr lang="en-US" smtClean="0"/>
              <a:t>47</a:t>
            </a:fld>
            <a:endParaRPr lang="en-US"/>
          </a:p>
        </p:txBody>
      </p:sp>
    </p:spTree>
    <p:extLst>
      <p:ext uri="{BB962C8B-B14F-4D97-AF65-F5344CB8AC3E}">
        <p14:creationId xmlns:p14="http://schemas.microsoft.com/office/powerpoint/2010/main" val="3021130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dirty="0"/>
              <a:t>Review the process thus far, and then highlight today’s meeting. </a:t>
            </a:r>
          </a:p>
          <a:p>
            <a:endParaRPr lang="en-US" dirty="0"/>
          </a:p>
          <a:p>
            <a:pPr marL="0" marR="0">
              <a:lnSpc>
                <a:spcPct val="115000"/>
              </a:lnSpc>
              <a:spcBef>
                <a:spcPts val="0"/>
              </a:spcBef>
              <a:spcAft>
                <a:spcPts val="0"/>
              </a:spcAft>
            </a:pPr>
            <a:r>
              <a:rPr lang="en-US" sz="1200" dirty="0">
                <a:effectLst/>
                <a:latin typeface="Gill Sans"/>
                <a:ea typeface="Times New Roman" panose="02020603050405020304" pitchFamily="18" charset="0"/>
                <a:cs typeface="Gill Sans"/>
              </a:rPr>
              <a:t>During the CREATE Academy, local stakeholders will review the collective data gathered to date with the </a:t>
            </a:r>
            <a:r>
              <a:rPr lang="en-US" sz="1200">
                <a:effectLst/>
                <a:latin typeface="Gill Sans"/>
                <a:ea typeface="Times New Roman" panose="02020603050405020304" pitchFamily="18" charset="0"/>
                <a:cs typeface="Gill Sans"/>
              </a:rPr>
              <a:t>goal of identifying </a:t>
            </a:r>
            <a:r>
              <a:rPr lang="en-US" sz="1200" dirty="0">
                <a:effectLst/>
                <a:latin typeface="Gill Sans"/>
                <a:ea typeface="Times New Roman" panose="02020603050405020304" pitchFamily="18" charset="0"/>
                <a:cs typeface="Gill Sans"/>
              </a:rPr>
              <a:t>major themes and commonalities and data-driven opportunities for strategic action. Data reviewed includes secondary socio-economic data for the region and any relevant community information gathered from CREATE Forum(s), Business Retention &amp; Expansion (BR&amp;E) interviews/surveys, and employee perspective surveys. Opportunities for action identified during this session will be further refined during the weeks after this session as the community or region develops its final strategies to implement.</a:t>
            </a:r>
            <a:endParaRPr lang="en-US" dirty="0"/>
          </a:p>
          <a:p>
            <a:pPr marL="0" marR="0" lvl="0" indent="0" algn="l" rtl="0">
              <a:lnSpc>
                <a:spcPct val="100000"/>
              </a:lnSpc>
              <a:spcBef>
                <a:spcPts val="0"/>
              </a:spcBef>
              <a:spcAft>
                <a:spcPts val="0"/>
              </a:spcAft>
              <a:buClr>
                <a:schemeClr val="dk1"/>
              </a:buClr>
              <a:buSzPts val="1200"/>
              <a:buFont typeface="Calibri"/>
              <a:buNone/>
            </a:pPr>
            <a:endParaRPr lang="en-US" b="0" dirty="0"/>
          </a:p>
          <a:p>
            <a:pPr marL="0" lvl="0" indent="0" algn="l" rtl="0">
              <a:spcBef>
                <a:spcPts val="0"/>
              </a:spcBef>
              <a:spcAft>
                <a:spcPts val="0"/>
              </a:spcAft>
              <a:buNone/>
            </a:pPr>
            <a:r>
              <a:rPr lang="en-US" b="1" dirty="0"/>
              <a:t>Time: </a:t>
            </a:r>
            <a:r>
              <a:rPr lang="en-US" b="0" dirty="0"/>
              <a:t>3 minutes</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en-US" b="1" dirty="0"/>
              <a:t>Materials: </a:t>
            </a:r>
            <a:r>
              <a:rPr lang="en-US" b="0" dirty="0"/>
              <a:t>None</a:t>
            </a:r>
          </a:p>
          <a:p>
            <a:pPr marL="0" lvl="0" indent="0" algn="l" rtl="0">
              <a:spcBef>
                <a:spcPts val="0"/>
              </a:spcBef>
              <a:spcAft>
                <a:spcPts val="0"/>
              </a:spcAft>
              <a:buNone/>
            </a:pPr>
            <a:endParaRPr lang="en-US" dirty="0"/>
          </a:p>
          <a:p>
            <a:pPr marL="0" lvl="0" indent="0" algn="l" rtl="0">
              <a:spcBef>
                <a:spcPts val="0"/>
              </a:spcBef>
              <a:spcAft>
                <a:spcPts val="0"/>
              </a:spcAft>
              <a:buNone/>
            </a:pPr>
            <a:r>
              <a:rPr lang="en-US" b="1" dirty="0"/>
              <a:t>Handouts: </a:t>
            </a:r>
            <a:r>
              <a:rPr lang="en-US" b="0" dirty="0"/>
              <a:t>None</a:t>
            </a:r>
            <a:endParaRPr lang="en-US" dirty="0"/>
          </a:p>
          <a:p>
            <a:endParaRPr lang="en-US" b="1" baseline="0" dirty="0"/>
          </a:p>
        </p:txBody>
      </p:sp>
      <p:sp>
        <p:nvSpPr>
          <p:cNvPr id="4" name="Slide Number Placeholder 3"/>
          <p:cNvSpPr>
            <a:spLocks noGrp="1"/>
          </p:cNvSpPr>
          <p:nvPr>
            <p:ph type="sldNum" sz="quarter" idx="10"/>
          </p:nvPr>
        </p:nvSpPr>
        <p:spPr/>
        <p:txBody>
          <a:bodyPr/>
          <a:lstStyle/>
          <a:p>
            <a:fld id="{F438A812-F84D-4E95-AE68-F4D1F44483F2}" type="slidenum">
              <a:rPr lang="en-US" smtClean="0"/>
              <a:t>5</a:t>
            </a:fld>
            <a:endParaRPr lang="en-US"/>
          </a:p>
        </p:txBody>
      </p:sp>
    </p:spTree>
    <p:extLst>
      <p:ext uri="{BB962C8B-B14F-4D97-AF65-F5344CB8AC3E}">
        <p14:creationId xmlns:p14="http://schemas.microsoft.com/office/powerpoint/2010/main" val="4142671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sz="1200" kern="1200" dirty="0">
                <a:solidFill>
                  <a:schemeClr val="tx1"/>
                </a:solidFill>
                <a:effectLst/>
                <a:latin typeface="+mn-lt"/>
                <a:ea typeface="+mn-ea"/>
                <a:cs typeface="+mn-cs"/>
              </a:rPr>
              <a:t>Prepare participants for what kinds of data will be discussed and how that data will be processed.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will be reviewing data pulled from secondary data sources as well as data gathered during the CREATE Forum(s), BR&amp;E interviews and employee perspective surveys. To facilitate today’s discussion, we will highlight some of these findings.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Today, we’ll discuss your initial reactions and do some ground-truthing—are perspectives representative of your knowledge of the region? </a:t>
            </a:r>
          </a:p>
          <a:p>
            <a:r>
              <a:rPr lang="en-US" sz="1200" kern="1200" dirty="0">
                <a:solidFill>
                  <a:schemeClr val="tx1"/>
                </a:solidFill>
                <a:effectLst/>
                <a:latin typeface="+mn-lt"/>
                <a:ea typeface="+mn-ea"/>
                <a:cs typeface="+mn-cs"/>
              </a:rPr>
              <a:t>We’ll discuss your observation of themes and commonalities across the data. Together, what does the data tell us about opportunities for strategic actions to better support CREATE businesses and workers in the region?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After the session, you will have an opportunity to dive deeper into the data reports and identify additional opportunities for action. Based on this analysis, you all will prioritize strategic actions you want to undertake in the region. </a:t>
            </a:r>
          </a:p>
          <a:p>
            <a:pPr marL="0" marR="0" lvl="0" indent="0" algn="l" defTabSz="93176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31760" rtl="0" eaLnBrk="1" fontAlgn="auto" latinLnBrk="0" hangingPunct="1">
              <a:lnSpc>
                <a:spcPct val="100000"/>
              </a:lnSpc>
              <a:spcBef>
                <a:spcPts val="0"/>
              </a:spcBef>
              <a:spcAft>
                <a:spcPts val="0"/>
              </a:spcAft>
              <a:buClrTx/>
              <a:buSzTx/>
              <a:buFontTx/>
              <a:buNone/>
              <a:tabLst/>
              <a:defRPr/>
            </a:pPr>
            <a:r>
              <a:rPr lang="en-US" dirty="0"/>
              <a:t>This slide is to highlight how taking the data collected during the process can be analyzed to develop solutions that can be implemented by the RSC. Because the data collection portion of the process takes a considerable amount of time, it is important to highlight how data driven planning has positive impacts on the community (creates buy in from stakeholders, provides a data bank for grant applications, etc.). Note how important the RSC is in communicating the value of data collection and data driven planning to the community.</a:t>
            </a:r>
          </a:p>
          <a:p>
            <a:pPr defTabSz="931760">
              <a:defRPr/>
            </a:pPr>
            <a:endParaRPr lang="en-US" dirty="0"/>
          </a:p>
          <a:p>
            <a:r>
              <a:rPr lang="en-US" b="1" dirty="0"/>
              <a:t>Time: </a:t>
            </a:r>
            <a:r>
              <a:rPr lang="en-US" b="0" dirty="0"/>
              <a:t>2 minutes</a:t>
            </a:r>
          </a:p>
          <a:p>
            <a:endParaRPr lang="en-US" dirty="0"/>
          </a:p>
          <a:p>
            <a:r>
              <a:rPr lang="en-US" b="1" dirty="0"/>
              <a:t>Materials: </a:t>
            </a:r>
            <a:r>
              <a:rPr lang="en-US" b="0" dirty="0"/>
              <a:t>None</a:t>
            </a:r>
          </a:p>
          <a:p>
            <a:endParaRPr lang="en-US" dirty="0"/>
          </a:p>
          <a:p>
            <a:r>
              <a:rPr lang="en-US" b="1" dirty="0"/>
              <a:t>Handouts: </a:t>
            </a:r>
            <a:r>
              <a:rPr lang="en-US" b="0" dirty="0"/>
              <a:t>Data profiles and summary reports (CREATE Forum, BR&amp;E, Employee Perspectives)</a:t>
            </a:r>
          </a:p>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6</a:t>
            </a:fld>
            <a:endParaRPr lang="en-US"/>
          </a:p>
        </p:txBody>
      </p:sp>
    </p:spTree>
    <p:extLst>
      <p:ext uri="{BB962C8B-B14F-4D97-AF65-F5344CB8AC3E}">
        <p14:creationId xmlns:p14="http://schemas.microsoft.com/office/powerpoint/2010/main" val="3840488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dirty="0"/>
              <a:t>This slide will be repeated for each data chunk presented.</a:t>
            </a:r>
          </a:p>
          <a:p>
            <a:endParaRPr lang="en-US" dirty="0"/>
          </a:p>
          <a:p>
            <a:r>
              <a:rPr lang="en-US" b="1" dirty="0"/>
              <a:t>Time: </a:t>
            </a:r>
            <a:r>
              <a:rPr lang="en-US" b="0" dirty="0"/>
              <a:t>1 minute</a:t>
            </a:r>
          </a:p>
          <a:p>
            <a:endParaRPr lang="en-US" b="1" dirty="0"/>
          </a:p>
          <a:p>
            <a:r>
              <a:rPr lang="en-US" b="1" dirty="0"/>
              <a:t>Materials: </a:t>
            </a:r>
            <a:r>
              <a:rPr lang="en-US" b="0" dirty="0"/>
              <a:t>None</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Handouts: </a:t>
            </a:r>
            <a:r>
              <a:rPr lang="en-US" b="0" dirty="0"/>
              <a:t>None</a:t>
            </a:r>
          </a:p>
          <a:p>
            <a:endParaRPr lang="en-US" b="1" dirty="0"/>
          </a:p>
        </p:txBody>
      </p:sp>
      <p:sp>
        <p:nvSpPr>
          <p:cNvPr id="4" name="Slide Number Placeholder 3"/>
          <p:cNvSpPr>
            <a:spLocks noGrp="1"/>
          </p:cNvSpPr>
          <p:nvPr>
            <p:ph type="sldNum" sz="quarter" idx="5"/>
          </p:nvPr>
        </p:nvSpPr>
        <p:spPr/>
        <p:txBody>
          <a:bodyPr/>
          <a:lstStyle/>
          <a:p>
            <a:fld id="{94FCD8C5-1069-4419-9727-FB829CB565BC}" type="slidenum">
              <a:rPr lang="en-US" smtClean="0"/>
              <a:t>7</a:t>
            </a:fld>
            <a:endParaRPr lang="en-US"/>
          </a:p>
        </p:txBody>
      </p:sp>
    </p:spTree>
    <p:extLst>
      <p:ext uri="{BB962C8B-B14F-4D97-AF65-F5344CB8AC3E}">
        <p14:creationId xmlns:p14="http://schemas.microsoft.com/office/powerpoint/2010/main" val="4160111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b="0" dirty="0"/>
              <a:t>You will need to add your own slides and slide notes here based on the data you’re able to present. See this module’s Appendix for examples of data used in the pilot regions.</a:t>
            </a:r>
          </a:p>
          <a:p>
            <a:endParaRPr lang="en-US" b="1" dirty="0"/>
          </a:p>
          <a:p>
            <a:r>
              <a:rPr lang="en-US" b="1" dirty="0"/>
              <a:t>Time: </a:t>
            </a:r>
            <a:r>
              <a:rPr lang="en-US" b="0" dirty="0"/>
              <a:t>1 minute</a:t>
            </a:r>
          </a:p>
          <a:p>
            <a:endParaRPr lang="en-US" b="1" dirty="0"/>
          </a:p>
          <a:p>
            <a:r>
              <a:rPr lang="en-US" b="1" dirty="0"/>
              <a:t>Materials: </a:t>
            </a:r>
            <a:r>
              <a:rPr lang="en-US" b="0" dirty="0"/>
              <a:t>None</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Handouts: </a:t>
            </a:r>
            <a:r>
              <a:rPr lang="en-US" b="0" dirty="0"/>
              <a:t>None</a:t>
            </a:r>
          </a:p>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8</a:t>
            </a:fld>
            <a:endParaRPr lang="en-US"/>
          </a:p>
        </p:txBody>
      </p:sp>
    </p:spTree>
    <p:extLst>
      <p:ext uri="{BB962C8B-B14F-4D97-AF65-F5344CB8AC3E}">
        <p14:creationId xmlns:p14="http://schemas.microsoft.com/office/powerpoint/2010/main" val="1195609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7" name="Google Shape;277;p1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Instructions: </a:t>
            </a:r>
            <a:r>
              <a:rPr lang="en-US" dirty="0"/>
              <a:t>Reflect on the data by answering these questions. Don’t try to delve too deeply since we’ve dumped a lot of information in a short period of time. Just start the conversations. </a:t>
            </a:r>
            <a:r>
              <a:rPr lang="en-US" b="1" dirty="0"/>
              <a:t>These will be further fleshed out in the strategy sessions.</a:t>
            </a:r>
          </a:p>
          <a:p>
            <a:pPr marL="0" lvl="0" indent="0" algn="l" rtl="0">
              <a:spcBef>
                <a:spcPts val="0"/>
              </a:spcBef>
              <a:spcAft>
                <a:spcPts val="0"/>
              </a:spcAft>
              <a:buNone/>
            </a:pPr>
            <a:endParaRPr lang="en-US" b="1" dirty="0"/>
          </a:p>
          <a:p>
            <a:pPr marL="0" lvl="0" indent="0" algn="l" rtl="0">
              <a:spcBef>
                <a:spcPts val="0"/>
              </a:spcBef>
              <a:spcAft>
                <a:spcPts val="0"/>
              </a:spcAft>
              <a:buNone/>
            </a:pPr>
            <a:r>
              <a:rPr lang="en-US" b="0" dirty="0"/>
              <a:t>Use these questions to debrief after each data section. Repeat as needed.</a:t>
            </a:r>
            <a:endParaRPr b="0" dirty="0"/>
          </a:p>
          <a:p>
            <a:pPr marL="0" lvl="0" indent="0" algn="l" rtl="0">
              <a:spcBef>
                <a:spcPts val="0"/>
              </a:spcBef>
              <a:spcAft>
                <a:spcPts val="0"/>
              </a:spcAft>
              <a:buNone/>
            </a:pPr>
            <a:endParaRPr dirty="0"/>
          </a:p>
          <a:p>
            <a:pPr marL="0" lvl="0" indent="0" algn="l" rtl="0">
              <a:spcBef>
                <a:spcPts val="0"/>
              </a:spcBef>
              <a:spcAft>
                <a:spcPts val="0"/>
              </a:spcAft>
              <a:buNone/>
            </a:pPr>
            <a:r>
              <a:rPr lang="en-US" b="1" dirty="0"/>
              <a:t>Time: </a:t>
            </a:r>
            <a:r>
              <a:rPr lang="en-US" b="0" dirty="0"/>
              <a:t>5 minutes</a:t>
            </a:r>
            <a:endParaRPr dirty="0"/>
          </a:p>
          <a:p>
            <a:pPr marL="0" lvl="0" indent="0" algn="l" rtl="0">
              <a:spcBef>
                <a:spcPts val="0"/>
              </a:spcBef>
              <a:spcAft>
                <a:spcPts val="0"/>
              </a:spcAft>
              <a:buNone/>
            </a:pPr>
            <a:endParaRPr dirty="0"/>
          </a:p>
          <a:p>
            <a:r>
              <a:rPr lang="en-US" b="1" dirty="0"/>
              <a:t>Materials: </a:t>
            </a:r>
            <a:r>
              <a:rPr lang="en-US" dirty="0"/>
              <a:t>Flip charts and markers for notes</a:t>
            </a:r>
            <a:endParaRPr dirty="0"/>
          </a:p>
          <a:p>
            <a:pPr marL="0" lvl="0" indent="0" algn="l" rtl="0">
              <a:spcBef>
                <a:spcPts val="0"/>
              </a:spcBef>
              <a:spcAft>
                <a:spcPts val="0"/>
              </a:spcAft>
              <a:buNone/>
            </a:pPr>
            <a:endParaRPr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Handouts: </a:t>
            </a:r>
            <a:r>
              <a:rPr lang="en-US" b="0" dirty="0"/>
              <a:t>None</a:t>
            </a:r>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278" name="Google Shape;278;p1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jpg"/><Relationship Id="rId5" Type="http://schemas.openxmlformats.org/officeDocument/2006/relationships/image" Target="../media/image6.jpe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99000">
              <a:schemeClr val="accent1">
                <a:lumMod val="75000"/>
              </a:schemeClr>
            </a:gs>
            <a:gs pos="54000">
              <a:schemeClr val="bg1">
                <a:alpha val="93000"/>
              </a:schemeClr>
            </a:gs>
            <a:gs pos="12000">
              <a:schemeClr val="bg1">
                <a:alpha val="96000"/>
              </a:schemeClr>
            </a:gs>
          </a:gsLst>
          <a:lin ang="5400000" scaled="1"/>
          <a:tileRect/>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848640"/>
            <a:ext cx="9144000" cy="76447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56563" y="417210"/>
            <a:ext cx="6678874" cy="3900790"/>
          </a:xfrm>
          <a:prstGeom prst="rect">
            <a:avLst/>
          </a:prstGeom>
        </p:spPr>
      </p:pic>
      <p:pic>
        <p:nvPicPr>
          <p:cNvPr id="6" name="Picture 5">
            <a:extLst>
              <a:ext uri="{FF2B5EF4-FFF2-40B4-BE49-F238E27FC236}">
                <a16:creationId xmlns:a16="http://schemas.microsoft.com/office/drawing/2014/main" id="{0D583250-0613-451E-85F8-6AD8EE448BD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0466" y="261053"/>
            <a:ext cx="1532230" cy="620650"/>
          </a:xfrm>
          <a:prstGeom prst="rect">
            <a:avLst/>
          </a:prstGeom>
        </p:spPr>
      </p:pic>
    </p:spTree>
    <p:extLst>
      <p:ext uri="{BB962C8B-B14F-4D97-AF65-F5344CB8AC3E}">
        <p14:creationId xmlns:p14="http://schemas.microsoft.com/office/powerpoint/2010/main" val="1646105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1/31/2024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1261455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1/31/2024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418761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7437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3786810"/>
            <a:ext cx="12192000" cy="127653"/>
          </a:xfrm>
          <a:prstGeom prst="rect">
            <a:avLst/>
          </a:prstGeom>
          <a:gradFill flip="none" rotWithShape="1">
            <a:gsLst>
              <a:gs pos="28000">
                <a:srgbClr val="00ABD6"/>
              </a:gs>
              <a:gs pos="100000">
                <a:schemeClr val="bg1">
                  <a:alpha val="96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532989"/>
            <a:ext cx="10515600" cy="1249219"/>
          </a:xfrm>
        </p:spPr>
        <p:txBody>
          <a:bodyPr anchor="b"/>
          <a:lstStyle>
            <a:lvl1pPr algn="ctr">
              <a:defRPr sz="6000"/>
            </a:lvl1pPr>
          </a:lstStyle>
          <a:p>
            <a:r>
              <a:rPr lang="en-US"/>
              <a:t>Click to edit Master title style</a:t>
            </a:r>
            <a:endParaRPr lang="en-US" dirty="0"/>
          </a:p>
        </p:txBody>
      </p:sp>
      <p:sp>
        <p:nvSpPr>
          <p:cNvPr id="8" name="Rectangle 7"/>
          <p:cNvSpPr/>
          <p:nvPr/>
        </p:nvSpPr>
        <p:spPr>
          <a:xfrm>
            <a:off x="2004318" y="3914462"/>
            <a:ext cx="10187681" cy="143749"/>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578087" y="4058212"/>
            <a:ext cx="8613913" cy="13716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3264" y="252122"/>
            <a:ext cx="2232384" cy="1278173"/>
          </a:xfrm>
          <a:prstGeom prst="rect">
            <a:avLst/>
          </a:prstGeom>
        </p:spPr>
      </p:pic>
    </p:spTree>
    <p:extLst>
      <p:ext uri="{BB962C8B-B14F-4D97-AF65-F5344CB8AC3E}">
        <p14:creationId xmlns:p14="http://schemas.microsoft.com/office/powerpoint/2010/main" val="2425140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1065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469A294-8252-483A-A6C2-11F0DCE8CAF7}"/>
              </a:ext>
            </a:extLst>
          </p:cNvPr>
          <p:cNvSpPr txBox="1"/>
          <p:nvPr userDrawn="1"/>
        </p:nvSpPr>
        <p:spPr>
          <a:xfrm>
            <a:off x="4950423" y="1758342"/>
            <a:ext cx="2291151" cy="523220"/>
          </a:xfrm>
          <a:prstGeom prst="rect">
            <a:avLst/>
          </a:prstGeom>
          <a:noFill/>
        </p:spPr>
        <p:txBody>
          <a:bodyPr wrap="square" rtlCol="0">
            <a:spAutoFit/>
          </a:bodyPr>
          <a:lstStyle/>
          <a:p>
            <a:r>
              <a:rPr lang="en-US" sz="2800" dirty="0">
                <a:solidFill>
                  <a:schemeClr val="accent1"/>
                </a:solidFill>
              </a:rPr>
              <a:t>Phase I States</a:t>
            </a:r>
          </a:p>
        </p:txBody>
      </p:sp>
      <p:pic>
        <p:nvPicPr>
          <p:cNvPr id="8" name="Picture 7">
            <a:extLst>
              <a:ext uri="{FF2B5EF4-FFF2-40B4-BE49-F238E27FC236}">
                <a16:creationId xmlns:a16="http://schemas.microsoft.com/office/drawing/2014/main" id="{EE2D45B4-E5EA-4527-81A1-E11514D628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96476" y="585167"/>
            <a:ext cx="1799048" cy="728728"/>
          </a:xfrm>
          <a:prstGeom prst="rect">
            <a:avLst/>
          </a:prstGeom>
        </p:spPr>
      </p:pic>
      <p:pic>
        <p:nvPicPr>
          <p:cNvPr id="9" name="Picture 8">
            <a:extLst>
              <a:ext uri="{FF2B5EF4-FFF2-40B4-BE49-F238E27FC236}">
                <a16:creationId xmlns:a16="http://schemas.microsoft.com/office/drawing/2014/main" id="{DE3AD76F-340F-4AB6-AA54-FC8AF5441E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96476" y="2547299"/>
            <a:ext cx="2113505" cy="818775"/>
          </a:xfrm>
          <a:prstGeom prst="rect">
            <a:avLst/>
          </a:prstGeom>
        </p:spPr>
      </p:pic>
      <p:pic>
        <p:nvPicPr>
          <p:cNvPr id="10" name="Picture 9" descr="A close up of a logo&#10;&#10;Description automatically generated">
            <a:extLst>
              <a:ext uri="{FF2B5EF4-FFF2-40B4-BE49-F238E27FC236}">
                <a16:creationId xmlns:a16="http://schemas.microsoft.com/office/drawing/2014/main" id="{6105C710-72A3-40D4-BC29-8E1DADBA27E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0692" y="2547299"/>
            <a:ext cx="3267463" cy="597409"/>
          </a:xfrm>
          <a:prstGeom prst="rect">
            <a:avLst/>
          </a:prstGeom>
        </p:spPr>
      </p:pic>
      <p:pic>
        <p:nvPicPr>
          <p:cNvPr id="11" name="Picture 10" descr="A close up of a piece of paper&#10;&#10;Description automatically generated">
            <a:extLst>
              <a:ext uri="{FF2B5EF4-FFF2-40B4-BE49-F238E27FC236}">
                <a16:creationId xmlns:a16="http://schemas.microsoft.com/office/drawing/2014/main" id="{33125314-A754-4DA3-BE57-087E7E0B506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468706" y="2484373"/>
            <a:ext cx="2829620" cy="944627"/>
          </a:xfrm>
          <a:prstGeom prst="rect">
            <a:avLst/>
          </a:prstGeom>
        </p:spPr>
      </p:pic>
      <p:sp>
        <p:nvSpPr>
          <p:cNvPr id="12" name="TextBox 11">
            <a:extLst>
              <a:ext uri="{FF2B5EF4-FFF2-40B4-BE49-F238E27FC236}">
                <a16:creationId xmlns:a16="http://schemas.microsoft.com/office/drawing/2014/main" id="{8522209D-82CE-41D6-8E11-3D5251F0217F}"/>
              </a:ext>
            </a:extLst>
          </p:cNvPr>
          <p:cNvSpPr txBox="1"/>
          <p:nvPr userDrawn="1"/>
        </p:nvSpPr>
        <p:spPr>
          <a:xfrm>
            <a:off x="4950424" y="3631811"/>
            <a:ext cx="2291151" cy="523220"/>
          </a:xfrm>
          <a:prstGeom prst="rect">
            <a:avLst/>
          </a:prstGeom>
          <a:noFill/>
        </p:spPr>
        <p:txBody>
          <a:bodyPr wrap="square" rtlCol="0">
            <a:spAutoFit/>
          </a:bodyPr>
          <a:lstStyle/>
          <a:p>
            <a:r>
              <a:rPr lang="en-US" sz="2800" dirty="0">
                <a:solidFill>
                  <a:schemeClr val="accent1"/>
                </a:solidFill>
              </a:rPr>
              <a:t>Phase II States</a:t>
            </a:r>
          </a:p>
        </p:txBody>
      </p:sp>
      <p:pic>
        <p:nvPicPr>
          <p:cNvPr id="13" name="Picture 12">
            <a:extLst>
              <a:ext uri="{FF2B5EF4-FFF2-40B4-BE49-F238E27FC236}">
                <a16:creationId xmlns:a16="http://schemas.microsoft.com/office/drawing/2014/main" id="{7D775CB8-BE3A-43B7-9C3C-1FFA9A5D402D}"/>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594625" y="4576439"/>
            <a:ext cx="1879599" cy="1174750"/>
          </a:xfrm>
          <a:prstGeom prst="rect">
            <a:avLst/>
          </a:prstGeom>
        </p:spPr>
      </p:pic>
      <p:pic>
        <p:nvPicPr>
          <p:cNvPr id="16" name="Picture 15" descr="A screenshot of a cell phone&#10;&#10;Description automatically generated">
            <a:extLst>
              <a:ext uri="{FF2B5EF4-FFF2-40B4-BE49-F238E27FC236}">
                <a16:creationId xmlns:a16="http://schemas.microsoft.com/office/drawing/2014/main" id="{777A4E58-239D-4867-A247-9EE091A230DE}"/>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788278" y="4684620"/>
            <a:ext cx="4190476" cy="1114286"/>
          </a:xfrm>
          <a:prstGeom prst="rect">
            <a:avLst/>
          </a:prstGeom>
        </p:spPr>
      </p:pic>
      <p:sp>
        <p:nvSpPr>
          <p:cNvPr id="17" name="TextBox 16">
            <a:extLst>
              <a:ext uri="{FF2B5EF4-FFF2-40B4-BE49-F238E27FC236}">
                <a16:creationId xmlns:a16="http://schemas.microsoft.com/office/drawing/2014/main" id="{1810CBDA-3F10-4E80-8261-13D282B9E7F5}"/>
              </a:ext>
            </a:extLst>
          </p:cNvPr>
          <p:cNvSpPr txBox="1"/>
          <p:nvPr userDrawn="1"/>
        </p:nvSpPr>
        <p:spPr>
          <a:xfrm>
            <a:off x="785339" y="527455"/>
            <a:ext cx="2291151" cy="769441"/>
          </a:xfrm>
          <a:prstGeom prst="rect">
            <a:avLst/>
          </a:prstGeom>
          <a:noFill/>
        </p:spPr>
        <p:txBody>
          <a:bodyPr wrap="square" rtlCol="0">
            <a:spAutoFit/>
          </a:bodyPr>
          <a:lstStyle/>
          <a:p>
            <a:r>
              <a:rPr lang="en-US" sz="4400" dirty="0">
                <a:solidFill>
                  <a:schemeClr val="tx1"/>
                </a:solidFill>
              </a:rPr>
              <a:t>Partners</a:t>
            </a:r>
          </a:p>
        </p:txBody>
      </p:sp>
      <p:pic>
        <p:nvPicPr>
          <p:cNvPr id="3" name="Picture 2">
            <a:extLst>
              <a:ext uri="{FF2B5EF4-FFF2-40B4-BE49-F238E27FC236}">
                <a16:creationId xmlns:a16="http://schemas.microsoft.com/office/drawing/2014/main" id="{F1232B6E-DF80-4D16-8730-62BE202B41A0}"/>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992947" y="4553323"/>
            <a:ext cx="3276607" cy="1197866"/>
          </a:xfrm>
          <a:prstGeom prst="rect">
            <a:avLst/>
          </a:prstGeom>
        </p:spPr>
      </p:pic>
    </p:spTree>
    <p:extLst>
      <p:ext uri="{BB962C8B-B14F-4D97-AF65-F5344CB8AC3E}">
        <p14:creationId xmlns:p14="http://schemas.microsoft.com/office/powerpoint/2010/main" val="224063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0644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1/31/2024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4126442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1/31/2024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3839411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1/31/2024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2639659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8866" y="208261"/>
            <a:ext cx="11168273"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28866" y="1676538"/>
            <a:ext cx="11168273" cy="356102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483952" y="227729"/>
            <a:ext cx="2281152" cy="1306095"/>
          </a:xfrm>
          <a:prstGeom prst="rect">
            <a:avLst/>
          </a:prstGeom>
        </p:spPr>
      </p:pic>
      <p:sp>
        <p:nvSpPr>
          <p:cNvPr id="9" name="Rectangle 8"/>
          <p:cNvSpPr/>
          <p:nvPr/>
        </p:nvSpPr>
        <p:spPr>
          <a:xfrm rot="5400000">
            <a:off x="-2655741" y="2800847"/>
            <a:ext cx="5784574" cy="182880"/>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5400000">
            <a:off x="-2143213" y="2468880"/>
            <a:ext cx="5120640" cy="18288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5858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0.png"/><Relationship Id="rId7"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7.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F5AA4B2-7DF8-4020-B670-B4519B065CD0}"/>
              </a:ext>
            </a:extLst>
          </p:cNvPr>
          <p:cNvSpPr>
            <a:spLocks noGrp="1"/>
          </p:cNvSpPr>
          <p:nvPr>
            <p:ph type="title" idx="4294967295"/>
          </p:nvPr>
        </p:nvSpPr>
        <p:spPr>
          <a:xfrm>
            <a:off x="1524000" y="3848100"/>
            <a:ext cx="9144000" cy="7651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CREATE Academy (with Examples)</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[Add date, presenters, local sponsor logos or other pertinent info]</a:t>
            </a:r>
          </a:p>
        </p:txBody>
      </p:sp>
    </p:spTree>
    <p:extLst>
      <p:ext uri="{BB962C8B-B14F-4D97-AF65-F5344CB8AC3E}">
        <p14:creationId xmlns:p14="http://schemas.microsoft.com/office/powerpoint/2010/main" val="4203528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2AEAD1-552A-4A67-B092-4449FB7186DE}"/>
              </a:ext>
            </a:extLst>
          </p:cNvPr>
          <p:cNvSpPr>
            <a:spLocks noGrp="1"/>
          </p:cNvSpPr>
          <p:nvPr>
            <p:ph type="title"/>
          </p:nvPr>
        </p:nvSpPr>
        <p:spPr>
          <a:xfrm>
            <a:off x="838200" y="1243013"/>
            <a:ext cx="10515600" cy="2539195"/>
          </a:xfrm>
          <a:solidFill>
            <a:srgbClr val="C00000"/>
          </a:solidFill>
        </p:spPr>
        <p:txBody>
          <a:bodyPr/>
          <a:lstStyle/>
          <a:p>
            <a:r>
              <a:rPr lang="en-US" dirty="0">
                <a:solidFill>
                  <a:schemeClr val="bg1"/>
                </a:solidFill>
              </a:rPr>
              <a:t>Not an actual slide – </a:t>
            </a:r>
            <a:br>
              <a:rPr lang="en-US" dirty="0">
                <a:solidFill>
                  <a:schemeClr val="bg1"/>
                </a:solidFill>
              </a:rPr>
            </a:br>
            <a:r>
              <a:rPr lang="en-US" dirty="0">
                <a:solidFill>
                  <a:schemeClr val="bg1"/>
                </a:solidFill>
              </a:rPr>
              <a:t>Review of Data Example</a:t>
            </a:r>
          </a:p>
        </p:txBody>
      </p:sp>
    </p:spTree>
    <p:extLst>
      <p:ext uri="{BB962C8B-B14F-4D97-AF65-F5344CB8AC3E}">
        <p14:creationId xmlns:p14="http://schemas.microsoft.com/office/powerpoint/2010/main" val="2460171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2AEAD1-552A-4A67-B092-4449FB7186DE}"/>
              </a:ext>
            </a:extLst>
          </p:cNvPr>
          <p:cNvSpPr>
            <a:spLocks noGrp="1"/>
          </p:cNvSpPr>
          <p:nvPr>
            <p:ph type="title"/>
          </p:nvPr>
        </p:nvSpPr>
        <p:spPr/>
        <p:txBody>
          <a:bodyPr/>
          <a:lstStyle/>
          <a:p>
            <a:r>
              <a:rPr lang="en-US" dirty="0">
                <a:solidFill>
                  <a:schemeClr val="accent3"/>
                </a:solidFill>
              </a:rPr>
              <a:t>CREATE Businesses</a:t>
            </a:r>
          </a:p>
        </p:txBody>
      </p:sp>
    </p:spTree>
    <p:extLst>
      <p:ext uri="{BB962C8B-B14F-4D97-AF65-F5344CB8AC3E}">
        <p14:creationId xmlns:p14="http://schemas.microsoft.com/office/powerpoint/2010/main" val="647755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3"/>
                </a:solidFill>
              </a:rPr>
              <a:t>Business data</a:t>
            </a:r>
          </a:p>
        </p:txBody>
      </p:sp>
      <p:sp>
        <p:nvSpPr>
          <p:cNvPr id="4" name="Content Placeholder 3"/>
          <p:cNvSpPr>
            <a:spLocks noGrp="1"/>
          </p:cNvSpPr>
          <p:nvPr>
            <p:ph idx="1"/>
          </p:nvPr>
        </p:nvSpPr>
        <p:spPr/>
        <p:txBody>
          <a:bodyPr/>
          <a:lstStyle/>
          <a:p>
            <a:r>
              <a:rPr lang="en-US" dirty="0"/>
              <a:t>Employment and wage data (JobsEq)</a:t>
            </a:r>
          </a:p>
          <a:p>
            <a:r>
              <a:rPr lang="en-US" dirty="0"/>
              <a:t>Customer draw: pull factors (Woods and Poole) and BR&amp;E interviews</a:t>
            </a:r>
          </a:p>
          <a:p>
            <a:r>
              <a:rPr lang="en-US" dirty="0"/>
              <a:t>Online presence (pre/post COVID): BR&amp;E interviews</a:t>
            </a:r>
          </a:p>
          <a:p>
            <a:r>
              <a:rPr lang="en-US" dirty="0"/>
              <a:t>Future plans/succession planning: BR&amp;E interviews</a:t>
            </a:r>
          </a:p>
          <a:p>
            <a:r>
              <a:rPr lang="en-US" dirty="0"/>
              <a:t>Workforce and training needs: BR&amp;E interviews</a:t>
            </a:r>
          </a:p>
          <a:p>
            <a:pPr marL="0" indent="0">
              <a:buNone/>
            </a:pPr>
            <a:endParaRPr lang="en-US" i="1" dirty="0"/>
          </a:p>
          <a:p>
            <a:endParaRPr lang="en-US" dirty="0"/>
          </a:p>
        </p:txBody>
      </p:sp>
      <p:sp>
        <p:nvSpPr>
          <p:cNvPr id="2" name="TextBox 1">
            <a:extLst>
              <a:ext uri="{FF2B5EF4-FFF2-40B4-BE49-F238E27FC236}">
                <a16:creationId xmlns:a16="http://schemas.microsoft.com/office/drawing/2014/main" id="{8D6C9785-9CA4-58D0-B765-E34EE556D2F7}"/>
              </a:ext>
            </a:extLst>
          </p:cNvPr>
          <p:cNvSpPr txBox="1"/>
          <p:nvPr/>
        </p:nvSpPr>
        <p:spPr>
          <a:xfrm>
            <a:off x="6096000" y="4452737"/>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businesses in your region.</a:t>
            </a:r>
          </a:p>
        </p:txBody>
      </p:sp>
    </p:spTree>
    <p:extLst>
      <p:ext uri="{BB962C8B-B14F-4D97-AF65-F5344CB8AC3E}">
        <p14:creationId xmlns:p14="http://schemas.microsoft.com/office/powerpoint/2010/main" val="2547597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2515F2-40E7-4F1A-ACDC-E6FBA92455B7}"/>
              </a:ext>
            </a:extLst>
          </p:cNvPr>
          <p:cNvSpPr>
            <a:spLocks noGrp="1"/>
          </p:cNvSpPr>
          <p:nvPr>
            <p:ph type="title"/>
          </p:nvPr>
        </p:nvSpPr>
        <p:spPr/>
        <p:txBody>
          <a:bodyPr/>
          <a:lstStyle/>
          <a:p>
            <a:r>
              <a:rPr lang="en-US" dirty="0">
                <a:solidFill>
                  <a:schemeClr val="accent3"/>
                </a:solidFill>
              </a:rPr>
              <a:t>Top 3 Industry Subsectors</a:t>
            </a:r>
          </a:p>
        </p:txBody>
      </p:sp>
      <p:sp>
        <p:nvSpPr>
          <p:cNvPr id="8" name="TextBox 7">
            <a:extLst>
              <a:ext uri="{FF2B5EF4-FFF2-40B4-BE49-F238E27FC236}">
                <a16:creationId xmlns:a16="http://schemas.microsoft.com/office/drawing/2014/main" id="{AA3B6EF9-4F94-42FC-A5CE-4B37901A656B}"/>
              </a:ext>
            </a:extLst>
          </p:cNvPr>
          <p:cNvSpPr txBox="1"/>
          <p:nvPr/>
        </p:nvSpPr>
        <p:spPr>
          <a:xfrm>
            <a:off x="311727" y="6099464"/>
            <a:ext cx="11647342" cy="646331"/>
          </a:xfrm>
          <a:prstGeom prst="rect">
            <a:avLst/>
          </a:prstGeom>
          <a:solidFill>
            <a:schemeClr val="bg1"/>
          </a:solidFill>
        </p:spPr>
        <p:txBody>
          <a:bodyPr wrap="square" rtlCol="0">
            <a:spAutoFit/>
          </a:bodyPr>
          <a:lstStyle/>
          <a:p>
            <a:endParaRPr lang="en-US" dirty="0"/>
          </a:p>
          <a:p>
            <a:r>
              <a:rPr lang="en-US" dirty="0"/>
              <a:t>									Data Source: </a:t>
            </a:r>
            <a:r>
              <a:rPr lang="en-US" dirty="0" err="1"/>
              <a:t>JobsEQ</a:t>
            </a:r>
            <a:r>
              <a:rPr lang="en-US" dirty="0"/>
              <a:t>, 2018 data</a:t>
            </a:r>
          </a:p>
        </p:txBody>
      </p:sp>
      <p:sp>
        <p:nvSpPr>
          <p:cNvPr id="10" name="Content Placeholder 9">
            <a:extLst>
              <a:ext uri="{FF2B5EF4-FFF2-40B4-BE49-F238E27FC236}">
                <a16:creationId xmlns:a16="http://schemas.microsoft.com/office/drawing/2014/main" id="{3B65812D-7E92-4A92-ADB4-C4A00E5D9EF4}"/>
              </a:ext>
            </a:extLst>
          </p:cNvPr>
          <p:cNvSpPr>
            <a:spLocks noGrp="1"/>
          </p:cNvSpPr>
          <p:nvPr>
            <p:ph idx="1"/>
          </p:nvPr>
        </p:nvSpPr>
        <p:spPr/>
        <p:txBody>
          <a:bodyPr/>
          <a:lstStyle/>
          <a:p>
            <a:endParaRPr lang="en-US"/>
          </a:p>
        </p:txBody>
      </p:sp>
      <p:graphicFrame>
        <p:nvGraphicFramePr>
          <p:cNvPr id="11" name="Table 7">
            <a:extLst>
              <a:ext uri="{FF2B5EF4-FFF2-40B4-BE49-F238E27FC236}">
                <a16:creationId xmlns:a16="http://schemas.microsoft.com/office/drawing/2014/main" id="{820D8041-1B94-4012-A108-61CE3A292D36}"/>
              </a:ext>
            </a:extLst>
          </p:cNvPr>
          <p:cNvGraphicFramePr>
            <a:graphicFrameLocks/>
          </p:cNvGraphicFramePr>
          <p:nvPr/>
        </p:nvGraphicFramePr>
        <p:xfrm>
          <a:off x="739054" y="1396538"/>
          <a:ext cx="11168060" cy="5029200"/>
        </p:xfrm>
        <a:graphic>
          <a:graphicData uri="http://schemas.openxmlformats.org/drawingml/2006/table">
            <a:tbl>
              <a:tblPr firstRow="1" bandRow="1">
                <a:tableStyleId>{5C22544A-7EE6-4342-B048-85BDC9FD1C3A}</a:tableStyleId>
              </a:tblPr>
              <a:tblGrid>
                <a:gridCol w="1775546">
                  <a:extLst>
                    <a:ext uri="{9D8B030D-6E8A-4147-A177-3AD203B41FA5}">
                      <a16:colId xmlns:a16="http://schemas.microsoft.com/office/drawing/2014/main" val="3305035738"/>
                    </a:ext>
                  </a:extLst>
                </a:gridCol>
                <a:gridCol w="4842164">
                  <a:extLst>
                    <a:ext uri="{9D8B030D-6E8A-4147-A177-3AD203B41FA5}">
                      <a16:colId xmlns:a16="http://schemas.microsoft.com/office/drawing/2014/main" val="4147307425"/>
                    </a:ext>
                  </a:extLst>
                </a:gridCol>
                <a:gridCol w="1758335">
                  <a:extLst>
                    <a:ext uri="{9D8B030D-6E8A-4147-A177-3AD203B41FA5}">
                      <a16:colId xmlns:a16="http://schemas.microsoft.com/office/drawing/2014/main" val="2175472113"/>
                    </a:ext>
                  </a:extLst>
                </a:gridCol>
                <a:gridCol w="2792015">
                  <a:extLst>
                    <a:ext uri="{9D8B030D-6E8A-4147-A177-3AD203B41FA5}">
                      <a16:colId xmlns:a16="http://schemas.microsoft.com/office/drawing/2014/main" val="3032969135"/>
                    </a:ext>
                  </a:extLst>
                </a:gridCol>
              </a:tblGrid>
              <a:tr h="362160">
                <a:tc>
                  <a:txBody>
                    <a:bodyPr/>
                    <a:lstStyle/>
                    <a:p>
                      <a:r>
                        <a:rPr lang="en-US" dirty="0"/>
                        <a:t>Industry</a:t>
                      </a:r>
                    </a:p>
                  </a:txBody>
                  <a:tcPr/>
                </a:tc>
                <a:tc>
                  <a:txBody>
                    <a:bodyPr/>
                    <a:lstStyle/>
                    <a:p>
                      <a:r>
                        <a:rPr lang="en-US" dirty="0"/>
                        <a:t>Subsector</a:t>
                      </a:r>
                    </a:p>
                  </a:txBody>
                  <a:tcPr/>
                </a:tc>
                <a:tc>
                  <a:txBody>
                    <a:bodyPr/>
                    <a:lstStyle/>
                    <a:p>
                      <a:pPr algn="ctr"/>
                      <a:r>
                        <a:rPr lang="en-US" dirty="0"/>
                        <a:t>Employment</a:t>
                      </a:r>
                    </a:p>
                  </a:txBody>
                  <a:tcPr/>
                </a:tc>
                <a:tc>
                  <a:txBody>
                    <a:bodyPr/>
                    <a:lstStyle/>
                    <a:p>
                      <a:pPr algn="ctr"/>
                      <a:r>
                        <a:rPr lang="en-US" dirty="0"/>
                        <a:t>Average Annual Wages</a:t>
                      </a:r>
                    </a:p>
                  </a:txBody>
                  <a:tcPr/>
                </a:tc>
                <a:extLst>
                  <a:ext uri="{0D108BD9-81ED-4DB2-BD59-A6C34878D82A}">
                    <a16:rowId xmlns:a16="http://schemas.microsoft.com/office/drawing/2014/main" val="856528194"/>
                  </a:ext>
                </a:extLst>
              </a:tr>
              <a:tr h="362160">
                <a:tc rowSpan="3">
                  <a:txBody>
                    <a:bodyPr/>
                    <a:lstStyle/>
                    <a:p>
                      <a:r>
                        <a:rPr lang="en-US" dirty="0"/>
                        <a:t>Retail</a:t>
                      </a:r>
                    </a:p>
                  </a:txBody>
                  <a:tcPr/>
                </a:tc>
                <a:tc>
                  <a:txBody>
                    <a:bodyPr/>
                    <a:lstStyle/>
                    <a:p>
                      <a:r>
                        <a:rPr lang="en-US" dirty="0"/>
                        <a:t>General Merchandise Stores</a:t>
                      </a:r>
                    </a:p>
                  </a:txBody>
                  <a:tcPr/>
                </a:tc>
                <a:tc>
                  <a:txBody>
                    <a:bodyPr/>
                    <a:lstStyle/>
                    <a:p>
                      <a:pPr algn="ctr"/>
                      <a:r>
                        <a:rPr lang="en-US" dirty="0"/>
                        <a:t>340</a:t>
                      </a:r>
                    </a:p>
                  </a:txBody>
                  <a:tcPr/>
                </a:tc>
                <a:tc>
                  <a:txBody>
                    <a:bodyPr/>
                    <a:lstStyle/>
                    <a:p>
                      <a:pPr algn="ctr"/>
                      <a:r>
                        <a:rPr lang="en-US" dirty="0"/>
                        <a:t>$25,852</a:t>
                      </a:r>
                    </a:p>
                  </a:txBody>
                  <a:tcPr/>
                </a:tc>
                <a:extLst>
                  <a:ext uri="{0D108BD9-81ED-4DB2-BD59-A6C34878D82A}">
                    <a16:rowId xmlns:a16="http://schemas.microsoft.com/office/drawing/2014/main" val="1412688186"/>
                  </a:ext>
                </a:extLst>
              </a:tr>
              <a:tr h="36216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Supermarkets &amp; Other Grocery Stores</a:t>
                      </a:r>
                    </a:p>
                  </a:txBody>
                  <a:tcPr/>
                </a:tc>
                <a:tc>
                  <a:txBody>
                    <a:bodyPr/>
                    <a:lstStyle/>
                    <a:p>
                      <a:pPr algn="ctr"/>
                      <a:r>
                        <a:rPr lang="en-US" dirty="0"/>
                        <a:t>197</a:t>
                      </a:r>
                    </a:p>
                  </a:txBody>
                  <a:tcPr/>
                </a:tc>
                <a:tc>
                  <a:txBody>
                    <a:bodyPr/>
                    <a:lstStyle/>
                    <a:p>
                      <a:pPr algn="ctr"/>
                      <a:r>
                        <a:rPr lang="en-US" dirty="0"/>
                        <a:t>$17,004</a:t>
                      </a:r>
                    </a:p>
                  </a:txBody>
                  <a:tcPr/>
                </a:tc>
                <a:extLst>
                  <a:ext uri="{0D108BD9-81ED-4DB2-BD59-A6C34878D82A}">
                    <a16:rowId xmlns:a16="http://schemas.microsoft.com/office/drawing/2014/main" val="2702710734"/>
                  </a:ext>
                </a:extLst>
              </a:tr>
              <a:tr h="362160">
                <a:tc vMerge="1">
                  <a:txBody>
                    <a:bodyPr/>
                    <a:lstStyle/>
                    <a:p>
                      <a:endParaRPr lang="en-US" dirty="0"/>
                    </a:p>
                  </a:txBody>
                  <a:tcPr/>
                </a:tc>
                <a:tc>
                  <a:txBody>
                    <a:bodyPr/>
                    <a:lstStyle/>
                    <a:p>
                      <a:r>
                        <a:rPr lang="en-US" dirty="0"/>
                        <a:t>Gasoline Stations with Convenience Stores</a:t>
                      </a:r>
                    </a:p>
                  </a:txBody>
                  <a:tcPr/>
                </a:tc>
                <a:tc>
                  <a:txBody>
                    <a:bodyPr/>
                    <a:lstStyle/>
                    <a:p>
                      <a:pPr algn="ctr"/>
                      <a:r>
                        <a:rPr lang="en-US" dirty="0"/>
                        <a:t>166</a:t>
                      </a:r>
                    </a:p>
                  </a:txBody>
                  <a:tcPr/>
                </a:tc>
                <a:tc>
                  <a:txBody>
                    <a:bodyPr/>
                    <a:lstStyle/>
                    <a:p>
                      <a:pPr algn="ctr"/>
                      <a:r>
                        <a:rPr lang="en-US" dirty="0"/>
                        <a:t>$14,643</a:t>
                      </a:r>
                    </a:p>
                  </a:txBody>
                  <a:tcPr/>
                </a:tc>
                <a:extLst>
                  <a:ext uri="{0D108BD9-81ED-4DB2-BD59-A6C34878D82A}">
                    <a16:rowId xmlns:a16="http://schemas.microsoft.com/office/drawing/2014/main" val="2757481317"/>
                  </a:ext>
                </a:extLst>
              </a:tr>
              <a:tr h="362160">
                <a:tc rowSpan="3">
                  <a:txBody>
                    <a:bodyPr/>
                    <a:lstStyle/>
                    <a:p>
                      <a:r>
                        <a:rPr lang="en-US" dirty="0"/>
                        <a:t>Arts &amp; Entertainment</a:t>
                      </a:r>
                    </a:p>
                  </a:txBody>
                  <a:tcPr/>
                </a:tc>
                <a:tc>
                  <a:txBody>
                    <a:bodyPr/>
                    <a:lstStyle/>
                    <a:p>
                      <a:r>
                        <a:rPr lang="en-US" dirty="0"/>
                        <a:t>Nature Parks &amp; Other Similar Institutions</a:t>
                      </a:r>
                    </a:p>
                  </a:txBody>
                  <a:tcPr/>
                </a:tc>
                <a:tc>
                  <a:txBody>
                    <a:bodyPr/>
                    <a:lstStyle/>
                    <a:p>
                      <a:pPr algn="ctr"/>
                      <a:r>
                        <a:rPr lang="en-US" dirty="0"/>
                        <a:t>15</a:t>
                      </a:r>
                    </a:p>
                  </a:txBody>
                  <a:tcPr/>
                </a:tc>
                <a:tc>
                  <a:txBody>
                    <a:bodyPr/>
                    <a:lstStyle/>
                    <a:p>
                      <a:pPr algn="ctr"/>
                      <a:r>
                        <a:rPr lang="en-US" dirty="0"/>
                        <a:t>$18,719</a:t>
                      </a:r>
                    </a:p>
                  </a:txBody>
                  <a:tcPr/>
                </a:tc>
                <a:extLst>
                  <a:ext uri="{0D108BD9-81ED-4DB2-BD59-A6C34878D82A}">
                    <a16:rowId xmlns:a16="http://schemas.microsoft.com/office/drawing/2014/main" val="1684717767"/>
                  </a:ext>
                </a:extLst>
              </a:tr>
              <a:tr h="362160">
                <a:tc vMerge="1">
                  <a:txBody>
                    <a:bodyPr/>
                    <a:lstStyle/>
                    <a:p>
                      <a:endParaRPr lang="en-US" dirty="0"/>
                    </a:p>
                  </a:txBody>
                  <a:tcPr/>
                </a:tc>
                <a:tc>
                  <a:txBody>
                    <a:bodyPr/>
                    <a:lstStyle/>
                    <a:p>
                      <a:r>
                        <a:rPr lang="en-US" sz="1800" kern="1200" dirty="0">
                          <a:solidFill>
                            <a:schemeClr val="dk1"/>
                          </a:solidFill>
                          <a:effectLst/>
                          <a:latin typeface="+mn-lt"/>
                          <a:ea typeface="+mn-ea"/>
                          <a:cs typeface="+mn-cs"/>
                        </a:rPr>
                        <a:t>Independent Artists, Writers &amp; Performers</a:t>
                      </a:r>
                      <a:endParaRPr lang="en-US" dirty="0"/>
                    </a:p>
                  </a:txBody>
                  <a:tcPr/>
                </a:tc>
                <a:tc>
                  <a:txBody>
                    <a:bodyPr/>
                    <a:lstStyle/>
                    <a:p>
                      <a:pPr algn="ctr"/>
                      <a:r>
                        <a:rPr lang="en-US" dirty="0"/>
                        <a:t>10</a:t>
                      </a:r>
                    </a:p>
                  </a:txBody>
                  <a:tcPr/>
                </a:tc>
                <a:tc>
                  <a:txBody>
                    <a:bodyPr/>
                    <a:lstStyle/>
                    <a:p>
                      <a:pPr algn="ctr"/>
                      <a:r>
                        <a:rPr lang="en-US" dirty="0"/>
                        <a:t>$19,267</a:t>
                      </a:r>
                    </a:p>
                  </a:txBody>
                  <a:tcPr/>
                </a:tc>
                <a:extLst>
                  <a:ext uri="{0D108BD9-81ED-4DB2-BD59-A6C34878D82A}">
                    <a16:rowId xmlns:a16="http://schemas.microsoft.com/office/drawing/2014/main" val="2085414990"/>
                  </a:ext>
                </a:extLst>
              </a:tr>
              <a:tr h="362160">
                <a:tc vMerge="1">
                  <a:txBody>
                    <a:bodyPr/>
                    <a:lstStyle/>
                    <a:p>
                      <a:endParaRPr lang="en-US" dirty="0"/>
                    </a:p>
                  </a:txBody>
                  <a:tcPr/>
                </a:tc>
                <a:tc>
                  <a:txBody>
                    <a:bodyPr/>
                    <a:lstStyle/>
                    <a:p>
                      <a:r>
                        <a:rPr lang="en-US" dirty="0"/>
                        <a:t>Museums</a:t>
                      </a:r>
                    </a:p>
                  </a:txBody>
                  <a:tcPr/>
                </a:tc>
                <a:tc>
                  <a:txBody>
                    <a:bodyPr/>
                    <a:lstStyle/>
                    <a:p>
                      <a:pPr algn="ctr"/>
                      <a:r>
                        <a:rPr lang="en-US" dirty="0"/>
                        <a:t>5</a:t>
                      </a:r>
                    </a:p>
                  </a:txBody>
                  <a:tcPr/>
                </a:tc>
                <a:tc>
                  <a:txBody>
                    <a:bodyPr/>
                    <a:lstStyle/>
                    <a:p>
                      <a:pPr algn="ctr"/>
                      <a:r>
                        <a:rPr lang="en-US" dirty="0"/>
                        <a:t>$21,212</a:t>
                      </a:r>
                    </a:p>
                  </a:txBody>
                  <a:tcPr/>
                </a:tc>
                <a:extLst>
                  <a:ext uri="{0D108BD9-81ED-4DB2-BD59-A6C34878D82A}">
                    <a16:rowId xmlns:a16="http://schemas.microsoft.com/office/drawing/2014/main" val="215943473"/>
                  </a:ext>
                </a:extLst>
              </a:tr>
              <a:tr h="362160">
                <a:tc rowSpan="3">
                  <a:txBody>
                    <a:bodyPr/>
                    <a:lstStyle/>
                    <a:p>
                      <a:r>
                        <a:rPr lang="en-US" dirty="0"/>
                        <a:t>Accommodation &amp; Food</a:t>
                      </a:r>
                    </a:p>
                  </a:txBody>
                  <a:tcPr/>
                </a:tc>
                <a:tc>
                  <a:txBody>
                    <a:bodyPr/>
                    <a:lstStyle/>
                    <a:p>
                      <a:r>
                        <a:rPr lang="en-US" dirty="0"/>
                        <a:t>Restaurants &amp; Other Eating Places</a:t>
                      </a:r>
                    </a:p>
                  </a:txBody>
                  <a:tcPr/>
                </a:tc>
                <a:tc>
                  <a:txBody>
                    <a:bodyPr/>
                    <a:lstStyle/>
                    <a:p>
                      <a:pPr algn="ctr"/>
                      <a:r>
                        <a:rPr lang="en-US" dirty="0"/>
                        <a:t>560</a:t>
                      </a:r>
                    </a:p>
                  </a:txBody>
                  <a:tcPr/>
                </a:tc>
                <a:tc>
                  <a:txBody>
                    <a:bodyPr/>
                    <a:lstStyle/>
                    <a:p>
                      <a:pPr algn="ctr"/>
                      <a:r>
                        <a:rPr lang="en-US" dirty="0"/>
                        <a:t>$13,116</a:t>
                      </a:r>
                    </a:p>
                  </a:txBody>
                  <a:tcPr/>
                </a:tc>
                <a:extLst>
                  <a:ext uri="{0D108BD9-81ED-4DB2-BD59-A6C34878D82A}">
                    <a16:rowId xmlns:a16="http://schemas.microsoft.com/office/drawing/2014/main" val="2932886297"/>
                  </a:ext>
                </a:extLst>
              </a:tr>
              <a:tr h="362160">
                <a:tc vMerge="1">
                  <a:txBody>
                    <a:bodyPr/>
                    <a:lstStyle/>
                    <a:p>
                      <a:endParaRPr lang="en-US" dirty="0"/>
                    </a:p>
                  </a:txBody>
                  <a:tcPr/>
                </a:tc>
                <a:tc>
                  <a:txBody>
                    <a:bodyPr/>
                    <a:lstStyle/>
                    <a:p>
                      <a:r>
                        <a:rPr lang="en-US" dirty="0"/>
                        <a:t>Hotels &amp; Motels</a:t>
                      </a:r>
                    </a:p>
                  </a:txBody>
                  <a:tcPr/>
                </a:tc>
                <a:tc>
                  <a:txBody>
                    <a:bodyPr/>
                    <a:lstStyle/>
                    <a:p>
                      <a:pPr algn="ctr"/>
                      <a:r>
                        <a:rPr lang="en-US" dirty="0"/>
                        <a:t>60</a:t>
                      </a:r>
                    </a:p>
                  </a:txBody>
                  <a:tcPr/>
                </a:tc>
                <a:tc>
                  <a:txBody>
                    <a:bodyPr/>
                    <a:lstStyle/>
                    <a:p>
                      <a:pPr algn="ctr"/>
                      <a:r>
                        <a:rPr lang="en-US" dirty="0"/>
                        <a:t>$16,381</a:t>
                      </a:r>
                    </a:p>
                  </a:txBody>
                  <a:tcPr/>
                </a:tc>
                <a:extLst>
                  <a:ext uri="{0D108BD9-81ED-4DB2-BD59-A6C34878D82A}">
                    <a16:rowId xmlns:a16="http://schemas.microsoft.com/office/drawing/2014/main" val="2665317816"/>
                  </a:ext>
                </a:extLst>
              </a:tr>
              <a:tr h="625097">
                <a:tc vMerge="1">
                  <a:txBody>
                    <a:bodyPr/>
                    <a:lstStyle/>
                    <a:p>
                      <a:endParaRPr lang="en-US" dirty="0"/>
                    </a:p>
                  </a:txBody>
                  <a:tcPr/>
                </a:tc>
                <a:tc>
                  <a:txBody>
                    <a:bodyPr/>
                    <a:lstStyle/>
                    <a:p>
                      <a:r>
                        <a:rPr lang="en-US" sz="1800" kern="1200" dirty="0">
                          <a:solidFill>
                            <a:schemeClr val="dk1"/>
                          </a:solidFill>
                          <a:effectLst/>
                          <a:latin typeface="+mn-lt"/>
                          <a:ea typeface="+mn-ea"/>
                          <a:cs typeface="+mn-cs"/>
                        </a:rPr>
                        <a:t>RV (Recreational Vehicle) Parks &amp; Recreational Camps</a:t>
                      </a:r>
                      <a:endParaRPr lang="en-US" dirty="0"/>
                    </a:p>
                  </a:txBody>
                  <a:tcPr/>
                </a:tc>
                <a:tc>
                  <a:txBody>
                    <a:bodyPr/>
                    <a:lstStyle/>
                    <a:p>
                      <a:pPr algn="ctr"/>
                      <a:r>
                        <a:rPr lang="en-US" dirty="0"/>
                        <a:t>8</a:t>
                      </a:r>
                    </a:p>
                  </a:txBody>
                  <a:tcPr/>
                </a:tc>
                <a:tc>
                  <a:txBody>
                    <a:bodyPr/>
                    <a:lstStyle/>
                    <a:p>
                      <a:pPr algn="ctr"/>
                      <a:r>
                        <a:rPr lang="en-US" dirty="0"/>
                        <a:t>$16,802</a:t>
                      </a:r>
                    </a:p>
                  </a:txBody>
                  <a:tcPr/>
                </a:tc>
                <a:extLst>
                  <a:ext uri="{0D108BD9-81ED-4DB2-BD59-A6C34878D82A}">
                    <a16:rowId xmlns:a16="http://schemas.microsoft.com/office/drawing/2014/main" val="3734212497"/>
                  </a:ext>
                </a:extLst>
              </a:tr>
              <a:tr h="362160">
                <a:tc rowSpan="3">
                  <a:txBody>
                    <a:bodyPr/>
                    <a:lstStyle/>
                    <a:p>
                      <a:r>
                        <a:rPr lang="en-US" dirty="0"/>
                        <a:t>Tourism</a:t>
                      </a:r>
                    </a:p>
                  </a:txBody>
                  <a:tcPr/>
                </a:tc>
                <a:tc>
                  <a:txBody>
                    <a:bodyPr/>
                    <a:lstStyle/>
                    <a:p>
                      <a:r>
                        <a:rPr lang="en-US" dirty="0"/>
                        <a:t>All Other Amusement &amp; Recreation Industries</a:t>
                      </a:r>
                    </a:p>
                  </a:txBody>
                  <a:tcPr/>
                </a:tc>
                <a:tc>
                  <a:txBody>
                    <a:bodyPr/>
                    <a:lstStyle/>
                    <a:p>
                      <a:pPr algn="ctr"/>
                      <a:r>
                        <a:rPr lang="en-US" dirty="0"/>
                        <a:t>32</a:t>
                      </a:r>
                    </a:p>
                  </a:txBody>
                  <a:tcPr/>
                </a:tc>
                <a:tc>
                  <a:txBody>
                    <a:bodyPr/>
                    <a:lstStyle/>
                    <a:p>
                      <a:pPr algn="ctr"/>
                      <a:r>
                        <a:rPr lang="en-US" dirty="0"/>
                        <a:t>$13,891</a:t>
                      </a:r>
                    </a:p>
                  </a:txBody>
                  <a:tcPr/>
                </a:tc>
                <a:extLst>
                  <a:ext uri="{0D108BD9-81ED-4DB2-BD59-A6C34878D82A}">
                    <a16:rowId xmlns:a16="http://schemas.microsoft.com/office/drawing/2014/main" val="19176570"/>
                  </a:ext>
                </a:extLst>
              </a:tr>
              <a:tr h="362160">
                <a:tc vMerge="1">
                  <a:txBody>
                    <a:bodyPr/>
                    <a:lstStyle/>
                    <a:p>
                      <a:endParaRPr lang="en-US" dirty="0"/>
                    </a:p>
                  </a:txBody>
                  <a:tcPr/>
                </a:tc>
                <a:tc>
                  <a:txBody>
                    <a:bodyPr/>
                    <a:lstStyle/>
                    <a:p>
                      <a:r>
                        <a:rPr lang="en-US" dirty="0"/>
                        <a:t>Golf Courses &amp; Country Clubs</a:t>
                      </a:r>
                    </a:p>
                  </a:txBody>
                  <a:tcPr/>
                </a:tc>
                <a:tc>
                  <a:txBody>
                    <a:bodyPr/>
                    <a:lstStyle/>
                    <a:p>
                      <a:pPr algn="ctr"/>
                      <a:r>
                        <a:rPr lang="en-US" dirty="0"/>
                        <a:t>16</a:t>
                      </a:r>
                    </a:p>
                  </a:txBody>
                  <a:tcPr/>
                </a:tc>
                <a:tc>
                  <a:txBody>
                    <a:bodyPr/>
                    <a:lstStyle/>
                    <a:p>
                      <a:pPr algn="ctr"/>
                      <a:r>
                        <a:rPr lang="en-US" dirty="0"/>
                        <a:t>$15,089</a:t>
                      </a:r>
                    </a:p>
                  </a:txBody>
                  <a:tcPr/>
                </a:tc>
                <a:extLst>
                  <a:ext uri="{0D108BD9-81ED-4DB2-BD59-A6C34878D82A}">
                    <a16:rowId xmlns:a16="http://schemas.microsoft.com/office/drawing/2014/main" val="1134380077"/>
                  </a:ext>
                </a:extLst>
              </a:tr>
              <a:tr h="362160">
                <a:tc vMerge="1">
                  <a:txBody>
                    <a:bodyPr/>
                    <a:lstStyle/>
                    <a:p>
                      <a:endParaRPr lang="en-US" dirty="0"/>
                    </a:p>
                  </a:txBody>
                  <a:tcPr/>
                </a:tc>
                <a:tc>
                  <a:txBody>
                    <a:bodyPr/>
                    <a:lstStyle/>
                    <a:p>
                      <a:r>
                        <a:rPr lang="en-US" dirty="0"/>
                        <a:t>Marinas</a:t>
                      </a:r>
                    </a:p>
                  </a:txBody>
                  <a:tcPr/>
                </a:tc>
                <a:tc>
                  <a:txBody>
                    <a:bodyPr/>
                    <a:lstStyle/>
                    <a:p>
                      <a:pPr algn="ctr"/>
                      <a:r>
                        <a:rPr lang="en-US" dirty="0"/>
                        <a:t>16</a:t>
                      </a:r>
                    </a:p>
                  </a:txBody>
                  <a:tcPr/>
                </a:tc>
                <a:tc>
                  <a:txBody>
                    <a:bodyPr/>
                    <a:lstStyle/>
                    <a:p>
                      <a:pPr algn="ctr"/>
                      <a:r>
                        <a:rPr lang="en-US" dirty="0"/>
                        <a:t>$16,670</a:t>
                      </a:r>
                    </a:p>
                  </a:txBody>
                  <a:tcPr/>
                </a:tc>
                <a:extLst>
                  <a:ext uri="{0D108BD9-81ED-4DB2-BD59-A6C34878D82A}">
                    <a16:rowId xmlns:a16="http://schemas.microsoft.com/office/drawing/2014/main" val="3323273808"/>
                  </a:ext>
                </a:extLst>
              </a:tr>
            </a:tbl>
          </a:graphicData>
        </a:graphic>
      </p:graphicFrame>
      <p:sp>
        <p:nvSpPr>
          <p:cNvPr id="2" name="TextBox 1">
            <a:extLst>
              <a:ext uri="{FF2B5EF4-FFF2-40B4-BE49-F238E27FC236}">
                <a16:creationId xmlns:a16="http://schemas.microsoft.com/office/drawing/2014/main" id="{C6002903-E3B7-D5A2-0DE4-D917B19F696C}"/>
              </a:ext>
            </a:extLst>
          </p:cNvPr>
          <p:cNvSpPr txBox="1"/>
          <p:nvPr/>
        </p:nvSpPr>
        <p:spPr>
          <a:xfrm>
            <a:off x="4605134" y="2644170"/>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businesses in your region.</a:t>
            </a:r>
          </a:p>
        </p:txBody>
      </p:sp>
    </p:spTree>
    <p:extLst>
      <p:ext uri="{BB962C8B-B14F-4D97-AF65-F5344CB8AC3E}">
        <p14:creationId xmlns:p14="http://schemas.microsoft.com/office/powerpoint/2010/main" val="1084459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80B3EA6-7E25-4B5F-B4ED-5C6C8A09897E}"/>
              </a:ext>
            </a:extLst>
          </p:cNvPr>
          <p:cNvSpPr>
            <a:spLocks noGrp="1"/>
          </p:cNvSpPr>
          <p:nvPr>
            <p:ph type="title"/>
          </p:nvPr>
        </p:nvSpPr>
        <p:spPr/>
        <p:txBody>
          <a:bodyPr/>
          <a:lstStyle/>
          <a:p>
            <a:r>
              <a:rPr lang="en-US" dirty="0">
                <a:solidFill>
                  <a:schemeClr val="accent3"/>
                </a:solidFill>
              </a:rPr>
              <a:t>Source of Sales</a:t>
            </a:r>
          </a:p>
        </p:txBody>
      </p:sp>
      <p:graphicFrame>
        <p:nvGraphicFramePr>
          <p:cNvPr id="5" name="Table 5">
            <a:extLst>
              <a:ext uri="{FF2B5EF4-FFF2-40B4-BE49-F238E27FC236}">
                <a16:creationId xmlns:a16="http://schemas.microsoft.com/office/drawing/2014/main" id="{BDD60CCB-68F6-4CC9-8000-6FE36FF80C91}"/>
              </a:ext>
            </a:extLst>
          </p:cNvPr>
          <p:cNvGraphicFramePr>
            <a:graphicFrameLocks noGrp="1"/>
          </p:cNvGraphicFramePr>
          <p:nvPr>
            <p:ph idx="1"/>
          </p:nvPr>
        </p:nvGraphicFramePr>
        <p:xfrm>
          <a:off x="728866" y="2385880"/>
          <a:ext cx="5048480" cy="2682240"/>
        </p:xfrm>
        <a:graphic>
          <a:graphicData uri="http://schemas.openxmlformats.org/drawingml/2006/table">
            <a:tbl>
              <a:tblPr firstRow="1" bandRow="1">
                <a:tableStyleId>{5C22544A-7EE6-4342-B048-85BDC9FD1C3A}</a:tableStyleId>
              </a:tblPr>
              <a:tblGrid>
                <a:gridCol w="1262120">
                  <a:extLst>
                    <a:ext uri="{9D8B030D-6E8A-4147-A177-3AD203B41FA5}">
                      <a16:colId xmlns:a16="http://schemas.microsoft.com/office/drawing/2014/main" val="2043923594"/>
                    </a:ext>
                  </a:extLst>
                </a:gridCol>
                <a:gridCol w="1262120">
                  <a:extLst>
                    <a:ext uri="{9D8B030D-6E8A-4147-A177-3AD203B41FA5}">
                      <a16:colId xmlns:a16="http://schemas.microsoft.com/office/drawing/2014/main" val="1908397581"/>
                    </a:ext>
                  </a:extLst>
                </a:gridCol>
                <a:gridCol w="1262120">
                  <a:extLst>
                    <a:ext uri="{9D8B030D-6E8A-4147-A177-3AD203B41FA5}">
                      <a16:colId xmlns:a16="http://schemas.microsoft.com/office/drawing/2014/main" val="2133532049"/>
                    </a:ext>
                  </a:extLst>
                </a:gridCol>
                <a:gridCol w="1262120">
                  <a:extLst>
                    <a:ext uri="{9D8B030D-6E8A-4147-A177-3AD203B41FA5}">
                      <a16:colId xmlns:a16="http://schemas.microsoft.com/office/drawing/2014/main" val="3936192872"/>
                    </a:ext>
                  </a:extLst>
                </a:gridCol>
              </a:tblGrid>
              <a:tr h="370840">
                <a:tc>
                  <a:txBody>
                    <a:bodyPr/>
                    <a:lstStyle/>
                    <a:p>
                      <a:pPr algn="ctr"/>
                      <a:r>
                        <a:rPr lang="en-US" sz="2000" dirty="0"/>
                        <a:t>Range (N=35)</a:t>
                      </a:r>
                    </a:p>
                  </a:txBody>
                  <a:tcPr marL="100584" marR="100584"/>
                </a:tc>
                <a:tc>
                  <a:txBody>
                    <a:bodyPr/>
                    <a:lstStyle/>
                    <a:p>
                      <a:pPr algn="ctr"/>
                      <a:r>
                        <a:rPr lang="en-US" sz="2000" dirty="0"/>
                        <a:t>In Region</a:t>
                      </a:r>
                    </a:p>
                  </a:txBody>
                  <a:tcPr marL="100584" marR="100584"/>
                </a:tc>
                <a:tc>
                  <a:txBody>
                    <a:bodyPr/>
                    <a:lstStyle/>
                    <a:p>
                      <a:pPr algn="ctr"/>
                      <a:r>
                        <a:rPr lang="en-US" sz="2000" dirty="0"/>
                        <a:t>Outside Region</a:t>
                      </a:r>
                    </a:p>
                  </a:txBody>
                  <a:tcPr marL="100584" marR="100584"/>
                </a:tc>
                <a:tc>
                  <a:txBody>
                    <a:bodyPr/>
                    <a:lstStyle/>
                    <a:p>
                      <a:pPr algn="ctr"/>
                      <a:r>
                        <a:rPr lang="en-US" sz="2000" dirty="0"/>
                        <a:t>Outside U.S.</a:t>
                      </a:r>
                    </a:p>
                  </a:txBody>
                  <a:tcPr marL="100584" marR="100584"/>
                </a:tc>
                <a:extLst>
                  <a:ext uri="{0D108BD9-81ED-4DB2-BD59-A6C34878D82A}">
                    <a16:rowId xmlns:a16="http://schemas.microsoft.com/office/drawing/2014/main" val="3424905184"/>
                  </a:ext>
                </a:extLst>
              </a:tr>
              <a:tr h="370840">
                <a:tc>
                  <a:txBody>
                    <a:bodyPr/>
                    <a:lstStyle/>
                    <a:p>
                      <a:pPr algn="ctr"/>
                      <a:r>
                        <a:rPr lang="en-US" sz="2000" dirty="0"/>
                        <a:t>100%</a:t>
                      </a:r>
                    </a:p>
                  </a:txBody>
                  <a:tcPr marL="100584" marR="100584"/>
                </a:tc>
                <a:tc>
                  <a:txBody>
                    <a:bodyPr/>
                    <a:lstStyle/>
                    <a:p>
                      <a:pPr algn="ctr"/>
                      <a:r>
                        <a:rPr lang="en-US" sz="2000" dirty="0"/>
                        <a:t>5</a:t>
                      </a:r>
                    </a:p>
                  </a:txBody>
                  <a:tcPr marL="100584" marR="100584"/>
                </a:tc>
                <a:tc>
                  <a:txBody>
                    <a:bodyPr/>
                    <a:lstStyle/>
                    <a:p>
                      <a:pPr algn="ctr"/>
                      <a:r>
                        <a:rPr lang="en-US" sz="2000" dirty="0"/>
                        <a:t>1</a:t>
                      </a:r>
                    </a:p>
                  </a:txBody>
                  <a:tcPr marL="100584" marR="100584"/>
                </a:tc>
                <a:tc>
                  <a:txBody>
                    <a:bodyPr/>
                    <a:lstStyle/>
                    <a:p>
                      <a:pPr algn="ctr"/>
                      <a:r>
                        <a:rPr lang="en-US" sz="2000" dirty="0"/>
                        <a:t>0</a:t>
                      </a:r>
                    </a:p>
                  </a:txBody>
                  <a:tcPr marL="100584" marR="100584"/>
                </a:tc>
                <a:extLst>
                  <a:ext uri="{0D108BD9-81ED-4DB2-BD59-A6C34878D82A}">
                    <a16:rowId xmlns:a16="http://schemas.microsoft.com/office/drawing/2014/main" val="3775471522"/>
                  </a:ext>
                </a:extLst>
              </a:tr>
              <a:tr h="370840">
                <a:tc>
                  <a:txBody>
                    <a:bodyPr/>
                    <a:lstStyle/>
                    <a:p>
                      <a:pPr algn="ctr"/>
                      <a:r>
                        <a:rPr lang="en-US" sz="2000" dirty="0"/>
                        <a:t>75-99%</a:t>
                      </a:r>
                    </a:p>
                  </a:txBody>
                  <a:tcPr marL="100584" marR="100584"/>
                </a:tc>
                <a:tc>
                  <a:txBody>
                    <a:bodyPr/>
                    <a:lstStyle/>
                    <a:p>
                      <a:pPr algn="ctr"/>
                      <a:r>
                        <a:rPr lang="en-US" sz="2000" dirty="0"/>
                        <a:t>13</a:t>
                      </a:r>
                    </a:p>
                  </a:txBody>
                  <a:tcPr marL="100584" marR="100584"/>
                </a:tc>
                <a:tc>
                  <a:txBody>
                    <a:bodyPr/>
                    <a:lstStyle/>
                    <a:p>
                      <a:pPr algn="ctr"/>
                      <a:r>
                        <a:rPr lang="en-US" sz="2000" dirty="0"/>
                        <a:t>5</a:t>
                      </a:r>
                    </a:p>
                  </a:txBody>
                  <a:tcPr marL="100584" marR="100584"/>
                </a:tc>
                <a:tc>
                  <a:txBody>
                    <a:bodyPr/>
                    <a:lstStyle/>
                    <a:p>
                      <a:pPr algn="ctr"/>
                      <a:r>
                        <a:rPr lang="en-US" sz="2000" dirty="0"/>
                        <a:t>0</a:t>
                      </a:r>
                    </a:p>
                  </a:txBody>
                  <a:tcPr marL="100584" marR="100584"/>
                </a:tc>
                <a:extLst>
                  <a:ext uri="{0D108BD9-81ED-4DB2-BD59-A6C34878D82A}">
                    <a16:rowId xmlns:a16="http://schemas.microsoft.com/office/drawing/2014/main" val="3876166615"/>
                  </a:ext>
                </a:extLst>
              </a:tr>
              <a:tr h="370840">
                <a:tc>
                  <a:txBody>
                    <a:bodyPr/>
                    <a:lstStyle/>
                    <a:p>
                      <a:pPr algn="ctr"/>
                      <a:r>
                        <a:rPr lang="en-US" sz="2000" dirty="0"/>
                        <a:t>50-74%</a:t>
                      </a:r>
                    </a:p>
                  </a:txBody>
                  <a:tcPr marL="100584" marR="100584"/>
                </a:tc>
                <a:tc>
                  <a:txBody>
                    <a:bodyPr/>
                    <a:lstStyle/>
                    <a:p>
                      <a:pPr algn="ctr"/>
                      <a:r>
                        <a:rPr lang="en-US" sz="2000" dirty="0"/>
                        <a:t>8</a:t>
                      </a:r>
                    </a:p>
                  </a:txBody>
                  <a:tcPr marL="100584" marR="100584"/>
                </a:tc>
                <a:tc>
                  <a:txBody>
                    <a:bodyPr/>
                    <a:lstStyle/>
                    <a:p>
                      <a:pPr algn="ctr"/>
                      <a:r>
                        <a:rPr lang="en-US" sz="2000" dirty="0"/>
                        <a:t>7</a:t>
                      </a:r>
                    </a:p>
                  </a:txBody>
                  <a:tcPr marL="100584" marR="100584"/>
                </a:tc>
                <a:tc>
                  <a:txBody>
                    <a:bodyPr/>
                    <a:lstStyle/>
                    <a:p>
                      <a:pPr algn="ctr"/>
                      <a:r>
                        <a:rPr lang="en-US" sz="2000" dirty="0"/>
                        <a:t>0</a:t>
                      </a:r>
                    </a:p>
                  </a:txBody>
                  <a:tcPr marL="100584" marR="100584"/>
                </a:tc>
                <a:extLst>
                  <a:ext uri="{0D108BD9-81ED-4DB2-BD59-A6C34878D82A}">
                    <a16:rowId xmlns:a16="http://schemas.microsoft.com/office/drawing/2014/main" val="3167774496"/>
                  </a:ext>
                </a:extLst>
              </a:tr>
              <a:tr h="370840">
                <a:tc>
                  <a:txBody>
                    <a:bodyPr/>
                    <a:lstStyle/>
                    <a:p>
                      <a:pPr algn="ctr"/>
                      <a:r>
                        <a:rPr lang="en-US" sz="2000" dirty="0"/>
                        <a:t>1-49%</a:t>
                      </a:r>
                    </a:p>
                  </a:txBody>
                  <a:tcPr marL="100584" marR="100584"/>
                </a:tc>
                <a:tc>
                  <a:txBody>
                    <a:bodyPr/>
                    <a:lstStyle/>
                    <a:p>
                      <a:pPr algn="ctr"/>
                      <a:r>
                        <a:rPr lang="en-US" sz="2000" dirty="0"/>
                        <a:t>8</a:t>
                      </a:r>
                    </a:p>
                  </a:txBody>
                  <a:tcPr marL="100584" marR="100584"/>
                </a:tc>
                <a:tc>
                  <a:txBody>
                    <a:bodyPr/>
                    <a:lstStyle/>
                    <a:p>
                      <a:pPr algn="ctr"/>
                      <a:r>
                        <a:rPr lang="en-US" sz="2000" dirty="0"/>
                        <a:t>18</a:t>
                      </a:r>
                    </a:p>
                  </a:txBody>
                  <a:tcPr marL="100584" marR="100584"/>
                </a:tc>
                <a:tc>
                  <a:txBody>
                    <a:bodyPr/>
                    <a:lstStyle/>
                    <a:p>
                      <a:pPr algn="ctr"/>
                      <a:r>
                        <a:rPr lang="en-US" sz="2000" dirty="0"/>
                        <a:t>7</a:t>
                      </a:r>
                    </a:p>
                  </a:txBody>
                  <a:tcPr marL="100584" marR="100584"/>
                </a:tc>
                <a:extLst>
                  <a:ext uri="{0D108BD9-81ED-4DB2-BD59-A6C34878D82A}">
                    <a16:rowId xmlns:a16="http://schemas.microsoft.com/office/drawing/2014/main" val="115109282"/>
                  </a:ext>
                </a:extLst>
              </a:tr>
              <a:tr h="370840">
                <a:tc>
                  <a:txBody>
                    <a:bodyPr/>
                    <a:lstStyle/>
                    <a:p>
                      <a:pPr algn="ctr"/>
                      <a:r>
                        <a:rPr lang="en-US" sz="2000" dirty="0"/>
                        <a:t>0%</a:t>
                      </a:r>
                    </a:p>
                  </a:txBody>
                  <a:tcPr marL="100584" marR="100584"/>
                </a:tc>
                <a:tc>
                  <a:txBody>
                    <a:bodyPr/>
                    <a:lstStyle/>
                    <a:p>
                      <a:pPr algn="ctr"/>
                      <a:r>
                        <a:rPr lang="en-US" sz="2000" dirty="0"/>
                        <a:t>1</a:t>
                      </a:r>
                    </a:p>
                  </a:txBody>
                  <a:tcPr marL="100584" marR="100584"/>
                </a:tc>
                <a:tc>
                  <a:txBody>
                    <a:bodyPr/>
                    <a:lstStyle/>
                    <a:p>
                      <a:pPr algn="ctr"/>
                      <a:r>
                        <a:rPr lang="en-US" sz="2000" dirty="0"/>
                        <a:t>4</a:t>
                      </a:r>
                    </a:p>
                  </a:txBody>
                  <a:tcPr marL="100584" marR="100584"/>
                </a:tc>
                <a:tc>
                  <a:txBody>
                    <a:bodyPr/>
                    <a:lstStyle/>
                    <a:p>
                      <a:pPr algn="ctr"/>
                      <a:r>
                        <a:rPr lang="en-US" sz="2000" dirty="0"/>
                        <a:t>28</a:t>
                      </a:r>
                    </a:p>
                  </a:txBody>
                  <a:tcPr marL="100584" marR="100584"/>
                </a:tc>
                <a:extLst>
                  <a:ext uri="{0D108BD9-81ED-4DB2-BD59-A6C34878D82A}">
                    <a16:rowId xmlns:a16="http://schemas.microsoft.com/office/drawing/2014/main" val="3562944216"/>
                  </a:ext>
                </a:extLst>
              </a:tr>
            </a:tbl>
          </a:graphicData>
        </a:graphic>
      </p:graphicFrame>
      <p:pic>
        <p:nvPicPr>
          <p:cNvPr id="10" name="Picture 9" descr="Pull factors for the counties of fulton, izard, and sharp in 2018&#10;">
            <a:extLst>
              <a:ext uri="{FF2B5EF4-FFF2-40B4-BE49-F238E27FC236}">
                <a16:creationId xmlns:a16="http://schemas.microsoft.com/office/drawing/2014/main" id="{A0077CCA-EBBE-4A0D-B77D-58BA3752CC5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096000" y="1838422"/>
            <a:ext cx="5824634" cy="3576954"/>
          </a:xfrm>
          <a:prstGeom prst="rect">
            <a:avLst/>
          </a:prstGeom>
        </p:spPr>
      </p:pic>
      <p:sp>
        <p:nvSpPr>
          <p:cNvPr id="11" name="TextBox 10">
            <a:extLst>
              <a:ext uri="{FF2B5EF4-FFF2-40B4-BE49-F238E27FC236}">
                <a16:creationId xmlns:a16="http://schemas.microsoft.com/office/drawing/2014/main" id="{C01FB4A3-E3F5-4105-9E70-8CDE451AD026}"/>
              </a:ext>
            </a:extLst>
          </p:cNvPr>
          <p:cNvSpPr txBox="1"/>
          <p:nvPr/>
        </p:nvSpPr>
        <p:spPr>
          <a:xfrm>
            <a:off x="697442" y="1853711"/>
            <a:ext cx="5111328" cy="461665"/>
          </a:xfrm>
          <a:prstGeom prst="rect">
            <a:avLst/>
          </a:prstGeom>
          <a:noFill/>
        </p:spPr>
        <p:txBody>
          <a:bodyPr wrap="square" rtlCol="0">
            <a:spAutoFit/>
          </a:bodyPr>
          <a:lstStyle/>
          <a:p>
            <a:r>
              <a:rPr lang="en-US" sz="2400" b="1" dirty="0"/>
              <a:t>BR&amp;E</a:t>
            </a:r>
            <a:endParaRPr lang="en-US" sz="2400" dirty="0"/>
          </a:p>
        </p:txBody>
      </p:sp>
      <p:sp>
        <p:nvSpPr>
          <p:cNvPr id="2" name="TextBox 1">
            <a:extLst>
              <a:ext uri="{FF2B5EF4-FFF2-40B4-BE49-F238E27FC236}">
                <a16:creationId xmlns:a16="http://schemas.microsoft.com/office/drawing/2014/main" id="{42C617AB-6F82-D947-248B-81AB1C195FBA}"/>
              </a:ext>
            </a:extLst>
          </p:cNvPr>
          <p:cNvSpPr txBox="1"/>
          <p:nvPr/>
        </p:nvSpPr>
        <p:spPr>
          <a:xfrm>
            <a:off x="4748009" y="124108"/>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businesses in your region.</a:t>
            </a:r>
          </a:p>
        </p:txBody>
      </p:sp>
    </p:spTree>
    <p:extLst>
      <p:ext uri="{BB962C8B-B14F-4D97-AF65-F5344CB8AC3E}">
        <p14:creationId xmlns:p14="http://schemas.microsoft.com/office/powerpoint/2010/main" val="2257835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80B3EA6-7E25-4B5F-B4ED-5C6C8A09897E}"/>
              </a:ext>
            </a:extLst>
          </p:cNvPr>
          <p:cNvSpPr>
            <a:spLocks noGrp="1"/>
          </p:cNvSpPr>
          <p:nvPr>
            <p:ph type="title"/>
          </p:nvPr>
        </p:nvSpPr>
        <p:spPr/>
        <p:txBody>
          <a:bodyPr/>
          <a:lstStyle/>
          <a:p>
            <a:r>
              <a:rPr lang="en-US" dirty="0">
                <a:solidFill>
                  <a:schemeClr val="accent3"/>
                </a:solidFill>
              </a:rPr>
              <a:t>Online Presence</a:t>
            </a:r>
          </a:p>
        </p:txBody>
      </p:sp>
      <p:graphicFrame>
        <p:nvGraphicFramePr>
          <p:cNvPr id="8" name="Chart 7" descr="chart of online presence">
            <a:extLst>
              <a:ext uri="{FF2B5EF4-FFF2-40B4-BE49-F238E27FC236}">
                <a16:creationId xmlns:a16="http://schemas.microsoft.com/office/drawing/2014/main" id="{C4F58959-DE99-4D64-9EF6-13A9FB175E3A}"/>
              </a:ext>
            </a:extLst>
          </p:cNvPr>
          <p:cNvGraphicFramePr/>
          <p:nvPr>
            <p:extLst>
              <p:ext uri="{D42A27DB-BD31-4B8C-83A1-F6EECF244321}">
                <p14:modId xmlns:p14="http://schemas.microsoft.com/office/powerpoint/2010/main" val="3879794940"/>
              </p:ext>
            </p:extLst>
          </p:nvPr>
        </p:nvGraphicFramePr>
        <p:xfrm>
          <a:off x="619990" y="1573001"/>
          <a:ext cx="4731327" cy="417670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A4C81083-4D8D-0ADA-0E28-EC8FB30D319E}"/>
              </a:ext>
            </a:extLst>
          </p:cNvPr>
          <p:cNvSpPr txBox="1"/>
          <p:nvPr/>
        </p:nvSpPr>
        <p:spPr>
          <a:xfrm>
            <a:off x="728866" y="6041112"/>
            <a:ext cx="2802423" cy="369332"/>
          </a:xfrm>
          <a:prstGeom prst="rect">
            <a:avLst/>
          </a:prstGeom>
          <a:noFill/>
        </p:spPr>
        <p:txBody>
          <a:bodyPr wrap="square" rtlCol="0">
            <a:spAutoFit/>
          </a:bodyPr>
          <a:lstStyle/>
          <a:p>
            <a:r>
              <a:rPr lang="en-US" dirty="0"/>
              <a:t>Data Source: BR&amp;E Survey</a:t>
            </a:r>
          </a:p>
        </p:txBody>
      </p:sp>
      <p:sp>
        <p:nvSpPr>
          <p:cNvPr id="9" name="TextBox 8">
            <a:extLst>
              <a:ext uri="{FF2B5EF4-FFF2-40B4-BE49-F238E27FC236}">
                <a16:creationId xmlns:a16="http://schemas.microsoft.com/office/drawing/2014/main" id="{FDCDA0FF-2255-40C4-B268-4E6F8DAFB43B}"/>
              </a:ext>
            </a:extLst>
          </p:cNvPr>
          <p:cNvSpPr txBox="1"/>
          <p:nvPr/>
        </p:nvSpPr>
        <p:spPr>
          <a:xfrm>
            <a:off x="5969876" y="2277190"/>
            <a:ext cx="5111328" cy="2677656"/>
          </a:xfrm>
          <a:prstGeom prst="rect">
            <a:avLst/>
          </a:prstGeom>
          <a:noFill/>
        </p:spPr>
        <p:txBody>
          <a:bodyPr wrap="square" rtlCol="0">
            <a:spAutoFit/>
          </a:bodyPr>
          <a:lstStyle/>
          <a:p>
            <a:r>
              <a:rPr lang="en-US" sz="2400" b="1" u="sng" dirty="0"/>
              <a:t>Obstacles to Selling Online</a:t>
            </a:r>
          </a:p>
          <a:p>
            <a:r>
              <a:rPr lang="en-US" sz="2400" dirty="0"/>
              <a:t>Time Constraints (2)</a:t>
            </a:r>
          </a:p>
          <a:p>
            <a:r>
              <a:rPr lang="en-US" sz="2400" dirty="0"/>
              <a:t>Advertising (2)</a:t>
            </a:r>
          </a:p>
          <a:p>
            <a:r>
              <a:rPr lang="en-US" sz="2400" dirty="0"/>
              <a:t>Internet Service (2)</a:t>
            </a:r>
          </a:p>
          <a:p>
            <a:r>
              <a:rPr lang="en-US" sz="2400" dirty="0"/>
              <a:t>Cost</a:t>
            </a:r>
          </a:p>
          <a:p>
            <a:r>
              <a:rPr lang="en-US" sz="2400" dirty="0"/>
              <a:t>Staying Current</a:t>
            </a:r>
          </a:p>
          <a:p>
            <a:endParaRPr lang="en-US" sz="2400" dirty="0"/>
          </a:p>
        </p:txBody>
      </p:sp>
      <p:sp>
        <p:nvSpPr>
          <p:cNvPr id="2" name="TextBox 1">
            <a:extLst>
              <a:ext uri="{FF2B5EF4-FFF2-40B4-BE49-F238E27FC236}">
                <a16:creationId xmlns:a16="http://schemas.microsoft.com/office/drawing/2014/main" id="{E56B8347-4C8D-A746-F8E4-9DEB5F4ED32F}"/>
              </a:ext>
            </a:extLst>
          </p:cNvPr>
          <p:cNvSpPr txBox="1"/>
          <p:nvPr/>
        </p:nvSpPr>
        <p:spPr>
          <a:xfrm>
            <a:off x="5351317" y="335847"/>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businesses in your region.</a:t>
            </a:r>
          </a:p>
        </p:txBody>
      </p:sp>
    </p:spTree>
    <p:extLst>
      <p:ext uri="{BB962C8B-B14F-4D97-AF65-F5344CB8AC3E}">
        <p14:creationId xmlns:p14="http://schemas.microsoft.com/office/powerpoint/2010/main" val="2775418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470-3CF8-45C7-BC26-71B36A86A0AD}"/>
              </a:ext>
            </a:extLst>
          </p:cNvPr>
          <p:cNvSpPr>
            <a:spLocks noGrp="1"/>
          </p:cNvSpPr>
          <p:nvPr>
            <p:ph type="title"/>
          </p:nvPr>
        </p:nvSpPr>
        <p:spPr/>
        <p:txBody>
          <a:bodyPr/>
          <a:lstStyle/>
          <a:p>
            <a:r>
              <a:rPr lang="en-US" dirty="0">
                <a:solidFill>
                  <a:schemeClr val="accent3"/>
                </a:solidFill>
              </a:rPr>
              <a:t>Future Plans &amp; Customer Changes</a:t>
            </a:r>
          </a:p>
        </p:txBody>
      </p:sp>
      <p:graphicFrame>
        <p:nvGraphicFramePr>
          <p:cNvPr id="4" name="Table 4">
            <a:extLst>
              <a:ext uri="{FF2B5EF4-FFF2-40B4-BE49-F238E27FC236}">
                <a16:creationId xmlns:a16="http://schemas.microsoft.com/office/drawing/2014/main" id="{D87EF07C-345C-440E-91EE-23ED272ADE0A}"/>
              </a:ext>
            </a:extLst>
          </p:cNvPr>
          <p:cNvGraphicFramePr>
            <a:graphicFrameLocks noGrp="1"/>
          </p:cNvGraphicFramePr>
          <p:nvPr>
            <p:ph idx="1"/>
          </p:nvPr>
        </p:nvGraphicFramePr>
        <p:xfrm>
          <a:off x="716631" y="1676400"/>
          <a:ext cx="11168056" cy="1381760"/>
        </p:xfrm>
        <a:graphic>
          <a:graphicData uri="http://schemas.openxmlformats.org/drawingml/2006/table">
            <a:tbl>
              <a:tblPr firstRow="1" bandRow="1">
                <a:tableStyleId>{5C22544A-7EE6-4342-B048-85BDC9FD1C3A}</a:tableStyleId>
              </a:tblPr>
              <a:tblGrid>
                <a:gridCol w="1396007">
                  <a:extLst>
                    <a:ext uri="{9D8B030D-6E8A-4147-A177-3AD203B41FA5}">
                      <a16:colId xmlns:a16="http://schemas.microsoft.com/office/drawing/2014/main" val="2425295643"/>
                    </a:ext>
                  </a:extLst>
                </a:gridCol>
                <a:gridCol w="1396007">
                  <a:extLst>
                    <a:ext uri="{9D8B030D-6E8A-4147-A177-3AD203B41FA5}">
                      <a16:colId xmlns:a16="http://schemas.microsoft.com/office/drawing/2014/main" val="511653926"/>
                    </a:ext>
                  </a:extLst>
                </a:gridCol>
                <a:gridCol w="1396007">
                  <a:extLst>
                    <a:ext uri="{9D8B030D-6E8A-4147-A177-3AD203B41FA5}">
                      <a16:colId xmlns:a16="http://schemas.microsoft.com/office/drawing/2014/main" val="224144333"/>
                    </a:ext>
                  </a:extLst>
                </a:gridCol>
                <a:gridCol w="1396007">
                  <a:extLst>
                    <a:ext uri="{9D8B030D-6E8A-4147-A177-3AD203B41FA5}">
                      <a16:colId xmlns:a16="http://schemas.microsoft.com/office/drawing/2014/main" val="512800318"/>
                    </a:ext>
                  </a:extLst>
                </a:gridCol>
                <a:gridCol w="1396007">
                  <a:extLst>
                    <a:ext uri="{9D8B030D-6E8A-4147-A177-3AD203B41FA5}">
                      <a16:colId xmlns:a16="http://schemas.microsoft.com/office/drawing/2014/main" val="1308192063"/>
                    </a:ext>
                  </a:extLst>
                </a:gridCol>
                <a:gridCol w="1396007">
                  <a:extLst>
                    <a:ext uri="{9D8B030D-6E8A-4147-A177-3AD203B41FA5}">
                      <a16:colId xmlns:a16="http://schemas.microsoft.com/office/drawing/2014/main" val="458470889"/>
                    </a:ext>
                  </a:extLst>
                </a:gridCol>
                <a:gridCol w="1396007">
                  <a:extLst>
                    <a:ext uri="{9D8B030D-6E8A-4147-A177-3AD203B41FA5}">
                      <a16:colId xmlns:a16="http://schemas.microsoft.com/office/drawing/2014/main" val="1652261289"/>
                    </a:ext>
                  </a:extLst>
                </a:gridCol>
                <a:gridCol w="1396007">
                  <a:extLst>
                    <a:ext uri="{9D8B030D-6E8A-4147-A177-3AD203B41FA5}">
                      <a16:colId xmlns:a16="http://schemas.microsoft.com/office/drawing/2014/main" val="3184249190"/>
                    </a:ext>
                  </a:extLst>
                </a:gridCol>
              </a:tblGrid>
              <a:tr h="370840">
                <a:tc>
                  <a:txBody>
                    <a:bodyPr/>
                    <a:lstStyle/>
                    <a:p>
                      <a:endParaRPr lang="en-US"/>
                    </a:p>
                  </a:txBody>
                  <a:tcPr/>
                </a:tc>
                <a:tc>
                  <a:txBody>
                    <a:bodyPr/>
                    <a:lstStyle/>
                    <a:p>
                      <a:pPr algn="ctr"/>
                      <a:r>
                        <a:rPr lang="en-US" dirty="0"/>
                        <a:t>Expanding Locations</a:t>
                      </a:r>
                    </a:p>
                  </a:txBody>
                  <a:tcPr/>
                </a:tc>
                <a:tc>
                  <a:txBody>
                    <a:bodyPr/>
                    <a:lstStyle/>
                    <a:p>
                      <a:pPr algn="ctr"/>
                      <a:r>
                        <a:rPr lang="en-US" dirty="0"/>
                        <a:t>New Equipment</a:t>
                      </a:r>
                    </a:p>
                  </a:txBody>
                  <a:tcPr/>
                </a:tc>
                <a:tc>
                  <a:txBody>
                    <a:bodyPr/>
                    <a:lstStyle/>
                    <a:p>
                      <a:pPr algn="ctr"/>
                      <a:r>
                        <a:rPr lang="en-US" dirty="0"/>
                        <a:t>Renovating</a:t>
                      </a:r>
                    </a:p>
                  </a:txBody>
                  <a:tcPr/>
                </a:tc>
                <a:tc>
                  <a:txBody>
                    <a:bodyPr/>
                    <a:lstStyle/>
                    <a:p>
                      <a:pPr algn="ctr"/>
                      <a:r>
                        <a:rPr lang="en-US" dirty="0"/>
                        <a:t>Going Online</a:t>
                      </a:r>
                    </a:p>
                  </a:txBody>
                  <a:tcPr/>
                </a:tc>
                <a:tc>
                  <a:txBody>
                    <a:bodyPr/>
                    <a:lstStyle/>
                    <a:p>
                      <a:pPr algn="ctr"/>
                      <a:r>
                        <a:rPr lang="en-US" dirty="0"/>
                        <a:t>Down-sizing</a:t>
                      </a:r>
                    </a:p>
                  </a:txBody>
                  <a:tcPr/>
                </a:tc>
                <a:tc>
                  <a:txBody>
                    <a:bodyPr/>
                    <a:lstStyle/>
                    <a:p>
                      <a:pPr algn="ctr"/>
                      <a:r>
                        <a:rPr lang="en-US" dirty="0"/>
                        <a:t>Moving</a:t>
                      </a:r>
                    </a:p>
                  </a:txBody>
                  <a:tcPr/>
                </a:tc>
                <a:tc>
                  <a:txBody>
                    <a:bodyPr/>
                    <a:lstStyle/>
                    <a:p>
                      <a:pPr algn="ctr"/>
                      <a:r>
                        <a:rPr lang="en-US" dirty="0"/>
                        <a:t>Closing</a:t>
                      </a:r>
                    </a:p>
                  </a:txBody>
                  <a:tcPr/>
                </a:tc>
                <a:extLst>
                  <a:ext uri="{0D108BD9-81ED-4DB2-BD59-A6C34878D82A}">
                    <a16:rowId xmlns:a16="http://schemas.microsoft.com/office/drawing/2014/main" val="1263656483"/>
                  </a:ext>
                </a:extLst>
              </a:tr>
              <a:tr h="370840">
                <a:tc>
                  <a:txBody>
                    <a:bodyPr/>
                    <a:lstStyle/>
                    <a:p>
                      <a:r>
                        <a:rPr lang="en-US" dirty="0"/>
                        <a:t>Yes</a:t>
                      </a:r>
                    </a:p>
                  </a:txBody>
                  <a:tcPr/>
                </a:tc>
                <a:tc>
                  <a:txBody>
                    <a:bodyPr/>
                    <a:lstStyle/>
                    <a:p>
                      <a:pPr algn="ctr"/>
                      <a:r>
                        <a:rPr lang="en-US" dirty="0"/>
                        <a:t>2</a:t>
                      </a:r>
                    </a:p>
                  </a:txBody>
                  <a:tcPr/>
                </a:tc>
                <a:tc>
                  <a:txBody>
                    <a:bodyPr/>
                    <a:lstStyle/>
                    <a:p>
                      <a:pPr algn="ctr"/>
                      <a:r>
                        <a:rPr lang="en-US" dirty="0"/>
                        <a:t>6</a:t>
                      </a:r>
                    </a:p>
                  </a:txBody>
                  <a:tcPr/>
                </a:tc>
                <a:tc>
                  <a:txBody>
                    <a:bodyPr/>
                    <a:lstStyle/>
                    <a:p>
                      <a:pPr algn="ctr"/>
                      <a:r>
                        <a:rPr lang="en-US" dirty="0"/>
                        <a:t>9</a:t>
                      </a:r>
                    </a:p>
                  </a:txBody>
                  <a:tcPr/>
                </a:tc>
                <a:tc>
                  <a:txBody>
                    <a:bodyPr/>
                    <a:lstStyle/>
                    <a:p>
                      <a:pPr algn="ctr"/>
                      <a:r>
                        <a:rPr lang="en-US" dirty="0"/>
                        <a:t>6</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1</a:t>
                      </a:r>
                    </a:p>
                  </a:txBody>
                  <a:tcPr/>
                </a:tc>
                <a:extLst>
                  <a:ext uri="{0D108BD9-81ED-4DB2-BD59-A6C34878D82A}">
                    <a16:rowId xmlns:a16="http://schemas.microsoft.com/office/drawing/2014/main" val="1767118598"/>
                  </a:ext>
                </a:extLst>
              </a:tr>
              <a:tr h="370840">
                <a:tc>
                  <a:txBody>
                    <a:bodyPr/>
                    <a:lstStyle/>
                    <a:p>
                      <a:r>
                        <a:rPr lang="en-US" dirty="0"/>
                        <a:t>No</a:t>
                      </a:r>
                    </a:p>
                  </a:txBody>
                  <a:tcPr/>
                </a:tc>
                <a:tc>
                  <a:txBody>
                    <a:bodyPr/>
                    <a:lstStyle/>
                    <a:p>
                      <a:pPr algn="ctr"/>
                      <a:r>
                        <a:rPr lang="en-US" dirty="0"/>
                        <a:t>39</a:t>
                      </a:r>
                    </a:p>
                  </a:txBody>
                  <a:tcPr/>
                </a:tc>
                <a:tc>
                  <a:txBody>
                    <a:bodyPr/>
                    <a:lstStyle/>
                    <a:p>
                      <a:pPr algn="ctr"/>
                      <a:r>
                        <a:rPr lang="en-US" dirty="0"/>
                        <a:t>36</a:t>
                      </a:r>
                    </a:p>
                  </a:txBody>
                  <a:tcPr/>
                </a:tc>
                <a:tc>
                  <a:txBody>
                    <a:bodyPr/>
                    <a:lstStyle/>
                    <a:p>
                      <a:pPr algn="ctr"/>
                      <a:r>
                        <a:rPr lang="en-US" dirty="0"/>
                        <a:t>32</a:t>
                      </a:r>
                    </a:p>
                  </a:txBody>
                  <a:tcPr/>
                </a:tc>
                <a:tc>
                  <a:txBody>
                    <a:bodyPr/>
                    <a:lstStyle/>
                    <a:p>
                      <a:pPr algn="ctr"/>
                      <a:r>
                        <a:rPr lang="en-US" dirty="0"/>
                        <a:t>36</a:t>
                      </a:r>
                    </a:p>
                  </a:txBody>
                  <a:tcPr/>
                </a:tc>
                <a:tc>
                  <a:txBody>
                    <a:bodyPr/>
                    <a:lstStyle/>
                    <a:p>
                      <a:pPr algn="ctr"/>
                      <a:r>
                        <a:rPr lang="en-US" dirty="0"/>
                        <a:t>40</a:t>
                      </a:r>
                    </a:p>
                  </a:txBody>
                  <a:tcPr/>
                </a:tc>
                <a:tc>
                  <a:txBody>
                    <a:bodyPr/>
                    <a:lstStyle/>
                    <a:p>
                      <a:pPr algn="ctr"/>
                      <a:r>
                        <a:rPr lang="en-US" dirty="0"/>
                        <a:t>41</a:t>
                      </a:r>
                    </a:p>
                  </a:txBody>
                  <a:tcPr/>
                </a:tc>
                <a:tc>
                  <a:txBody>
                    <a:bodyPr/>
                    <a:lstStyle/>
                    <a:p>
                      <a:pPr algn="ctr"/>
                      <a:r>
                        <a:rPr lang="en-US" dirty="0"/>
                        <a:t>41</a:t>
                      </a:r>
                    </a:p>
                  </a:txBody>
                  <a:tcPr/>
                </a:tc>
                <a:extLst>
                  <a:ext uri="{0D108BD9-81ED-4DB2-BD59-A6C34878D82A}">
                    <a16:rowId xmlns:a16="http://schemas.microsoft.com/office/drawing/2014/main" val="996032983"/>
                  </a:ext>
                </a:extLst>
              </a:tr>
            </a:tbl>
          </a:graphicData>
        </a:graphic>
      </p:graphicFrame>
      <p:graphicFrame>
        <p:nvGraphicFramePr>
          <p:cNvPr id="5" name="Table 4">
            <a:extLst>
              <a:ext uri="{FF2B5EF4-FFF2-40B4-BE49-F238E27FC236}">
                <a16:creationId xmlns:a16="http://schemas.microsoft.com/office/drawing/2014/main" id="{67B85DA9-982B-4D32-9A68-F96BF1AD5C34}"/>
              </a:ext>
            </a:extLst>
          </p:cNvPr>
          <p:cNvGraphicFramePr>
            <a:graphicFrameLocks/>
          </p:cNvGraphicFramePr>
          <p:nvPr/>
        </p:nvGraphicFramePr>
        <p:xfrm>
          <a:off x="1775830" y="3441032"/>
          <a:ext cx="2792014" cy="1656080"/>
        </p:xfrm>
        <a:graphic>
          <a:graphicData uri="http://schemas.openxmlformats.org/drawingml/2006/table">
            <a:tbl>
              <a:tblPr firstRow="1" bandRow="1">
                <a:tableStyleId>{21E4AEA4-8DFA-4A89-87EB-49C32662AFE0}</a:tableStyleId>
              </a:tblPr>
              <a:tblGrid>
                <a:gridCol w="1396007">
                  <a:extLst>
                    <a:ext uri="{9D8B030D-6E8A-4147-A177-3AD203B41FA5}">
                      <a16:colId xmlns:a16="http://schemas.microsoft.com/office/drawing/2014/main" val="2425295643"/>
                    </a:ext>
                  </a:extLst>
                </a:gridCol>
                <a:gridCol w="1396007">
                  <a:extLst>
                    <a:ext uri="{9D8B030D-6E8A-4147-A177-3AD203B41FA5}">
                      <a16:colId xmlns:a16="http://schemas.microsoft.com/office/drawing/2014/main" val="511653926"/>
                    </a:ext>
                  </a:extLst>
                </a:gridCol>
              </a:tblGrid>
              <a:tr h="370840">
                <a:tc>
                  <a:txBody>
                    <a:bodyPr/>
                    <a:lstStyle/>
                    <a:p>
                      <a:endParaRPr lang="en-US" dirty="0"/>
                    </a:p>
                  </a:txBody>
                  <a:tcPr/>
                </a:tc>
                <a:tc>
                  <a:txBody>
                    <a:bodyPr/>
                    <a:lstStyle/>
                    <a:p>
                      <a:pPr algn="ctr"/>
                      <a:r>
                        <a:rPr lang="en-US" dirty="0"/>
                        <a:t>Changing Client Base?</a:t>
                      </a:r>
                    </a:p>
                  </a:txBody>
                  <a:tcPr/>
                </a:tc>
                <a:extLst>
                  <a:ext uri="{0D108BD9-81ED-4DB2-BD59-A6C34878D82A}">
                    <a16:rowId xmlns:a16="http://schemas.microsoft.com/office/drawing/2014/main" val="1263656483"/>
                  </a:ext>
                </a:extLst>
              </a:tr>
              <a:tr h="370840">
                <a:tc>
                  <a:txBody>
                    <a:bodyPr/>
                    <a:lstStyle/>
                    <a:p>
                      <a:r>
                        <a:rPr lang="en-US" dirty="0"/>
                        <a:t>Yes</a:t>
                      </a:r>
                    </a:p>
                  </a:txBody>
                  <a:tcPr/>
                </a:tc>
                <a:tc>
                  <a:txBody>
                    <a:bodyPr/>
                    <a:lstStyle/>
                    <a:p>
                      <a:pPr algn="ctr"/>
                      <a:r>
                        <a:rPr lang="en-US" dirty="0"/>
                        <a:t>15</a:t>
                      </a:r>
                    </a:p>
                  </a:txBody>
                  <a:tcPr/>
                </a:tc>
                <a:extLst>
                  <a:ext uri="{0D108BD9-81ED-4DB2-BD59-A6C34878D82A}">
                    <a16:rowId xmlns:a16="http://schemas.microsoft.com/office/drawing/2014/main" val="1767118598"/>
                  </a:ext>
                </a:extLst>
              </a:tr>
              <a:tr h="370840">
                <a:tc>
                  <a:txBody>
                    <a:bodyPr/>
                    <a:lstStyle/>
                    <a:p>
                      <a:r>
                        <a:rPr lang="en-US" dirty="0"/>
                        <a:t>No</a:t>
                      </a:r>
                    </a:p>
                  </a:txBody>
                  <a:tcPr/>
                </a:tc>
                <a:tc>
                  <a:txBody>
                    <a:bodyPr/>
                    <a:lstStyle/>
                    <a:p>
                      <a:pPr algn="ctr"/>
                      <a:r>
                        <a:rPr lang="en-US" dirty="0"/>
                        <a:t>26</a:t>
                      </a:r>
                    </a:p>
                  </a:txBody>
                  <a:tcPr/>
                </a:tc>
                <a:extLst>
                  <a:ext uri="{0D108BD9-81ED-4DB2-BD59-A6C34878D82A}">
                    <a16:rowId xmlns:a16="http://schemas.microsoft.com/office/drawing/2014/main" val="996032983"/>
                  </a:ext>
                </a:extLst>
              </a:tr>
            </a:tbl>
          </a:graphicData>
        </a:graphic>
      </p:graphicFrame>
      <p:sp>
        <p:nvSpPr>
          <p:cNvPr id="6" name="TextBox 5">
            <a:extLst>
              <a:ext uri="{FF2B5EF4-FFF2-40B4-BE49-F238E27FC236}">
                <a16:creationId xmlns:a16="http://schemas.microsoft.com/office/drawing/2014/main" id="{08884712-8A6C-41A6-B635-66CBCF6DCACA}"/>
              </a:ext>
            </a:extLst>
          </p:cNvPr>
          <p:cNvSpPr txBox="1"/>
          <p:nvPr/>
        </p:nvSpPr>
        <p:spPr>
          <a:xfrm>
            <a:off x="4897834" y="3371279"/>
            <a:ext cx="6706734" cy="2308324"/>
          </a:xfrm>
          <a:prstGeom prst="rect">
            <a:avLst/>
          </a:prstGeom>
          <a:noFill/>
        </p:spPr>
        <p:txBody>
          <a:bodyPr wrap="square" rtlCol="0">
            <a:spAutoFit/>
          </a:bodyPr>
          <a:lstStyle/>
          <a:p>
            <a:r>
              <a:rPr lang="en-US" sz="2400" b="1" u="sng" dirty="0"/>
              <a:t>Common Changes in Client Base</a:t>
            </a:r>
          </a:p>
          <a:p>
            <a:pPr marL="342900" indent="-342900">
              <a:buFont typeface="Arial" panose="020B0604020202020204" pitchFamily="34" charset="0"/>
              <a:buChar char="•"/>
            </a:pPr>
            <a:r>
              <a:rPr lang="en-US" sz="2400" dirty="0"/>
              <a:t>Trending Younger</a:t>
            </a:r>
          </a:p>
          <a:p>
            <a:pPr marL="342900" indent="-342900">
              <a:buFont typeface="Arial" panose="020B0604020202020204" pitchFamily="34" charset="0"/>
              <a:buChar char="•"/>
            </a:pPr>
            <a:r>
              <a:rPr lang="en-US" sz="2400" dirty="0"/>
              <a:t>Online/Younger Generation</a:t>
            </a:r>
          </a:p>
          <a:p>
            <a:pPr marL="342900" indent="-342900">
              <a:buFont typeface="Arial" panose="020B0604020202020204" pitchFamily="34" charset="0"/>
              <a:buChar char="•"/>
            </a:pPr>
            <a:r>
              <a:rPr lang="en-US" sz="2400" dirty="0"/>
              <a:t>More Diverse</a:t>
            </a:r>
          </a:p>
          <a:p>
            <a:pPr marL="342900" indent="-342900">
              <a:buFont typeface="Arial" panose="020B0604020202020204" pitchFamily="34" charset="0"/>
              <a:buChar char="•"/>
            </a:pPr>
            <a:r>
              <a:rPr lang="en-US" sz="2400" dirty="0"/>
              <a:t>More Lower Income Customers</a:t>
            </a:r>
          </a:p>
          <a:p>
            <a:endParaRPr lang="en-US" sz="2400" dirty="0"/>
          </a:p>
        </p:txBody>
      </p:sp>
      <p:sp>
        <p:nvSpPr>
          <p:cNvPr id="7" name="TextBox 6">
            <a:extLst>
              <a:ext uri="{FF2B5EF4-FFF2-40B4-BE49-F238E27FC236}">
                <a16:creationId xmlns:a16="http://schemas.microsoft.com/office/drawing/2014/main" id="{01076EDA-16DE-2776-9D6F-25819FCFB188}"/>
              </a:ext>
            </a:extLst>
          </p:cNvPr>
          <p:cNvSpPr txBox="1"/>
          <p:nvPr/>
        </p:nvSpPr>
        <p:spPr>
          <a:xfrm>
            <a:off x="728866" y="6109210"/>
            <a:ext cx="2802423" cy="369332"/>
          </a:xfrm>
          <a:prstGeom prst="rect">
            <a:avLst/>
          </a:prstGeom>
          <a:noFill/>
        </p:spPr>
        <p:txBody>
          <a:bodyPr wrap="square" rtlCol="0">
            <a:spAutoFit/>
          </a:bodyPr>
          <a:lstStyle/>
          <a:p>
            <a:r>
              <a:rPr lang="en-US" dirty="0"/>
              <a:t>Data Source: BR&amp;E Survey</a:t>
            </a:r>
          </a:p>
        </p:txBody>
      </p:sp>
      <p:sp>
        <p:nvSpPr>
          <p:cNvPr id="3" name="TextBox 2">
            <a:extLst>
              <a:ext uri="{FF2B5EF4-FFF2-40B4-BE49-F238E27FC236}">
                <a16:creationId xmlns:a16="http://schemas.microsoft.com/office/drawing/2014/main" id="{B5E08853-4458-2D9D-B14D-EC461E9A0D8A}"/>
              </a:ext>
            </a:extLst>
          </p:cNvPr>
          <p:cNvSpPr txBox="1"/>
          <p:nvPr/>
        </p:nvSpPr>
        <p:spPr>
          <a:xfrm>
            <a:off x="6505308" y="4908882"/>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businesses in your region.</a:t>
            </a:r>
          </a:p>
        </p:txBody>
      </p:sp>
    </p:spTree>
    <p:extLst>
      <p:ext uri="{BB962C8B-B14F-4D97-AF65-F5344CB8AC3E}">
        <p14:creationId xmlns:p14="http://schemas.microsoft.com/office/powerpoint/2010/main" val="2974872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7927977-69C6-44E4-AA98-1F7E7593D47E}"/>
              </a:ext>
            </a:extLst>
          </p:cNvPr>
          <p:cNvSpPr>
            <a:spLocks noGrp="1"/>
          </p:cNvSpPr>
          <p:nvPr>
            <p:ph type="title"/>
          </p:nvPr>
        </p:nvSpPr>
        <p:spPr/>
        <p:txBody>
          <a:bodyPr/>
          <a:lstStyle/>
          <a:p>
            <a:r>
              <a:rPr lang="en-US" dirty="0">
                <a:solidFill>
                  <a:schemeClr val="accent3"/>
                </a:solidFill>
              </a:rPr>
              <a:t>Information/Training Desired</a:t>
            </a:r>
          </a:p>
        </p:txBody>
      </p:sp>
      <p:sp>
        <p:nvSpPr>
          <p:cNvPr id="6" name="Content Placeholder 5">
            <a:extLst>
              <a:ext uri="{FF2B5EF4-FFF2-40B4-BE49-F238E27FC236}">
                <a16:creationId xmlns:a16="http://schemas.microsoft.com/office/drawing/2014/main" id="{82ACB75D-863A-4A12-9E6E-BFE89B4468F9}"/>
              </a:ext>
            </a:extLst>
          </p:cNvPr>
          <p:cNvSpPr>
            <a:spLocks noGrp="1"/>
          </p:cNvSpPr>
          <p:nvPr>
            <p:ph idx="1"/>
          </p:nvPr>
        </p:nvSpPr>
        <p:spPr>
          <a:xfrm>
            <a:off x="728867" y="1540048"/>
            <a:ext cx="7909808" cy="4018544"/>
          </a:xfrm>
          <a:solidFill>
            <a:srgbClr val="FFFF99"/>
          </a:solidFill>
        </p:spPr>
        <p:txBody>
          <a:bodyPr>
            <a:normAutofit lnSpcReduction="10000"/>
          </a:bodyPr>
          <a:lstStyle/>
          <a:p>
            <a:r>
              <a:rPr lang="en-US" dirty="0"/>
              <a:t>Market Research (21)</a:t>
            </a:r>
          </a:p>
          <a:p>
            <a:r>
              <a:rPr lang="en-US" dirty="0"/>
              <a:t>Available Economic Incentives (19)</a:t>
            </a:r>
          </a:p>
          <a:p>
            <a:r>
              <a:rPr lang="en-US" dirty="0"/>
              <a:t>Creating/Updating Business Plan (12)</a:t>
            </a:r>
          </a:p>
          <a:p>
            <a:r>
              <a:rPr lang="en-US" dirty="0"/>
              <a:t>Energy Efficiency Upgrade (9)</a:t>
            </a:r>
          </a:p>
          <a:p>
            <a:r>
              <a:rPr lang="en-US" dirty="0"/>
              <a:t>Support in Hiring Employees (7)</a:t>
            </a:r>
          </a:p>
          <a:p>
            <a:r>
              <a:rPr lang="en-US" dirty="0"/>
              <a:t>Selling/Transitioning My Business (6)</a:t>
            </a:r>
          </a:p>
          <a:p>
            <a:r>
              <a:rPr lang="en-US" dirty="0"/>
              <a:t>Identifying Financing Options (9)</a:t>
            </a:r>
          </a:p>
          <a:p>
            <a:r>
              <a:rPr lang="en-US" dirty="0"/>
              <a:t>Disaster Relief Support (8)</a:t>
            </a:r>
          </a:p>
        </p:txBody>
      </p:sp>
      <p:graphicFrame>
        <p:nvGraphicFramePr>
          <p:cNvPr id="4" name="Table 3">
            <a:extLst>
              <a:ext uri="{FF2B5EF4-FFF2-40B4-BE49-F238E27FC236}">
                <a16:creationId xmlns:a16="http://schemas.microsoft.com/office/drawing/2014/main" id="{C3996770-5820-43B3-8C82-8B07C2A9ACD5}"/>
              </a:ext>
            </a:extLst>
          </p:cNvPr>
          <p:cNvGraphicFramePr>
            <a:graphicFrameLocks/>
          </p:cNvGraphicFramePr>
          <p:nvPr/>
        </p:nvGraphicFramePr>
        <p:xfrm>
          <a:off x="8871900" y="3176337"/>
          <a:ext cx="2792014" cy="1656080"/>
        </p:xfrm>
        <a:graphic>
          <a:graphicData uri="http://schemas.openxmlformats.org/drawingml/2006/table">
            <a:tbl>
              <a:tblPr firstRow="1" bandRow="1">
                <a:tableStyleId>{00A15C55-8517-42AA-B614-E9B94910E393}</a:tableStyleId>
              </a:tblPr>
              <a:tblGrid>
                <a:gridCol w="1396007">
                  <a:extLst>
                    <a:ext uri="{9D8B030D-6E8A-4147-A177-3AD203B41FA5}">
                      <a16:colId xmlns:a16="http://schemas.microsoft.com/office/drawing/2014/main" val="2425295643"/>
                    </a:ext>
                  </a:extLst>
                </a:gridCol>
                <a:gridCol w="1396007">
                  <a:extLst>
                    <a:ext uri="{9D8B030D-6E8A-4147-A177-3AD203B41FA5}">
                      <a16:colId xmlns:a16="http://schemas.microsoft.com/office/drawing/2014/main" val="511653926"/>
                    </a:ext>
                  </a:extLst>
                </a:gridCol>
              </a:tblGrid>
              <a:tr h="370840">
                <a:tc>
                  <a:txBody>
                    <a:bodyPr/>
                    <a:lstStyle/>
                    <a:p>
                      <a:endParaRPr lang="en-US" dirty="0"/>
                    </a:p>
                  </a:txBody>
                  <a:tcPr/>
                </a:tc>
                <a:tc>
                  <a:txBody>
                    <a:bodyPr/>
                    <a:lstStyle/>
                    <a:p>
                      <a:pPr algn="ctr"/>
                      <a:r>
                        <a:rPr lang="en-US" dirty="0"/>
                        <a:t>Have Succession Plan?</a:t>
                      </a:r>
                    </a:p>
                  </a:txBody>
                  <a:tcPr/>
                </a:tc>
                <a:extLst>
                  <a:ext uri="{0D108BD9-81ED-4DB2-BD59-A6C34878D82A}">
                    <a16:rowId xmlns:a16="http://schemas.microsoft.com/office/drawing/2014/main" val="1263656483"/>
                  </a:ext>
                </a:extLst>
              </a:tr>
              <a:tr h="370840">
                <a:tc>
                  <a:txBody>
                    <a:bodyPr/>
                    <a:lstStyle/>
                    <a:p>
                      <a:r>
                        <a:rPr lang="en-US" dirty="0"/>
                        <a:t>Yes</a:t>
                      </a:r>
                    </a:p>
                  </a:txBody>
                  <a:tcPr/>
                </a:tc>
                <a:tc>
                  <a:txBody>
                    <a:bodyPr/>
                    <a:lstStyle/>
                    <a:p>
                      <a:pPr algn="ctr"/>
                      <a:r>
                        <a:rPr lang="en-US" dirty="0"/>
                        <a:t>11</a:t>
                      </a:r>
                    </a:p>
                  </a:txBody>
                  <a:tcPr/>
                </a:tc>
                <a:extLst>
                  <a:ext uri="{0D108BD9-81ED-4DB2-BD59-A6C34878D82A}">
                    <a16:rowId xmlns:a16="http://schemas.microsoft.com/office/drawing/2014/main" val="1767118598"/>
                  </a:ext>
                </a:extLst>
              </a:tr>
              <a:tr h="370840">
                <a:tc>
                  <a:txBody>
                    <a:bodyPr/>
                    <a:lstStyle/>
                    <a:p>
                      <a:r>
                        <a:rPr lang="en-US" dirty="0"/>
                        <a:t>No</a:t>
                      </a:r>
                    </a:p>
                  </a:txBody>
                  <a:tcPr/>
                </a:tc>
                <a:tc>
                  <a:txBody>
                    <a:bodyPr/>
                    <a:lstStyle/>
                    <a:p>
                      <a:pPr algn="ctr"/>
                      <a:r>
                        <a:rPr lang="en-US" dirty="0"/>
                        <a:t>26</a:t>
                      </a:r>
                    </a:p>
                  </a:txBody>
                  <a:tcPr/>
                </a:tc>
                <a:extLst>
                  <a:ext uri="{0D108BD9-81ED-4DB2-BD59-A6C34878D82A}">
                    <a16:rowId xmlns:a16="http://schemas.microsoft.com/office/drawing/2014/main" val="996032983"/>
                  </a:ext>
                </a:extLst>
              </a:tr>
            </a:tbl>
          </a:graphicData>
        </a:graphic>
      </p:graphicFrame>
      <p:cxnSp>
        <p:nvCxnSpPr>
          <p:cNvPr id="3" name="Straight Arrow Connector 2">
            <a:extLst>
              <a:ext uri="{FF2B5EF4-FFF2-40B4-BE49-F238E27FC236}">
                <a16:creationId xmlns:a16="http://schemas.microsoft.com/office/drawing/2014/main" id="{6E5CA126-067B-421B-9CA9-7D91A0975DCA}"/>
              </a:ext>
              <a:ext uri="{C183D7F6-B498-43B3-948B-1728B52AA6E4}">
                <adec:decorative xmlns:adec="http://schemas.microsoft.com/office/drawing/2017/decorative" val="1"/>
              </a:ext>
            </a:extLst>
          </p:cNvPr>
          <p:cNvCxnSpPr/>
          <p:nvPr/>
        </p:nvCxnSpPr>
        <p:spPr>
          <a:xfrm>
            <a:off x="6663559" y="4204138"/>
            <a:ext cx="212308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 name="TextBox 1">
            <a:extLst>
              <a:ext uri="{FF2B5EF4-FFF2-40B4-BE49-F238E27FC236}">
                <a16:creationId xmlns:a16="http://schemas.microsoft.com/office/drawing/2014/main" id="{8E6E81BA-C085-F9A9-ABA7-26A6CF423C3C}"/>
              </a:ext>
            </a:extLst>
          </p:cNvPr>
          <p:cNvSpPr txBox="1"/>
          <p:nvPr/>
        </p:nvSpPr>
        <p:spPr>
          <a:xfrm>
            <a:off x="728866" y="6109210"/>
            <a:ext cx="2802423" cy="369332"/>
          </a:xfrm>
          <a:prstGeom prst="rect">
            <a:avLst/>
          </a:prstGeom>
          <a:noFill/>
        </p:spPr>
        <p:txBody>
          <a:bodyPr wrap="square" rtlCol="0">
            <a:spAutoFit/>
          </a:bodyPr>
          <a:lstStyle/>
          <a:p>
            <a:r>
              <a:rPr lang="en-US" dirty="0"/>
              <a:t>Data Source: BR&amp;E Survey</a:t>
            </a:r>
          </a:p>
        </p:txBody>
      </p:sp>
      <p:sp>
        <p:nvSpPr>
          <p:cNvPr id="7" name="TextBox 6">
            <a:extLst>
              <a:ext uri="{FF2B5EF4-FFF2-40B4-BE49-F238E27FC236}">
                <a16:creationId xmlns:a16="http://schemas.microsoft.com/office/drawing/2014/main" id="{E47EC1FD-450F-6541-4351-B311C9B3B420}"/>
              </a:ext>
            </a:extLst>
          </p:cNvPr>
          <p:cNvSpPr txBox="1"/>
          <p:nvPr/>
        </p:nvSpPr>
        <p:spPr>
          <a:xfrm>
            <a:off x="6258340" y="5080648"/>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businesses in your region.</a:t>
            </a:r>
          </a:p>
        </p:txBody>
      </p:sp>
    </p:spTree>
    <p:extLst>
      <p:ext uri="{BB962C8B-B14F-4D97-AF65-F5344CB8AC3E}">
        <p14:creationId xmlns:p14="http://schemas.microsoft.com/office/powerpoint/2010/main" val="3458098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5A79CE2-BE6D-4BC1-A0A9-4B57C4E0203A}"/>
              </a:ext>
            </a:extLst>
          </p:cNvPr>
          <p:cNvSpPr>
            <a:spLocks noGrp="1"/>
          </p:cNvSpPr>
          <p:nvPr>
            <p:ph type="title"/>
          </p:nvPr>
        </p:nvSpPr>
        <p:spPr/>
        <p:txBody>
          <a:bodyPr>
            <a:normAutofit/>
          </a:bodyPr>
          <a:lstStyle/>
          <a:p>
            <a:r>
              <a:rPr lang="en-US" sz="4000" dirty="0">
                <a:solidFill>
                  <a:schemeClr val="accent3"/>
                </a:solidFill>
              </a:rPr>
              <a:t>Infrastructure Factors Impacting Business</a:t>
            </a:r>
          </a:p>
        </p:txBody>
      </p:sp>
      <p:sp>
        <p:nvSpPr>
          <p:cNvPr id="10" name="Content Placeholder 9">
            <a:extLst>
              <a:ext uri="{FF2B5EF4-FFF2-40B4-BE49-F238E27FC236}">
                <a16:creationId xmlns:a16="http://schemas.microsoft.com/office/drawing/2014/main" id="{856560A0-7353-434E-B088-C120D5F56524}"/>
              </a:ext>
            </a:extLst>
          </p:cNvPr>
          <p:cNvSpPr>
            <a:spLocks noGrp="1"/>
          </p:cNvSpPr>
          <p:nvPr>
            <p:ph sz="half" idx="1"/>
          </p:nvPr>
        </p:nvSpPr>
        <p:spPr>
          <a:xfrm>
            <a:off x="753976" y="1383633"/>
            <a:ext cx="4900865" cy="4339074"/>
          </a:xfrm>
          <a:solidFill>
            <a:srgbClr val="FFFF99"/>
          </a:solidFill>
        </p:spPr>
        <p:txBody>
          <a:bodyPr>
            <a:normAutofit/>
          </a:bodyPr>
          <a:lstStyle/>
          <a:p>
            <a:pPr marL="0" indent="0">
              <a:buNone/>
            </a:pPr>
            <a:r>
              <a:rPr lang="en-US" sz="2000" u="sng" dirty="0"/>
              <a:t>Frequently Cited as Needing Some Work</a:t>
            </a:r>
          </a:p>
          <a:p>
            <a:r>
              <a:rPr lang="en-US" sz="2000" dirty="0"/>
              <a:t>Cost/Availability of Land</a:t>
            </a:r>
          </a:p>
          <a:p>
            <a:r>
              <a:rPr lang="en-US" sz="2000" dirty="0"/>
              <a:t>Cost/Availability of Buildings</a:t>
            </a:r>
          </a:p>
          <a:p>
            <a:r>
              <a:rPr lang="en-US" sz="2000" dirty="0"/>
              <a:t>Signage</a:t>
            </a:r>
          </a:p>
          <a:p>
            <a:r>
              <a:rPr lang="en-US" sz="2000" dirty="0"/>
              <a:t>Sidewalks</a:t>
            </a:r>
          </a:p>
          <a:p>
            <a:r>
              <a:rPr lang="en-US" sz="2000" dirty="0"/>
              <a:t>Internet Service (CenturyLink worst)</a:t>
            </a:r>
          </a:p>
          <a:p>
            <a:r>
              <a:rPr lang="en-US" sz="2000" dirty="0"/>
              <a:t>Telephone Service (doesn’t work on river)</a:t>
            </a:r>
          </a:p>
          <a:p>
            <a:r>
              <a:rPr lang="en-US" sz="2000" dirty="0"/>
              <a:t>Cell Service</a:t>
            </a:r>
          </a:p>
          <a:p>
            <a:endParaRPr lang="en-US" sz="2000" dirty="0"/>
          </a:p>
          <a:p>
            <a:endParaRPr lang="en-US" sz="2000" dirty="0"/>
          </a:p>
        </p:txBody>
      </p:sp>
      <p:sp>
        <p:nvSpPr>
          <p:cNvPr id="11" name="Content Placeholder 10">
            <a:extLst>
              <a:ext uri="{FF2B5EF4-FFF2-40B4-BE49-F238E27FC236}">
                <a16:creationId xmlns:a16="http://schemas.microsoft.com/office/drawing/2014/main" id="{D678188C-32CC-4C03-BCF6-B1D607C1383A}"/>
              </a:ext>
            </a:extLst>
          </p:cNvPr>
          <p:cNvSpPr>
            <a:spLocks noGrp="1"/>
          </p:cNvSpPr>
          <p:nvPr>
            <p:ph sz="half" idx="2"/>
          </p:nvPr>
        </p:nvSpPr>
        <p:spPr>
          <a:xfrm>
            <a:off x="6773777" y="1383633"/>
            <a:ext cx="4900865" cy="4339074"/>
          </a:xfrm>
          <a:solidFill>
            <a:srgbClr val="8BDD87"/>
          </a:solidFill>
        </p:spPr>
        <p:txBody>
          <a:bodyPr>
            <a:normAutofit/>
          </a:bodyPr>
          <a:lstStyle/>
          <a:p>
            <a:pPr marL="0" indent="0">
              <a:buNone/>
            </a:pPr>
            <a:r>
              <a:rPr lang="en-US" sz="2000" u="sng" dirty="0"/>
              <a:t>Mostly Cited as Working Well </a:t>
            </a:r>
          </a:p>
          <a:p>
            <a:r>
              <a:rPr lang="en-US" sz="2000" dirty="0"/>
              <a:t>Electric</a:t>
            </a:r>
          </a:p>
          <a:p>
            <a:r>
              <a:rPr lang="en-US" sz="2000" dirty="0"/>
              <a:t>Water</a:t>
            </a:r>
          </a:p>
          <a:p>
            <a:r>
              <a:rPr lang="en-US" sz="2000" dirty="0"/>
              <a:t>Sewer</a:t>
            </a:r>
          </a:p>
          <a:p>
            <a:r>
              <a:rPr lang="en-US" sz="2000" dirty="0"/>
              <a:t>Street/Sidewalk Cleaning</a:t>
            </a:r>
          </a:p>
          <a:p>
            <a:r>
              <a:rPr lang="en-US" sz="2000" dirty="0"/>
              <a:t>Solid Waste</a:t>
            </a:r>
          </a:p>
          <a:p>
            <a:r>
              <a:rPr lang="en-US" sz="2000" dirty="0"/>
              <a:t>Gas Service</a:t>
            </a:r>
          </a:p>
        </p:txBody>
      </p:sp>
      <p:sp>
        <p:nvSpPr>
          <p:cNvPr id="2" name="TextBox 1">
            <a:extLst>
              <a:ext uri="{FF2B5EF4-FFF2-40B4-BE49-F238E27FC236}">
                <a16:creationId xmlns:a16="http://schemas.microsoft.com/office/drawing/2014/main" id="{4EFE8310-D947-3CC7-B82F-5D72E3D5A7DE}"/>
              </a:ext>
            </a:extLst>
          </p:cNvPr>
          <p:cNvSpPr txBox="1"/>
          <p:nvPr/>
        </p:nvSpPr>
        <p:spPr>
          <a:xfrm>
            <a:off x="728866" y="6109210"/>
            <a:ext cx="2802423" cy="369332"/>
          </a:xfrm>
          <a:prstGeom prst="rect">
            <a:avLst/>
          </a:prstGeom>
          <a:noFill/>
        </p:spPr>
        <p:txBody>
          <a:bodyPr wrap="square" rtlCol="0">
            <a:spAutoFit/>
          </a:bodyPr>
          <a:lstStyle/>
          <a:p>
            <a:r>
              <a:rPr lang="en-US" dirty="0"/>
              <a:t>Data Source: BR&amp;E Survey</a:t>
            </a:r>
          </a:p>
        </p:txBody>
      </p:sp>
      <p:sp>
        <p:nvSpPr>
          <p:cNvPr id="3" name="TextBox 2">
            <a:extLst>
              <a:ext uri="{FF2B5EF4-FFF2-40B4-BE49-F238E27FC236}">
                <a16:creationId xmlns:a16="http://schemas.microsoft.com/office/drawing/2014/main" id="{66F43B0B-39E3-297D-5138-AB1301D99421}"/>
              </a:ext>
            </a:extLst>
          </p:cNvPr>
          <p:cNvSpPr txBox="1"/>
          <p:nvPr/>
        </p:nvSpPr>
        <p:spPr>
          <a:xfrm>
            <a:off x="6467889" y="5080079"/>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businesses in your region.</a:t>
            </a:r>
          </a:p>
        </p:txBody>
      </p:sp>
    </p:spTree>
    <p:extLst>
      <p:ext uri="{BB962C8B-B14F-4D97-AF65-F5344CB8AC3E}">
        <p14:creationId xmlns:p14="http://schemas.microsoft.com/office/powerpoint/2010/main" val="3176644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5A79CE2-BE6D-4BC1-A0A9-4B57C4E0203A}"/>
              </a:ext>
            </a:extLst>
          </p:cNvPr>
          <p:cNvSpPr>
            <a:spLocks noGrp="1"/>
          </p:cNvSpPr>
          <p:nvPr>
            <p:ph type="title"/>
          </p:nvPr>
        </p:nvSpPr>
        <p:spPr/>
        <p:txBody>
          <a:bodyPr>
            <a:normAutofit/>
          </a:bodyPr>
          <a:lstStyle/>
          <a:p>
            <a:r>
              <a:rPr lang="en-US" sz="4000" dirty="0">
                <a:solidFill>
                  <a:schemeClr val="accent3"/>
                </a:solidFill>
              </a:rPr>
              <a:t>Other Factors Impacting Business</a:t>
            </a:r>
          </a:p>
        </p:txBody>
      </p:sp>
      <p:sp>
        <p:nvSpPr>
          <p:cNvPr id="10" name="Content Placeholder 9">
            <a:extLst>
              <a:ext uri="{FF2B5EF4-FFF2-40B4-BE49-F238E27FC236}">
                <a16:creationId xmlns:a16="http://schemas.microsoft.com/office/drawing/2014/main" id="{856560A0-7353-434E-B088-C120D5F56524}"/>
              </a:ext>
            </a:extLst>
          </p:cNvPr>
          <p:cNvSpPr>
            <a:spLocks noGrp="1"/>
          </p:cNvSpPr>
          <p:nvPr>
            <p:ph sz="half" idx="1"/>
          </p:nvPr>
        </p:nvSpPr>
        <p:spPr>
          <a:xfrm>
            <a:off x="753976" y="1383633"/>
            <a:ext cx="4900865" cy="4339074"/>
          </a:xfrm>
          <a:solidFill>
            <a:srgbClr val="FFFF99"/>
          </a:solidFill>
        </p:spPr>
        <p:txBody>
          <a:bodyPr vert="horz" lIns="91440" tIns="45720" rIns="91440" bIns="45720" rtlCol="0" anchor="t">
            <a:normAutofit lnSpcReduction="10000"/>
          </a:bodyPr>
          <a:lstStyle/>
          <a:p>
            <a:pPr marL="0" indent="0">
              <a:buNone/>
            </a:pPr>
            <a:r>
              <a:rPr lang="en-US" sz="2000" u="sng" dirty="0"/>
              <a:t>Frequently Cited as Needing Some Work</a:t>
            </a:r>
          </a:p>
          <a:p>
            <a:r>
              <a:rPr lang="en-US" sz="2000" dirty="0"/>
              <a:t>Internet and Cell Service– spotty and limited outside of main town</a:t>
            </a:r>
          </a:p>
          <a:p>
            <a:r>
              <a:rPr lang="en-US" sz="2000" dirty="0"/>
              <a:t>Aging pipes and infrastructure</a:t>
            </a:r>
          </a:p>
          <a:p>
            <a:r>
              <a:rPr lang="en-US" sz="2000" dirty="0"/>
              <a:t>Need sidewalks outside of main square</a:t>
            </a:r>
          </a:p>
          <a:p>
            <a:r>
              <a:rPr lang="en-US" sz="2000" dirty="0"/>
              <a:t>Solid waste – unlocked dumpsters</a:t>
            </a:r>
          </a:p>
          <a:p>
            <a:r>
              <a:rPr lang="en-US" sz="2000" dirty="0"/>
              <a:t>Taxes – hit hard by franchise and sales taxes, unclear on how taxes used, would have stayed open if property taxes were low*</a:t>
            </a:r>
          </a:p>
          <a:p>
            <a:r>
              <a:rPr lang="en-US" sz="2000" dirty="0"/>
              <a:t>Insurance rates – too high </a:t>
            </a:r>
          </a:p>
          <a:p>
            <a:r>
              <a:rPr lang="en-US" sz="2000" dirty="0"/>
              <a:t>Mixed feelings on Chambers and elected officials</a:t>
            </a:r>
          </a:p>
          <a:p>
            <a:endParaRPr lang="en-US" sz="2000" dirty="0"/>
          </a:p>
          <a:p>
            <a:endParaRPr lang="en-US" sz="2000" dirty="0"/>
          </a:p>
          <a:p>
            <a:endParaRPr lang="en-US" sz="2000" dirty="0"/>
          </a:p>
          <a:p>
            <a:endParaRPr lang="en-US" sz="2000" dirty="0"/>
          </a:p>
        </p:txBody>
      </p:sp>
      <p:sp>
        <p:nvSpPr>
          <p:cNvPr id="11" name="Content Placeholder 10">
            <a:extLst>
              <a:ext uri="{FF2B5EF4-FFF2-40B4-BE49-F238E27FC236}">
                <a16:creationId xmlns:a16="http://schemas.microsoft.com/office/drawing/2014/main" id="{D678188C-32CC-4C03-BCF6-B1D607C1383A}"/>
              </a:ext>
            </a:extLst>
          </p:cNvPr>
          <p:cNvSpPr>
            <a:spLocks noGrp="1"/>
          </p:cNvSpPr>
          <p:nvPr>
            <p:ph sz="half" idx="2"/>
          </p:nvPr>
        </p:nvSpPr>
        <p:spPr>
          <a:xfrm>
            <a:off x="6773777" y="1383633"/>
            <a:ext cx="4900865" cy="4339074"/>
          </a:xfrm>
          <a:solidFill>
            <a:srgbClr val="8BDD87"/>
          </a:solidFill>
        </p:spPr>
        <p:txBody>
          <a:bodyPr vert="horz" lIns="91440" tIns="45720" rIns="91440" bIns="45720" rtlCol="0" anchor="t">
            <a:normAutofit lnSpcReduction="10000"/>
          </a:bodyPr>
          <a:lstStyle/>
          <a:p>
            <a:pPr marL="0" indent="0">
              <a:buNone/>
            </a:pPr>
            <a:r>
              <a:rPr lang="en-US" sz="2000" u="sng" dirty="0"/>
              <a:t>Mostly Cited as Working Well With a Few Exceptions </a:t>
            </a:r>
          </a:p>
          <a:p>
            <a:r>
              <a:rPr lang="en-US" sz="2000" dirty="0"/>
              <a:t>Local government, regulations</a:t>
            </a:r>
          </a:p>
          <a:p>
            <a:r>
              <a:rPr lang="en-US" sz="2000"/>
              <a:t>Other economic development</a:t>
            </a:r>
          </a:p>
          <a:p>
            <a:r>
              <a:rPr lang="en-US" sz="2000" dirty="0"/>
              <a:t>Quality of education, although some cited need for more life skills ed</a:t>
            </a:r>
          </a:p>
          <a:p>
            <a:r>
              <a:rPr lang="en-US" sz="2000"/>
              <a:t>Quality of Healthcare</a:t>
            </a:r>
          </a:p>
          <a:p>
            <a:r>
              <a:rPr lang="en-US" sz="2000"/>
              <a:t>Recreation **</a:t>
            </a:r>
          </a:p>
          <a:p>
            <a:endParaRPr lang="en-US" sz="2000" dirty="0"/>
          </a:p>
          <a:p>
            <a:pPr marL="0" indent="0">
              <a:buNone/>
            </a:pPr>
            <a:endParaRPr lang="en-US" sz="2000" dirty="0"/>
          </a:p>
        </p:txBody>
      </p:sp>
      <p:sp>
        <p:nvSpPr>
          <p:cNvPr id="2" name="TextBox 1">
            <a:extLst>
              <a:ext uri="{FF2B5EF4-FFF2-40B4-BE49-F238E27FC236}">
                <a16:creationId xmlns:a16="http://schemas.microsoft.com/office/drawing/2014/main" id="{4320F2A8-1A0D-664A-E194-0B8F5682A13C}"/>
              </a:ext>
            </a:extLst>
          </p:cNvPr>
          <p:cNvSpPr txBox="1"/>
          <p:nvPr/>
        </p:nvSpPr>
        <p:spPr>
          <a:xfrm>
            <a:off x="728866" y="6109210"/>
            <a:ext cx="2802423" cy="369332"/>
          </a:xfrm>
          <a:prstGeom prst="rect">
            <a:avLst/>
          </a:prstGeom>
          <a:noFill/>
        </p:spPr>
        <p:txBody>
          <a:bodyPr wrap="square" rtlCol="0">
            <a:spAutoFit/>
          </a:bodyPr>
          <a:lstStyle/>
          <a:p>
            <a:r>
              <a:rPr lang="en-US" dirty="0"/>
              <a:t>Data Source: BR&amp;E Survey</a:t>
            </a:r>
          </a:p>
        </p:txBody>
      </p:sp>
      <p:sp>
        <p:nvSpPr>
          <p:cNvPr id="3" name="TextBox 2">
            <a:extLst>
              <a:ext uri="{FF2B5EF4-FFF2-40B4-BE49-F238E27FC236}">
                <a16:creationId xmlns:a16="http://schemas.microsoft.com/office/drawing/2014/main" id="{DF71DD0B-28C3-6CBA-DB86-D1753BAC9C54}"/>
              </a:ext>
            </a:extLst>
          </p:cNvPr>
          <p:cNvSpPr txBox="1"/>
          <p:nvPr/>
        </p:nvSpPr>
        <p:spPr>
          <a:xfrm>
            <a:off x="6467889" y="5080079"/>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businesses in your region.</a:t>
            </a:r>
          </a:p>
        </p:txBody>
      </p:sp>
    </p:spTree>
    <p:extLst>
      <p:ext uri="{BB962C8B-B14F-4D97-AF65-F5344CB8AC3E}">
        <p14:creationId xmlns:p14="http://schemas.microsoft.com/office/powerpoint/2010/main" val="50510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DCFF9-997F-DBFD-C836-838E2F277F74}"/>
              </a:ext>
            </a:extLst>
          </p:cNvPr>
          <p:cNvSpPr>
            <a:spLocks noGrp="1"/>
          </p:cNvSpPr>
          <p:nvPr>
            <p:ph type="title"/>
          </p:nvPr>
        </p:nvSpPr>
        <p:spPr/>
        <p:txBody>
          <a:bodyPr/>
          <a:lstStyle/>
          <a:p>
            <a:r>
              <a:rPr lang="en-US" dirty="0"/>
              <a:t>Acknowledgements</a:t>
            </a:r>
          </a:p>
        </p:txBody>
      </p:sp>
      <p:sp>
        <p:nvSpPr>
          <p:cNvPr id="15" name="TextBox 14">
            <a:extLst>
              <a:ext uri="{FF2B5EF4-FFF2-40B4-BE49-F238E27FC236}">
                <a16:creationId xmlns:a16="http://schemas.microsoft.com/office/drawing/2014/main" id="{036018DF-E5BA-7953-6889-597F471AFFF7}"/>
              </a:ext>
            </a:extLst>
          </p:cNvPr>
          <p:cNvSpPr txBox="1"/>
          <p:nvPr/>
        </p:nvSpPr>
        <p:spPr>
          <a:xfrm>
            <a:off x="511864" y="4951782"/>
            <a:ext cx="11168273" cy="1323439"/>
          </a:xfrm>
          <a:prstGeom prst="rect">
            <a:avLst/>
          </a:prstGeom>
          <a:noFill/>
        </p:spPr>
        <p:txBody>
          <a:bodyPr wrap="square" rtlCol="0">
            <a:spAutoFit/>
          </a:bodyPr>
          <a:lstStyle/>
          <a:p>
            <a:pPr marL="0" marR="0" algn="ctr">
              <a:spcAft>
                <a:spcPts val="600"/>
              </a:spcAft>
            </a:pPr>
            <a:r>
              <a:rPr lang="en-US" sz="1400" dirty="0"/>
              <a:t>This curriculum was made possible through funding by Walmart.  The findings, conclusions, and recommendations presented in this curriculum are those of the Southern Rural Development Center and its project partners alone, and do not necessarily reflect the opinions of  Walmart.</a:t>
            </a:r>
          </a:p>
          <a:p>
            <a:pPr marL="0" marR="0" algn="ctr">
              <a:spcAft>
                <a:spcPts val="600"/>
              </a:spcAft>
            </a:pPr>
            <a:r>
              <a:rPr lang="en-US" sz="1400" dirty="0"/>
              <a:t>This work is supported by 2022-51150-327212 from the U.S. Department of Agriculture, National Institute of Food and Agriculture.</a:t>
            </a:r>
          </a:p>
          <a:p>
            <a:pPr marL="0" marR="0" algn="ctr">
              <a:spcAft>
                <a:spcPts val="600"/>
              </a:spcAft>
            </a:pPr>
            <a:r>
              <a:rPr lang="en-US" sz="1400" dirty="0"/>
              <a:t>Any opinions, findings, conclusions, or recommendations expressed in this publication are those of the author(s) and should not be construed to represent any official USDA or U.S. Government determination or policy.</a:t>
            </a:r>
          </a:p>
        </p:txBody>
      </p:sp>
      <p:pic>
        <p:nvPicPr>
          <p:cNvPr id="12" name="Picture 11" descr="new mexico state university extension logo">
            <a:extLst>
              <a:ext uri="{FF2B5EF4-FFF2-40B4-BE49-F238E27FC236}">
                <a16:creationId xmlns:a16="http://schemas.microsoft.com/office/drawing/2014/main" id="{472A0A60-785F-8F94-AB22-EF85FD02BBEA}"/>
              </a:ext>
            </a:extLst>
          </p:cNvPr>
          <p:cNvPicPr/>
          <p:nvPr/>
        </p:nvPicPr>
        <p:blipFill rotWithShape="1">
          <a:blip r:embed="rId3">
            <a:extLst>
              <a:ext uri="{28A0092B-C50C-407E-A947-70E740481C1C}">
                <a14:useLocalDpi xmlns:a14="http://schemas.microsoft.com/office/drawing/2010/main" val="0"/>
              </a:ext>
            </a:extLst>
          </a:blip>
          <a:srcRect r="5412"/>
          <a:stretch/>
        </p:blipFill>
        <p:spPr bwMode="auto">
          <a:xfrm>
            <a:off x="2202289" y="2015138"/>
            <a:ext cx="2365297" cy="749934"/>
          </a:xfrm>
          <a:prstGeom prst="rect">
            <a:avLst/>
          </a:prstGeom>
          <a:noFill/>
          <a:ln>
            <a:noFill/>
          </a:ln>
          <a:extLst>
            <a:ext uri="{53640926-AAD7-44D8-BBD7-CCE9431645EC}">
              <a14:shadowObscured xmlns:a14="http://schemas.microsoft.com/office/drawing/2010/main"/>
            </a:ext>
          </a:extLst>
        </p:spPr>
      </p:pic>
      <p:pic>
        <p:nvPicPr>
          <p:cNvPr id="13" name="Picture 12" descr="north carolina state extension logo">
            <a:extLst>
              <a:ext uri="{FF2B5EF4-FFF2-40B4-BE49-F238E27FC236}">
                <a16:creationId xmlns:a16="http://schemas.microsoft.com/office/drawing/2014/main" id="{143E0B3A-BB49-1257-5E99-DD59054FBE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95925" y="2015137"/>
            <a:ext cx="1200150" cy="749935"/>
          </a:xfrm>
          <a:prstGeom prst="rect">
            <a:avLst/>
          </a:prstGeom>
        </p:spPr>
      </p:pic>
      <p:pic>
        <p:nvPicPr>
          <p:cNvPr id="14" name="Picture 13" descr="Oklahoma state university extension logo">
            <a:extLst>
              <a:ext uri="{FF2B5EF4-FFF2-40B4-BE49-F238E27FC236}">
                <a16:creationId xmlns:a16="http://schemas.microsoft.com/office/drawing/2014/main" id="{CFFB668C-33F4-2089-8CE0-857410A7367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4414" y="2134275"/>
            <a:ext cx="3042932" cy="450805"/>
          </a:xfrm>
          <a:prstGeom prst="rect">
            <a:avLst/>
          </a:prstGeom>
        </p:spPr>
      </p:pic>
      <p:pic>
        <p:nvPicPr>
          <p:cNvPr id="3" name="Picture 2" descr="university of Illinois extension logo">
            <a:extLst>
              <a:ext uri="{FF2B5EF4-FFF2-40B4-BE49-F238E27FC236}">
                <a16:creationId xmlns:a16="http://schemas.microsoft.com/office/drawing/2014/main" id="{0B46C1A5-25CE-E699-6A82-D0E8A4884FD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034" t="18362" r="5747" b="18288"/>
          <a:stretch/>
        </p:blipFill>
        <p:spPr bwMode="auto">
          <a:xfrm>
            <a:off x="4657201" y="3467686"/>
            <a:ext cx="2877598" cy="749935"/>
          </a:xfrm>
          <a:prstGeom prst="rect">
            <a:avLst/>
          </a:prstGeom>
          <a:ln>
            <a:noFill/>
          </a:ln>
          <a:extLst>
            <a:ext uri="{53640926-AAD7-44D8-BBD7-CCE9431645EC}">
              <a14:shadowObscured xmlns:a14="http://schemas.microsoft.com/office/drawing/2010/main"/>
            </a:ext>
          </a:extLst>
        </p:spPr>
      </p:pic>
      <p:pic>
        <p:nvPicPr>
          <p:cNvPr id="10" name="Picture 9" descr="university of Arkansas extension logo">
            <a:extLst>
              <a:ext uri="{FF2B5EF4-FFF2-40B4-BE49-F238E27FC236}">
                <a16:creationId xmlns:a16="http://schemas.microsoft.com/office/drawing/2014/main" id="{9ED5C93C-378E-8343-1199-7AFD1284D66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bwMode="auto">
          <a:xfrm>
            <a:off x="1352284" y="3483459"/>
            <a:ext cx="2365297" cy="789106"/>
          </a:xfrm>
          <a:prstGeom prst="rect">
            <a:avLst/>
          </a:prstGeom>
          <a:extLst>
            <a:ext uri="{53640926-AAD7-44D8-BBD7-CCE9431645EC}">
              <a14:shadowObscured xmlns:a14="http://schemas.microsoft.com/office/drawing/2010/main"/>
            </a:ext>
          </a:extLst>
        </p:spPr>
      </p:pic>
      <p:pic>
        <p:nvPicPr>
          <p:cNvPr id="17" name="Picture 16" descr="university of Kentucky community and economic development initiative of Kentucky logo">
            <a:extLst>
              <a:ext uri="{FF2B5EF4-FFF2-40B4-BE49-F238E27FC236}">
                <a16:creationId xmlns:a16="http://schemas.microsoft.com/office/drawing/2014/main" id="{CCDDBB10-FF1D-118B-73D4-86C1E81CFC2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474419" y="3518614"/>
            <a:ext cx="3042932" cy="648077"/>
          </a:xfrm>
          <a:prstGeom prst="rect">
            <a:avLst/>
          </a:prstGeom>
        </p:spPr>
      </p:pic>
    </p:spTree>
    <p:extLst>
      <p:ext uri="{BB962C8B-B14F-4D97-AF65-F5344CB8AC3E}">
        <p14:creationId xmlns:p14="http://schemas.microsoft.com/office/powerpoint/2010/main" val="3952041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7927977-69C6-44E4-AA98-1F7E7593D47E}"/>
              </a:ext>
            </a:extLst>
          </p:cNvPr>
          <p:cNvSpPr>
            <a:spLocks noGrp="1"/>
          </p:cNvSpPr>
          <p:nvPr>
            <p:ph type="title"/>
          </p:nvPr>
        </p:nvSpPr>
        <p:spPr/>
        <p:txBody>
          <a:bodyPr/>
          <a:lstStyle/>
          <a:p>
            <a:r>
              <a:rPr lang="en-US" dirty="0">
                <a:solidFill>
                  <a:schemeClr val="accent3"/>
                </a:solidFill>
              </a:rPr>
              <a:t>Other Business Perspectives</a:t>
            </a:r>
          </a:p>
        </p:txBody>
      </p:sp>
      <p:sp>
        <p:nvSpPr>
          <p:cNvPr id="6" name="Content Placeholder 5">
            <a:extLst>
              <a:ext uri="{FF2B5EF4-FFF2-40B4-BE49-F238E27FC236}">
                <a16:creationId xmlns:a16="http://schemas.microsoft.com/office/drawing/2014/main" id="{82ACB75D-863A-4A12-9E6E-BFE89B4468F9}"/>
              </a:ext>
            </a:extLst>
          </p:cNvPr>
          <p:cNvSpPr>
            <a:spLocks noGrp="1"/>
          </p:cNvSpPr>
          <p:nvPr>
            <p:ph idx="1"/>
          </p:nvPr>
        </p:nvSpPr>
        <p:spPr>
          <a:xfrm>
            <a:off x="728867" y="1311587"/>
            <a:ext cx="7017257" cy="4337549"/>
          </a:xfrm>
          <a:solidFill>
            <a:srgbClr val="FFFF99"/>
          </a:solidFill>
        </p:spPr>
        <p:txBody>
          <a:bodyPr>
            <a:normAutofit fontScale="85000" lnSpcReduction="20000"/>
          </a:bodyPr>
          <a:lstStyle/>
          <a:p>
            <a:r>
              <a:rPr lang="en-US" dirty="0"/>
              <a:t>Ways community can be more supportive</a:t>
            </a:r>
          </a:p>
          <a:p>
            <a:pPr lvl="1"/>
            <a:r>
              <a:rPr lang="en-US" dirty="0"/>
              <a:t>Spend more money, shop local, use services after purchase</a:t>
            </a:r>
          </a:p>
          <a:p>
            <a:pPr lvl="1"/>
            <a:r>
              <a:rPr lang="en-US" dirty="0"/>
              <a:t>Bring in more customers, advertising, word of mouth</a:t>
            </a:r>
          </a:p>
          <a:p>
            <a:r>
              <a:rPr lang="en-US" dirty="0"/>
              <a:t>One thing CB could do to benefit you?</a:t>
            </a:r>
          </a:p>
          <a:p>
            <a:pPr lvl="1"/>
            <a:r>
              <a:rPr lang="en-US" dirty="0"/>
              <a:t>Advertising/Marketing (brochures, billboards, encourage shopping local, online mapping) </a:t>
            </a:r>
          </a:p>
          <a:p>
            <a:pPr lvl="1"/>
            <a:r>
              <a:rPr lang="en-US" dirty="0"/>
              <a:t>Consistent Internet</a:t>
            </a:r>
          </a:p>
          <a:p>
            <a:pPr lvl="1"/>
            <a:r>
              <a:rPr lang="en-US" dirty="0"/>
              <a:t>Beautification</a:t>
            </a:r>
          </a:p>
          <a:p>
            <a:pPr lvl="1"/>
            <a:r>
              <a:rPr lang="en-US" dirty="0"/>
              <a:t>Attract/incentivize more industry, trade skills workers, CREATE activities</a:t>
            </a:r>
          </a:p>
          <a:p>
            <a:pPr lvl="1"/>
            <a:r>
              <a:rPr lang="en-US" dirty="0"/>
              <a:t>Cut red tape, taxes, expenses </a:t>
            </a:r>
          </a:p>
          <a:p>
            <a:pPr lvl="1"/>
            <a:r>
              <a:rPr lang="en-US" dirty="0"/>
              <a:t>Funds to support businesses</a:t>
            </a:r>
          </a:p>
          <a:p>
            <a:pPr lvl="1"/>
            <a:r>
              <a:rPr lang="en-US" dirty="0"/>
              <a:t>Facilitate working/ideas sharing/problem solving together</a:t>
            </a:r>
          </a:p>
          <a:p>
            <a:pPr lvl="1"/>
            <a:r>
              <a:rPr lang="en-US" dirty="0"/>
              <a:t>More awareness of existing available resources</a:t>
            </a:r>
          </a:p>
          <a:p>
            <a:r>
              <a:rPr lang="en-US" dirty="0"/>
              <a:t>Benefit from regional branding? 30 yes, 4 no, 19 n/a </a:t>
            </a:r>
          </a:p>
        </p:txBody>
      </p:sp>
      <p:sp>
        <p:nvSpPr>
          <p:cNvPr id="7" name="Content Placeholder 10">
            <a:extLst>
              <a:ext uri="{FF2B5EF4-FFF2-40B4-BE49-F238E27FC236}">
                <a16:creationId xmlns:a16="http://schemas.microsoft.com/office/drawing/2014/main" id="{BA4C443D-7D1C-4620-B00F-B99C5F752701}"/>
              </a:ext>
            </a:extLst>
          </p:cNvPr>
          <p:cNvSpPr txBox="1">
            <a:spLocks/>
          </p:cNvSpPr>
          <p:nvPr/>
        </p:nvSpPr>
        <p:spPr>
          <a:xfrm>
            <a:off x="7861737" y="1310062"/>
            <a:ext cx="4193628" cy="4339074"/>
          </a:xfrm>
          <a:prstGeom prst="rect">
            <a:avLst/>
          </a:prstGeom>
          <a:solidFill>
            <a:srgbClr val="8BDD87"/>
          </a:solidFill>
        </p:spPr>
        <p:txBody>
          <a:bodyPr lIns="91440" tIns="45720" rIns="91440" bIns="45720" anchor="t">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u="sng" dirty="0"/>
              <a:t>From CREATE Forum</a:t>
            </a:r>
          </a:p>
          <a:p>
            <a:r>
              <a:rPr lang="en-US" sz="2000" dirty="0"/>
              <a:t>Marketing (Google, online, social media, billboards, regional calendar, radio, print, brochure, shop local, self promote &amp; train others to do same)</a:t>
            </a:r>
          </a:p>
          <a:p>
            <a:r>
              <a:rPr lang="en-US" sz="2000" dirty="0"/>
              <a:t>Space for more festivals and arts</a:t>
            </a:r>
          </a:p>
          <a:p>
            <a:r>
              <a:rPr lang="en-US" sz="2000" dirty="0"/>
              <a:t>Promotion of natural resources assets</a:t>
            </a:r>
          </a:p>
          <a:p>
            <a:r>
              <a:rPr lang="en-US" sz="2000" dirty="0"/>
              <a:t>Retirement tourism</a:t>
            </a:r>
          </a:p>
          <a:p>
            <a:r>
              <a:rPr lang="en-US" sz="2000" dirty="0"/>
              <a:t>Beautification</a:t>
            </a:r>
          </a:p>
          <a:p>
            <a:r>
              <a:rPr lang="en-US" sz="2000" dirty="0"/>
              <a:t>Get more people involved/engaged</a:t>
            </a:r>
          </a:p>
          <a:p>
            <a:r>
              <a:rPr lang="en-US" sz="2000" dirty="0"/>
              <a:t>Development/promotion of ratings/trainings/licensing options/workforce soft skills</a:t>
            </a:r>
          </a:p>
          <a:p>
            <a:r>
              <a:rPr lang="en-US" sz="2000" dirty="0"/>
              <a:t>Strong Chambers of Commerce</a:t>
            </a:r>
          </a:p>
          <a:p>
            <a:endParaRPr lang="en-US" sz="2000" dirty="0"/>
          </a:p>
          <a:p>
            <a:endParaRPr lang="en-US" sz="2000" dirty="0"/>
          </a:p>
          <a:p>
            <a:pPr marL="0" indent="0">
              <a:buFont typeface="Arial" panose="020B0604020202020204" pitchFamily="34" charset="0"/>
              <a:buNone/>
            </a:pPr>
            <a:endParaRPr lang="en-US" sz="2000" dirty="0"/>
          </a:p>
        </p:txBody>
      </p:sp>
      <p:sp>
        <p:nvSpPr>
          <p:cNvPr id="2" name="TextBox 1">
            <a:extLst>
              <a:ext uri="{FF2B5EF4-FFF2-40B4-BE49-F238E27FC236}">
                <a16:creationId xmlns:a16="http://schemas.microsoft.com/office/drawing/2014/main" id="{9E7207D4-CAEC-93D4-0171-169089048699}"/>
              </a:ext>
            </a:extLst>
          </p:cNvPr>
          <p:cNvSpPr txBox="1"/>
          <p:nvPr/>
        </p:nvSpPr>
        <p:spPr>
          <a:xfrm>
            <a:off x="728866" y="6109210"/>
            <a:ext cx="2802423" cy="369332"/>
          </a:xfrm>
          <a:prstGeom prst="rect">
            <a:avLst/>
          </a:prstGeom>
          <a:noFill/>
        </p:spPr>
        <p:txBody>
          <a:bodyPr wrap="square" rtlCol="0">
            <a:spAutoFit/>
          </a:bodyPr>
          <a:lstStyle/>
          <a:p>
            <a:r>
              <a:rPr lang="en-US" dirty="0"/>
              <a:t>Data Source: BR&amp;E Survey</a:t>
            </a:r>
          </a:p>
        </p:txBody>
      </p:sp>
      <p:sp>
        <p:nvSpPr>
          <p:cNvPr id="3" name="TextBox 2">
            <a:extLst>
              <a:ext uri="{FF2B5EF4-FFF2-40B4-BE49-F238E27FC236}">
                <a16:creationId xmlns:a16="http://schemas.microsoft.com/office/drawing/2014/main" id="{060C93C1-F6E9-5E0B-3BB4-2AD35B8EF403}"/>
              </a:ext>
            </a:extLst>
          </p:cNvPr>
          <p:cNvSpPr txBox="1"/>
          <p:nvPr/>
        </p:nvSpPr>
        <p:spPr>
          <a:xfrm>
            <a:off x="5522767" y="4864306"/>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businesses in your region.</a:t>
            </a:r>
          </a:p>
        </p:txBody>
      </p:sp>
    </p:spTree>
    <p:extLst>
      <p:ext uri="{BB962C8B-B14F-4D97-AF65-F5344CB8AC3E}">
        <p14:creationId xmlns:p14="http://schemas.microsoft.com/office/powerpoint/2010/main" val="1963272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A83E-68BF-4D3E-86FD-88DEAE35BE19}"/>
              </a:ext>
            </a:extLst>
          </p:cNvPr>
          <p:cNvSpPr>
            <a:spLocks noGrp="1"/>
          </p:cNvSpPr>
          <p:nvPr>
            <p:ph type="title"/>
          </p:nvPr>
        </p:nvSpPr>
        <p:spPr/>
        <p:txBody>
          <a:bodyPr/>
          <a:lstStyle/>
          <a:p>
            <a:r>
              <a:rPr lang="en-US" dirty="0">
                <a:solidFill>
                  <a:schemeClr val="accent3"/>
                </a:solidFill>
              </a:rPr>
              <a:t>Opportunities for Action - Businesses</a:t>
            </a:r>
          </a:p>
        </p:txBody>
      </p:sp>
      <p:sp>
        <p:nvSpPr>
          <p:cNvPr id="3" name="Content Placeholder 2">
            <a:extLst>
              <a:ext uri="{FF2B5EF4-FFF2-40B4-BE49-F238E27FC236}">
                <a16:creationId xmlns:a16="http://schemas.microsoft.com/office/drawing/2014/main" id="{0E7D9912-947C-4778-999B-B7972845D0B3}"/>
              </a:ext>
            </a:extLst>
          </p:cNvPr>
          <p:cNvSpPr>
            <a:spLocks noGrp="1"/>
          </p:cNvSpPr>
          <p:nvPr>
            <p:ph idx="1"/>
          </p:nvPr>
        </p:nvSpPr>
        <p:spPr>
          <a:xfrm>
            <a:off x="728866" y="2335696"/>
            <a:ext cx="11168273" cy="3595870"/>
          </a:xfrm>
        </p:spPr>
        <p:txBody>
          <a:bodyPr>
            <a:normAutofit/>
          </a:bodyPr>
          <a:lstStyle/>
          <a:p>
            <a:r>
              <a:rPr lang="en-US" sz="3600" dirty="0">
                <a:ea typeface="+mn-lt"/>
                <a:cs typeface="+mn-lt"/>
              </a:rPr>
              <a:t>What surprised you?</a:t>
            </a:r>
          </a:p>
          <a:p>
            <a:pPr marL="0" indent="0">
              <a:buNone/>
            </a:pPr>
            <a:endParaRPr lang="en-US" sz="3600" dirty="0">
              <a:ea typeface="+mn-lt"/>
              <a:cs typeface="+mn-lt"/>
            </a:endParaRPr>
          </a:p>
          <a:p>
            <a:r>
              <a:rPr lang="en-US" sz="3600" dirty="0">
                <a:ea typeface="+mn-lt"/>
                <a:cs typeface="+mn-lt"/>
              </a:rPr>
              <a:t>What perceptions did you have that were reinforced?</a:t>
            </a:r>
          </a:p>
          <a:p>
            <a:endParaRPr lang="en-US" dirty="0">
              <a:ea typeface="+mn-lt"/>
              <a:cs typeface="+mn-lt"/>
            </a:endParaRPr>
          </a:p>
          <a:p>
            <a:pPr marL="0" indent="0">
              <a:buNone/>
            </a:pPr>
            <a:endParaRPr lang="en-US" dirty="0">
              <a:ea typeface="+mn-lt"/>
              <a:cs typeface="+mn-lt"/>
            </a:endParaRPr>
          </a:p>
          <a:p>
            <a:endParaRPr lang="en-US" dirty="0">
              <a:ea typeface="+mn-lt"/>
              <a:cs typeface="+mn-lt"/>
            </a:endParaRPr>
          </a:p>
          <a:p>
            <a:endParaRPr lang="en-US" dirty="0"/>
          </a:p>
        </p:txBody>
      </p:sp>
    </p:spTree>
    <p:extLst>
      <p:ext uri="{BB962C8B-B14F-4D97-AF65-F5344CB8AC3E}">
        <p14:creationId xmlns:p14="http://schemas.microsoft.com/office/powerpoint/2010/main" val="3257141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A83E-68BF-4D3E-86FD-88DEAE35BE19}"/>
              </a:ext>
            </a:extLst>
          </p:cNvPr>
          <p:cNvSpPr>
            <a:spLocks noGrp="1"/>
          </p:cNvSpPr>
          <p:nvPr>
            <p:ph type="title"/>
          </p:nvPr>
        </p:nvSpPr>
        <p:spPr/>
        <p:txBody>
          <a:bodyPr/>
          <a:lstStyle/>
          <a:p>
            <a:r>
              <a:rPr lang="en-US" dirty="0">
                <a:solidFill>
                  <a:schemeClr val="accent3"/>
                </a:solidFill>
              </a:rPr>
              <a:t>Opportunities for Action - Businesses</a:t>
            </a:r>
          </a:p>
        </p:txBody>
      </p:sp>
      <p:sp>
        <p:nvSpPr>
          <p:cNvPr id="3" name="Content Placeholder 2">
            <a:extLst>
              <a:ext uri="{FF2B5EF4-FFF2-40B4-BE49-F238E27FC236}">
                <a16:creationId xmlns:a16="http://schemas.microsoft.com/office/drawing/2014/main" id="{0E7D9912-947C-4778-999B-B7972845D0B3}"/>
              </a:ext>
            </a:extLst>
          </p:cNvPr>
          <p:cNvSpPr>
            <a:spLocks noGrp="1"/>
          </p:cNvSpPr>
          <p:nvPr>
            <p:ph idx="1"/>
          </p:nvPr>
        </p:nvSpPr>
        <p:spPr>
          <a:xfrm>
            <a:off x="728866" y="1152939"/>
            <a:ext cx="11168273" cy="4778627"/>
          </a:xfrm>
        </p:spPr>
        <p:txBody>
          <a:bodyPr>
            <a:normAutofit/>
          </a:bodyPr>
          <a:lstStyle/>
          <a:p>
            <a:pPr marL="0" indent="0">
              <a:lnSpc>
                <a:spcPct val="200000"/>
              </a:lnSpc>
              <a:buNone/>
            </a:pPr>
            <a:endParaRPr lang="en-US" dirty="0">
              <a:ea typeface="+mn-lt"/>
              <a:cs typeface="+mn-lt"/>
            </a:endParaRPr>
          </a:p>
          <a:p>
            <a:pPr>
              <a:lnSpc>
                <a:spcPct val="200000"/>
              </a:lnSpc>
            </a:pPr>
            <a:r>
              <a:rPr lang="en-US" dirty="0">
                <a:ea typeface="+mn-lt"/>
                <a:cs typeface="+mn-lt"/>
              </a:rPr>
              <a:t>What needs seem really important to you (overall region perspective)?</a:t>
            </a:r>
          </a:p>
          <a:p>
            <a:pPr>
              <a:lnSpc>
                <a:spcPct val="200000"/>
              </a:lnSpc>
            </a:pPr>
            <a:r>
              <a:rPr lang="en-US" dirty="0">
                <a:ea typeface="+mn-lt"/>
                <a:cs typeface="+mn-lt"/>
              </a:rPr>
              <a:t>What are some topics in which we could get quick/easy wins?</a:t>
            </a:r>
          </a:p>
          <a:p>
            <a:pPr>
              <a:lnSpc>
                <a:spcPct val="200000"/>
              </a:lnSpc>
            </a:pPr>
            <a:r>
              <a:rPr lang="en-US" dirty="0">
                <a:ea typeface="+mn-lt"/>
                <a:cs typeface="+mn-lt"/>
              </a:rPr>
              <a:t>What are topics that might need longer-term investment?</a:t>
            </a:r>
          </a:p>
          <a:p>
            <a:endParaRPr lang="en-US" dirty="0"/>
          </a:p>
        </p:txBody>
      </p:sp>
    </p:spTree>
    <p:extLst>
      <p:ext uri="{BB962C8B-B14F-4D97-AF65-F5344CB8AC3E}">
        <p14:creationId xmlns:p14="http://schemas.microsoft.com/office/powerpoint/2010/main" val="2716810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A83E-68BF-4D3E-86FD-88DEAE35BE19}"/>
              </a:ext>
            </a:extLst>
          </p:cNvPr>
          <p:cNvSpPr>
            <a:spLocks noGrp="1"/>
          </p:cNvSpPr>
          <p:nvPr>
            <p:ph type="title"/>
          </p:nvPr>
        </p:nvSpPr>
        <p:spPr/>
        <p:txBody>
          <a:bodyPr/>
          <a:lstStyle/>
          <a:p>
            <a:r>
              <a:rPr lang="en-US" dirty="0">
                <a:solidFill>
                  <a:schemeClr val="accent3"/>
                </a:solidFill>
              </a:rPr>
              <a:t>Opportunities for Action - Businesses</a:t>
            </a:r>
          </a:p>
        </p:txBody>
      </p:sp>
      <p:sp>
        <p:nvSpPr>
          <p:cNvPr id="3" name="Content Placeholder 2">
            <a:extLst>
              <a:ext uri="{FF2B5EF4-FFF2-40B4-BE49-F238E27FC236}">
                <a16:creationId xmlns:a16="http://schemas.microsoft.com/office/drawing/2014/main" id="{0E7D9912-947C-4778-999B-B7972845D0B3}"/>
              </a:ext>
            </a:extLst>
          </p:cNvPr>
          <p:cNvSpPr>
            <a:spLocks noGrp="1"/>
          </p:cNvSpPr>
          <p:nvPr>
            <p:ph idx="1"/>
          </p:nvPr>
        </p:nvSpPr>
        <p:spPr>
          <a:xfrm>
            <a:off x="728866" y="2117034"/>
            <a:ext cx="11168273" cy="3814531"/>
          </a:xfrm>
        </p:spPr>
        <p:txBody>
          <a:bodyPr>
            <a:normAutofit/>
          </a:bodyPr>
          <a:lstStyle/>
          <a:p>
            <a:pPr marL="0" indent="0">
              <a:buNone/>
            </a:pPr>
            <a:endParaRPr lang="en-US" dirty="0">
              <a:ea typeface="+mn-lt"/>
              <a:cs typeface="+mn-lt"/>
            </a:endParaRPr>
          </a:p>
          <a:p>
            <a:pPr marL="0" indent="0">
              <a:buNone/>
            </a:pPr>
            <a:r>
              <a:rPr lang="en-US" sz="3600" dirty="0">
                <a:ea typeface="+mn-lt"/>
                <a:cs typeface="+mn-lt"/>
              </a:rPr>
              <a:t>If we were to tackle these, who is missing today that needs to be involved?</a:t>
            </a:r>
          </a:p>
          <a:p>
            <a:endParaRPr lang="en-US" dirty="0">
              <a:ea typeface="+mn-lt"/>
              <a:cs typeface="+mn-lt"/>
            </a:endParaRPr>
          </a:p>
          <a:p>
            <a:endParaRPr lang="en-US" dirty="0"/>
          </a:p>
        </p:txBody>
      </p:sp>
    </p:spTree>
    <p:extLst>
      <p:ext uri="{BB962C8B-B14F-4D97-AF65-F5344CB8AC3E}">
        <p14:creationId xmlns:p14="http://schemas.microsoft.com/office/powerpoint/2010/main" val="1925284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2AEAD1-552A-4A67-B092-4449FB7186DE}"/>
              </a:ext>
            </a:extLst>
          </p:cNvPr>
          <p:cNvSpPr>
            <a:spLocks noGrp="1"/>
          </p:cNvSpPr>
          <p:nvPr>
            <p:ph type="title"/>
          </p:nvPr>
        </p:nvSpPr>
        <p:spPr/>
        <p:txBody>
          <a:bodyPr/>
          <a:lstStyle/>
          <a:p>
            <a:r>
              <a:rPr lang="en-US" dirty="0">
                <a:solidFill>
                  <a:schemeClr val="accent3"/>
                </a:solidFill>
              </a:rPr>
              <a:t>CREATE Employees</a:t>
            </a:r>
          </a:p>
        </p:txBody>
      </p:sp>
    </p:spTree>
    <p:extLst>
      <p:ext uri="{BB962C8B-B14F-4D97-AF65-F5344CB8AC3E}">
        <p14:creationId xmlns:p14="http://schemas.microsoft.com/office/powerpoint/2010/main" val="1476679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3"/>
                </a:solidFill>
              </a:rPr>
              <a:t>Employee Data</a:t>
            </a:r>
          </a:p>
        </p:txBody>
      </p:sp>
      <p:sp>
        <p:nvSpPr>
          <p:cNvPr id="4" name="Content Placeholder 3"/>
          <p:cNvSpPr>
            <a:spLocks noGrp="1"/>
          </p:cNvSpPr>
          <p:nvPr>
            <p:ph idx="1"/>
          </p:nvPr>
        </p:nvSpPr>
        <p:spPr/>
        <p:txBody>
          <a:bodyPr/>
          <a:lstStyle/>
          <a:p>
            <a:r>
              <a:rPr lang="en-US" dirty="0"/>
              <a:t>CREATE occupations and wage data: JobsEq</a:t>
            </a:r>
          </a:p>
          <a:p>
            <a:r>
              <a:rPr lang="en-US" dirty="0"/>
              <a:t>Employee draw: Census OnTheMap</a:t>
            </a:r>
          </a:p>
          <a:p>
            <a:r>
              <a:rPr lang="en-US" dirty="0"/>
              <a:t>Barriers to work (Perceptions vs Reality):  BR&amp;E &amp; Employee Perspective survey</a:t>
            </a:r>
          </a:p>
          <a:p>
            <a:r>
              <a:rPr lang="en-US" dirty="0"/>
              <a:t>Costs of Turnover: </a:t>
            </a:r>
          </a:p>
          <a:p>
            <a:r>
              <a:rPr lang="en-US" dirty="0"/>
              <a:t>Training needs: Employee Perspective survey</a:t>
            </a:r>
          </a:p>
          <a:p>
            <a:endParaRPr lang="en-US" dirty="0"/>
          </a:p>
          <a:p>
            <a:endParaRPr lang="en-US" dirty="0"/>
          </a:p>
        </p:txBody>
      </p:sp>
      <p:sp>
        <p:nvSpPr>
          <p:cNvPr id="2" name="TextBox 1">
            <a:extLst>
              <a:ext uri="{FF2B5EF4-FFF2-40B4-BE49-F238E27FC236}">
                <a16:creationId xmlns:a16="http://schemas.microsoft.com/office/drawing/2014/main" id="{2067C21A-7E72-A8F2-B6A1-5A5031290ACB}"/>
              </a:ext>
            </a:extLst>
          </p:cNvPr>
          <p:cNvSpPr txBox="1"/>
          <p:nvPr/>
        </p:nvSpPr>
        <p:spPr>
          <a:xfrm>
            <a:off x="6467889" y="5080079"/>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workers in your region.</a:t>
            </a:r>
          </a:p>
        </p:txBody>
      </p:sp>
    </p:spTree>
    <p:extLst>
      <p:ext uri="{BB962C8B-B14F-4D97-AF65-F5344CB8AC3E}">
        <p14:creationId xmlns:p14="http://schemas.microsoft.com/office/powerpoint/2010/main" val="968479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2515F2-40E7-4F1A-ACDC-E6FBA92455B7}"/>
              </a:ext>
            </a:extLst>
          </p:cNvPr>
          <p:cNvSpPr>
            <a:spLocks noGrp="1"/>
          </p:cNvSpPr>
          <p:nvPr>
            <p:ph type="title"/>
          </p:nvPr>
        </p:nvSpPr>
        <p:spPr/>
        <p:txBody>
          <a:bodyPr/>
          <a:lstStyle/>
          <a:p>
            <a:r>
              <a:rPr lang="en-US" dirty="0">
                <a:solidFill>
                  <a:schemeClr val="accent3"/>
                </a:solidFill>
              </a:rPr>
              <a:t>Top CREATE Occupations</a:t>
            </a:r>
          </a:p>
        </p:txBody>
      </p:sp>
      <p:sp>
        <p:nvSpPr>
          <p:cNvPr id="8" name="TextBox 7">
            <a:extLst>
              <a:ext uri="{FF2B5EF4-FFF2-40B4-BE49-F238E27FC236}">
                <a16:creationId xmlns:a16="http://schemas.microsoft.com/office/drawing/2014/main" id="{AA3B6EF9-4F94-42FC-A5CE-4B37901A656B}"/>
              </a:ext>
            </a:extLst>
          </p:cNvPr>
          <p:cNvSpPr txBox="1"/>
          <p:nvPr/>
        </p:nvSpPr>
        <p:spPr>
          <a:xfrm>
            <a:off x="311727" y="6099464"/>
            <a:ext cx="11647342" cy="646331"/>
          </a:xfrm>
          <a:prstGeom prst="rect">
            <a:avLst/>
          </a:prstGeom>
          <a:solidFill>
            <a:schemeClr val="bg1"/>
          </a:solidFill>
        </p:spPr>
        <p:txBody>
          <a:bodyPr wrap="square" rtlCol="0">
            <a:spAutoFit/>
          </a:bodyPr>
          <a:lstStyle/>
          <a:p>
            <a:endParaRPr lang="en-US" dirty="0"/>
          </a:p>
          <a:p>
            <a:r>
              <a:rPr lang="en-US" dirty="0"/>
              <a:t>									Data Source: </a:t>
            </a:r>
            <a:r>
              <a:rPr lang="en-US" dirty="0" err="1"/>
              <a:t>JobsEQ</a:t>
            </a:r>
            <a:r>
              <a:rPr lang="en-US" dirty="0"/>
              <a:t>, 2018 data</a:t>
            </a:r>
          </a:p>
        </p:txBody>
      </p:sp>
      <p:sp>
        <p:nvSpPr>
          <p:cNvPr id="10" name="Content Placeholder 9">
            <a:extLst>
              <a:ext uri="{FF2B5EF4-FFF2-40B4-BE49-F238E27FC236}">
                <a16:creationId xmlns:a16="http://schemas.microsoft.com/office/drawing/2014/main" id="{3B65812D-7E92-4A92-ADB4-C4A00E5D9EF4}"/>
              </a:ext>
            </a:extLst>
          </p:cNvPr>
          <p:cNvSpPr>
            <a:spLocks noGrp="1"/>
          </p:cNvSpPr>
          <p:nvPr>
            <p:ph idx="1"/>
          </p:nvPr>
        </p:nvSpPr>
        <p:spPr/>
        <p:txBody>
          <a:bodyPr/>
          <a:lstStyle/>
          <a:p>
            <a:endParaRPr lang="en-US" dirty="0"/>
          </a:p>
        </p:txBody>
      </p:sp>
      <p:graphicFrame>
        <p:nvGraphicFramePr>
          <p:cNvPr id="11" name="Table 7">
            <a:extLst>
              <a:ext uri="{FF2B5EF4-FFF2-40B4-BE49-F238E27FC236}">
                <a16:creationId xmlns:a16="http://schemas.microsoft.com/office/drawing/2014/main" id="{820D8041-1B94-4012-A108-61CE3A292D36}"/>
              </a:ext>
            </a:extLst>
          </p:cNvPr>
          <p:cNvGraphicFramePr>
            <a:graphicFrameLocks/>
          </p:cNvGraphicFramePr>
          <p:nvPr/>
        </p:nvGraphicFramePr>
        <p:xfrm>
          <a:off x="728866" y="1309848"/>
          <a:ext cx="11168273" cy="5345172"/>
        </p:xfrm>
        <a:graphic>
          <a:graphicData uri="http://schemas.openxmlformats.org/drawingml/2006/table">
            <a:tbl>
              <a:tblPr firstRow="1" bandRow="1">
                <a:tableStyleId>{5C22544A-7EE6-4342-B048-85BDC9FD1C3A}</a:tableStyleId>
              </a:tblPr>
              <a:tblGrid>
                <a:gridCol w="1751898">
                  <a:extLst>
                    <a:ext uri="{9D8B030D-6E8A-4147-A177-3AD203B41FA5}">
                      <a16:colId xmlns:a16="http://schemas.microsoft.com/office/drawing/2014/main" val="3305035738"/>
                    </a:ext>
                  </a:extLst>
                </a:gridCol>
                <a:gridCol w="4992414">
                  <a:extLst>
                    <a:ext uri="{9D8B030D-6E8A-4147-A177-3AD203B41FA5}">
                      <a16:colId xmlns:a16="http://schemas.microsoft.com/office/drawing/2014/main" val="4147307425"/>
                    </a:ext>
                  </a:extLst>
                </a:gridCol>
                <a:gridCol w="1839310">
                  <a:extLst>
                    <a:ext uri="{9D8B030D-6E8A-4147-A177-3AD203B41FA5}">
                      <a16:colId xmlns:a16="http://schemas.microsoft.com/office/drawing/2014/main" val="2175472113"/>
                    </a:ext>
                  </a:extLst>
                </a:gridCol>
                <a:gridCol w="1345324">
                  <a:extLst>
                    <a:ext uri="{9D8B030D-6E8A-4147-A177-3AD203B41FA5}">
                      <a16:colId xmlns:a16="http://schemas.microsoft.com/office/drawing/2014/main" val="3032969135"/>
                    </a:ext>
                  </a:extLst>
                </a:gridCol>
                <a:gridCol w="1239327">
                  <a:extLst>
                    <a:ext uri="{9D8B030D-6E8A-4147-A177-3AD203B41FA5}">
                      <a16:colId xmlns:a16="http://schemas.microsoft.com/office/drawing/2014/main" val="1604047159"/>
                    </a:ext>
                  </a:extLst>
                </a:gridCol>
              </a:tblGrid>
              <a:tr h="584104">
                <a:tc>
                  <a:txBody>
                    <a:bodyPr/>
                    <a:lstStyle/>
                    <a:p>
                      <a:r>
                        <a:rPr lang="en-US" dirty="0"/>
                        <a:t>Industry</a:t>
                      </a:r>
                    </a:p>
                  </a:txBody>
                  <a:tcPr/>
                </a:tc>
                <a:tc>
                  <a:txBody>
                    <a:bodyPr/>
                    <a:lstStyle/>
                    <a:p>
                      <a:r>
                        <a:rPr lang="en-US" dirty="0"/>
                        <a:t>Subsector</a:t>
                      </a:r>
                    </a:p>
                  </a:txBody>
                  <a:tcPr/>
                </a:tc>
                <a:tc>
                  <a:txBody>
                    <a:bodyPr/>
                    <a:lstStyle/>
                    <a:p>
                      <a:pPr algn="ctr"/>
                      <a:r>
                        <a:rPr lang="en-US" dirty="0"/>
                        <a:t>Employment</a:t>
                      </a:r>
                    </a:p>
                  </a:txBody>
                  <a:tcPr/>
                </a:tc>
                <a:tc>
                  <a:txBody>
                    <a:bodyPr/>
                    <a:lstStyle/>
                    <a:p>
                      <a:pPr algn="ctr"/>
                      <a:r>
                        <a:rPr lang="en-US" dirty="0"/>
                        <a:t>Avg Ann Wages</a:t>
                      </a:r>
                    </a:p>
                  </a:txBody>
                  <a:tcPr/>
                </a:tc>
                <a:tc>
                  <a:txBody>
                    <a:bodyPr/>
                    <a:lstStyle/>
                    <a:p>
                      <a:pPr algn="ctr"/>
                      <a:r>
                        <a:rPr lang="en-US" dirty="0"/>
                        <a:t>Annual Demand</a:t>
                      </a:r>
                    </a:p>
                  </a:txBody>
                  <a:tcPr/>
                </a:tc>
                <a:extLst>
                  <a:ext uri="{0D108BD9-81ED-4DB2-BD59-A6C34878D82A}">
                    <a16:rowId xmlns:a16="http://schemas.microsoft.com/office/drawing/2014/main" val="856528194"/>
                  </a:ext>
                </a:extLst>
              </a:tr>
              <a:tr h="333774">
                <a:tc rowSpan="5">
                  <a:txBody>
                    <a:bodyPr/>
                    <a:lstStyle/>
                    <a:p>
                      <a:r>
                        <a:rPr lang="en-US" dirty="0"/>
                        <a:t>Retail</a:t>
                      </a:r>
                    </a:p>
                  </a:txBody>
                  <a:tcPr/>
                </a:tc>
                <a:tc>
                  <a:txBody>
                    <a:bodyPr/>
                    <a:lstStyle/>
                    <a:p>
                      <a:r>
                        <a:rPr lang="en-US" dirty="0"/>
                        <a:t>Cashiers</a:t>
                      </a:r>
                    </a:p>
                  </a:txBody>
                  <a:tcPr/>
                </a:tc>
                <a:tc>
                  <a:txBody>
                    <a:bodyPr/>
                    <a:lstStyle/>
                    <a:p>
                      <a:pPr algn="ctr"/>
                      <a:r>
                        <a:rPr lang="en-US" dirty="0"/>
                        <a:t>286</a:t>
                      </a:r>
                    </a:p>
                  </a:txBody>
                  <a:tcPr/>
                </a:tc>
                <a:tc>
                  <a:txBody>
                    <a:bodyPr/>
                    <a:lstStyle/>
                    <a:p>
                      <a:pPr algn="ctr"/>
                      <a:r>
                        <a:rPr lang="en-US" dirty="0"/>
                        <a:t>$19,100</a:t>
                      </a:r>
                    </a:p>
                  </a:txBody>
                  <a:tcPr/>
                </a:tc>
                <a:tc>
                  <a:txBody>
                    <a:bodyPr/>
                    <a:lstStyle/>
                    <a:p>
                      <a:pPr algn="ctr"/>
                      <a:r>
                        <a:rPr lang="en-US" dirty="0"/>
                        <a:t>51</a:t>
                      </a:r>
                    </a:p>
                  </a:txBody>
                  <a:tcPr/>
                </a:tc>
                <a:extLst>
                  <a:ext uri="{0D108BD9-81ED-4DB2-BD59-A6C34878D82A}">
                    <a16:rowId xmlns:a16="http://schemas.microsoft.com/office/drawing/2014/main" val="1412688186"/>
                  </a:ext>
                </a:extLst>
              </a:tr>
              <a:tr h="333774">
                <a:tc vMerge="1">
                  <a:txBody>
                    <a:bodyPr/>
                    <a:lstStyle/>
                    <a:p>
                      <a:endParaRPr lang="en-US" dirty="0"/>
                    </a:p>
                  </a:txBody>
                  <a:tcPr/>
                </a:tc>
                <a:tc>
                  <a:txBody>
                    <a:bodyPr/>
                    <a:lstStyle/>
                    <a:p>
                      <a:r>
                        <a:rPr lang="en-US" dirty="0"/>
                        <a:t>Retail Salespersons</a:t>
                      </a:r>
                    </a:p>
                  </a:txBody>
                  <a:tcPr/>
                </a:tc>
                <a:tc>
                  <a:txBody>
                    <a:bodyPr/>
                    <a:lstStyle/>
                    <a:p>
                      <a:pPr algn="ctr"/>
                      <a:r>
                        <a:rPr lang="en-US" dirty="0"/>
                        <a:t>232</a:t>
                      </a:r>
                    </a:p>
                  </a:txBody>
                  <a:tcPr/>
                </a:tc>
                <a:tc>
                  <a:txBody>
                    <a:bodyPr/>
                    <a:lstStyle/>
                    <a:p>
                      <a:pPr algn="ctr"/>
                      <a:r>
                        <a:rPr lang="en-US" dirty="0"/>
                        <a:t>$24,300</a:t>
                      </a:r>
                    </a:p>
                  </a:txBody>
                  <a:tcPr/>
                </a:tc>
                <a:tc>
                  <a:txBody>
                    <a:bodyPr/>
                    <a:lstStyle/>
                    <a:p>
                      <a:pPr algn="ctr"/>
                      <a:r>
                        <a:rPr lang="en-US" dirty="0"/>
                        <a:t>33</a:t>
                      </a:r>
                    </a:p>
                  </a:txBody>
                  <a:tcPr/>
                </a:tc>
                <a:extLst>
                  <a:ext uri="{0D108BD9-81ED-4DB2-BD59-A6C34878D82A}">
                    <a16:rowId xmlns:a16="http://schemas.microsoft.com/office/drawing/2014/main" val="2702710734"/>
                  </a:ext>
                </a:extLst>
              </a:tr>
              <a:tr h="333774">
                <a:tc vMerge="1">
                  <a:txBody>
                    <a:bodyPr/>
                    <a:lstStyle/>
                    <a:p>
                      <a:endParaRPr lang="en-US" dirty="0"/>
                    </a:p>
                  </a:txBody>
                  <a:tcPr/>
                </a:tc>
                <a:tc>
                  <a:txBody>
                    <a:bodyPr/>
                    <a:lstStyle/>
                    <a:p>
                      <a:r>
                        <a:rPr lang="en-US" dirty="0"/>
                        <a:t>First-Line Supervisors of Retail Sales Workers</a:t>
                      </a:r>
                    </a:p>
                  </a:txBody>
                  <a:tcPr/>
                </a:tc>
                <a:tc>
                  <a:txBody>
                    <a:bodyPr/>
                    <a:lstStyle/>
                    <a:p>
                      <a:pPr algn="ctr"/>
                      <a:r>
                        <a:rPr lang="en-US" dirty="0"/>
                        <a:t>147</a:t>
                      </a:r>
                    </a:p>
                  </a:txBody>
                  <a:tcPr/>
                </a:tc>
                <a:tc>
                  <a:txBody>
                    <a:bodyPr/>
                    <a:lstStyle/>
                    <a:p>
                      <a:pPr algn="ctr"/>
                      <a:r>
                        <a:rPr lang="en-US" dirty="0"/>
                        <a:t>$34,200</a:t>
                      </a:r>
                    </a:p>
                  </a:txBody>
                  <a:tcPr/>
                </a:tc>
                <a:tc>
                  <a:txBody>
                    <a:bodyPr/>
                    <a:lstStyle/>
                    <a:p>
                      <a:pPr algn="ctr"/>
                      <a:r>
                        <a:rPr lang="en-US" dirty="0"/>
                        <a:t>15</a:t>
                      </a:r>
                    </a:p>
                  </a:txBody>
                  <a:tcPr/>
                </a:tc>
                <a:extLst>
                  <a:ext uri="{0D108BD9-81ED-4DB2-BD59-A6C34878D82A}">
                    <a16:rowId xmlns:a16="http://schemas.microsoft.com/office/drawing/2014/main" val="2757481317"/>
                  </a:ext>
                </a:extLst>
              </a:tr>
              <a:tr h="333774">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rPr>
                        <a:t>Stock Clerks and Order Fillers</a:t>
                      </a:r>
                      <a:endParaRPr lang="en-US" sz="1800" dirty="0">
                        <a:effectLst/>
                        <a:latin typeface="+mn-lt"/>
                        <a:ea typeface="Calibri" panose="020F0502020204030204" pitchFamily="34" charset="0"/>
                        <a:cs typeface="Arial" panose="020B0604020202020204" pitchFamily="34" charset="0"/>
                      </a:endParaRPr>
                    </a:p>
                  </a:txBody>
                  <a:tcPr/>
                </a:tc>
                <a:tc>
                  <a:txBody>
                    <a:bodyPr/>
                    <a:lstStyle/>
                    <a:p>
                      <a:pPr algn="ctr"/>
                      <a:r>
                        <a:rPr lang="en-US" dirty="0"/>
                        <a:t>111</a:t>
                      </a:r>
                    </a:p>
                  </a:txBody>
                  <a:tcPr/>
                </a:tc>
                <a:tc>
                  <a:txBody>
                    <a:bodyPr/>
                    <a:lstStyle/>
                    <a:p>
                      <a:pPr algn="ctr"/>
                      <a:r>
                        <a:rPr lang="en-US" dirty="0"/>
                        <a:t>$20,400</a:t>
                      </a:r>
                    </a:p>
                  </a:txBody>
                  <a:tcPr/>
                </a:tc>
                <a:tc>
                  <a:txBody>
                    <a:bodyPr/>
                    <a:lstStyle/>
                    <a:p>
                      <a:pPr algn="ctr"/>
                      <a:r>
                        <a:rPr lang="en-US" dirty="0"/>
                        <a:t>14</a:t>
                      </a:r>
                    </a:p>
                  </a:txBody>
                  <a:tcPr/>
                </a:tc>
                <a:extLst>
                  <a:ext uri="{0D108BD9-81ED-4DB2-BD59-A6C34878D82A}">
                    <a16:rowId xmlns:a16="http://schemas.microsoft.com/office/drawing/2014/main" val="2695375330"/>
                  </a:ext>
                </a:extLst>
              </a:tr>
              <a:tr h="333774">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n-lt"/>
                          <a:ea typeface="Calibri" panose="020F0502020204030204" pitchFamily="34" charset="0"/>
                          <a:cs typeface="Arial" panose="020B0604020202020204" pitchFamily="34" charset="0"/>
                        </a:rPr>
                        <a:t>Pharmacy Technicians</a:t>
                      </a:r>
                    </a:p>
                  </a:txBody>
                  <a:tcPr/>
                </a:tc>
                <a:tc>
                  <a:txBody>
                    <a:bodyPr/>
                    <a:lstStyle/>
                    <a:p>
                      <a:pPr algn="ctr"/>
                      <a:r>
                        <a:rPr lang="en-US" dirty="0"/>
                        <a:t>39</a:t>
                      </a:r>
                    </a:p>
                  </a:txBody>
                  <a:tcPr/>
                </a:tc>
                <a:tc>
                  <a:txBody>
                    <a:bodyPr/>
                    <a:lstStyle/>
                    <a:p>
                      <a:pPr algn="ctr"/>
                      <a:r>
                        <a:rPr lang="en-US" dirty="0"/>
                        <a:t>$24,200</a:t>
                      </a:r>
                    </a:p>
                  </a:txBody>
                  <a:tcPr/>
                </a:tc>
                <a:tc>
                  <a:txBody>
                    <a:bodyPr/>
                    <a:lstStyle/>
                    <a:p>
                      <a:pPr algn="ctr"/>
                      <a:r>
                        <a:rPr lang="en-US" dirty="0"/>
                        <a:t>4</a:t>
                      </a:r>
                    </a:p>
                  </a:txBody>
                  <a:tcPr/>
                </a:tc>
                <a:extLst>
                  <a:ext uri="{0D108BD9-81ED-4DB2-BD59-A6C34878D82A}">
                    <a16:rowId xmlns:a16="http://schemas.microsoft.com/office/drawing/2014/main" val="3730194036"/>
                  </a:ext>
                </a:extLst>
              </a:tr>
              <a:tr h="334121">
                <a:tc>
                  <a:txBody>
                    <a:bodyPr/>
                    <a:lstStyle/>
                    <a:p>
                      <a:r>
                        <a:rPr lang="en-US" dirty="0"/>
                        <a:t>Entertainment</a:t>
                      </a:r>
                    </a:p>
                  </a:txBody>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Arial" panose="020B0604020202020204" pitchFamily="34" charset="0"/>
                        </a:rPr>
                        <a:t>Writers &amp;  Authors</a:t>
                      </a:r>
                    </a:p>
                  </a:txBody>
                  <a:tcPr/>
                </a:tc>
                <a:tc>
                  <a:txBody>
                    <a:bodyPr/>
                    <a:lstStyle/>
                    <a:p>
                      <a:pPr algn="ctr"/>
                      <a:r>
                        <a:rPr lang="en-US" dirty="0"/>
                        <a:t>3</a:t>
                      </a:r>
                    </a:p>
                  </a:txBody>
                  <a:tcPr/>
                </a:tc>
                <a:tc>
                  <a:txBody>
                    <a:bodyPr/>
                    <a:lstStyle/>
                    <a:p>
                      <a:pPr algn="ctr"/>
                      <a:r>
                        <a:rPr lang="en-US" dirty="0"/>
                        <a:t>$36,400</a:t>
                      </a:r>
                    </a:p>
                  </a:txBody>
                  <a:tcPr/>
                </a:tc>
                <a:tc>
                  <a:txBody>
                    <a:bodyPr/>
                    <a:lstStyle/>
                    <a:p>
                      <a:pPr algn="ctr"/>
                      <a:r>
                        <a:rPr lang="en-US" dirty="0"/>
                        <a:t>0</a:t>
                      </a:r>
                    </a:p>
                  </a:txBody>
                  <a:tcPr/>
                </a:tc>
                <a:extLst>
                  <a:ext uri="{0D108BD9-81ED-4DB2-BD59-A6C34878D82A}">
                    <a16:rowId xmlns:a16="http://schemas.microsoft.com/office/drawing/2014/main" val="1684717767"/>
                  </a:ext>
                </a:extLst>
              </a:tr>
              <a:tr h="333774">
                <a:tc rowSpan="4">
                  <a:txBody>
                    <a:bodyPr/>
                    <a:lstStyle/>
                    <a:p>
                      <a:r>
                        <a:rPr lang="en-US" dirty="0"/>
                        <a:t>Accommodation &amp; Food</a:t>
                      </a:r>
                    </a:p>
                  </a:txBody>
                  <a:tcPr/>
                </a:tc>
                <a:tc>
                  <a:txBody>
                    <a:bodyPr/>
                    <a:lstStyle/>
                    <a:p>
                      <a:r>
                        <a:rPr lang="en-US" dirty="0"/>
                        <a:t>Combined Food Preparation and Serving Workers</a:t>
                      </a:r>
                    </a:p>
                  </a:txBody>
                  <a:tcPr/>
                </a:tc>
                <a:tc>
                  <a:txBody>
                    <a:bodyPr/>
                    <a:lstStyle/>
                    <a:p>
                      <a:pPr algn="ctr"/>
                      <a:r>
                        <a:rPr lang="en-US" dirty="0"/>
                        <a:t>186</a:t>
                      </a:r>
                    </a:p>
                  </a:txBody>
                  <a:tcPr/>
                </a:tc>
                <a:tc>
                  <a:txBody>
                    <a:bodyPr/>
                    <a:lstStyle/>
                    <a:p>
                      <a:pPr algn="ctr"/>
                      <a:r>
                        <a:rPr lang="en-US" dirty="0"/>
                        <a:t>$18,500</a:t>
                      </a:r>
                    </a:p>
                  </a:txBody>
                  <a:tcPr/>
                </a:tc>
                <a:tc>
                  <a:txBody>
                    <a:bodyPr/>
                    <a:lstStyle/>
                    <a:p>
                      <a:pPr algn="ctr"/>
                      <a:r>
                        <a:rPr lang="en-US" dirty="0"/>
                        <a:t>36</a:t>
                      </a:r>
                    </a:p>
                  </a:txBody>
                  <a:tcPr/>
                </a:tc>
                <a:extLst>
                  <a:ext uri="{0D108BD9-81ED-4DB2-BD59-A6C34878D82A}">
                    <a16:rowId xmlns:a16="http://schemas.microsoft.com/office/drawing/2014/main" val="2932886297"/>
                  </a:ext>
                </a:extLst>
              </a:tr>
              <a:tr h="333774">
                <a:tc vMerge="1">
                  <a:txBody>
                    <a:bodyPr/>
                    <a:lstStyle/>
                    <a:p>
                      <a:endParaRPr lang="en-US" dirty="0"/>
                    </a:p>
                  </a:txBody>
                  <a:tcPr/>
                </a:tc>
                <a:tc>
                  <a:txBody>
                    <a:bodyPr/>
                    <a:lstStyle/>
                    <a:p>
                      <a:r>
                        <a:rPr lang="en-US" dirty="0"/>
                        <a:t>Waiters and Waitresses</a:t>
                      </a:r>
                    </a:p>
                  </a:txBody>
                  <a:tcPr/>
                </a:tc>
                <a:tc>
                  <a:txBody>
                    <a:bodyPr/>
                    <a:lstStyle/>
                    <a:p>
                      <a:pPr algn="ctr"/>
                      <a:r>
                        <a:rPr lang="en-US" dirty="0"/>
                        <a:t>107</a:t>
                      </a:r>
                    </a:p>
                  </a:txBody>
                  <a:tcPr/>
                </a:tc>
                <a:tc>
                  <a:txBody>
                    <a:bodyPr/>
                    <a:lstStyle/>
                    <a:p>
                      <a:pPr algn="ctr"/>
                      <a:r>
                        <a:rPr lang="en-US" dirty="0"/>
                        <a:t>$19,100</a:t>
                      </a:r>
                    </a:p>
                  </a:txBody>
                  <a:tcPr/>
                </a:tc>
                <a:tc>
                  <a:txBody>
                    <a:bodyPr/>
                    <a:lstStyle/>
                    <a:p>
                      <a:pPr algn="ctr"/>
                      <a:r>
                        <a:rPr lang="en-US" dirty="0"/>
                        <a:t>20</a:t>
                      </a:r>
                    </a:p>
                  </a:txBody>
                  <a:tcPr/>
                </a:tc>
                <a:extLst>
                  <a:ext uri="{0D108BD9-81ED-4DB2-BD59-A6C34878D82A}">
                    <a16:rowId xmlns:a16="http://schemas.microsoft.com/office/drawing/2014/main" val="2665317816"/>
                  </a:ext>
                </a:extLst>
              </a:tr>
              <a:tr h="334121">
                <a:tc vMerge="1">
                  <a:txBody>
                    <a:bodyPr/>
                    <a:lstStyle/>
                    <a:p>
                      <a:endParaRPr lang="en-US" dirty="0"/>
                    </a:p>
                  </a:txBody>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Arial" panose="020B0604020202020204" pitchFamily="34" charset="0"/>
                        </a:rPr>
                        <a:t>First-Line Supervisors of Food Prep &amp; Serving </a:t>
                      </a:r>
                      <a:r>
                        <a:rPr lang="en-US" sz="1800" dirty="0" err="1">
                          <a:effectLst/>
                          <a:latin typeface="+mn-lt"/>
                          <a:ea typeface="Calibri" panose="020F0502020204030204" pitchFamily="34" charset="0"/>
                          <a:cs typeface="Arial" panose="020B0604020202020204" pitchFamily="34" charset="0"/>
                        </a:rPr>
                        <a:t>Wkrs</a:t>
                      </a:r>
                      <a:endParaRPr lang="en-US" sz="1800" dirty="0">
                        <a:effectLst/>
                        <a:latin typeface="+mn-lt"/>
                        <a:ea typeface="Calibri" panose="020F0502020204030204" pitchFamily="34" charset="0"/>
                        <a:cs typeface="Arial" panose="020B0604020202020204" pitchFamily="34" charset="0"/>
                      </a:endParaRPr>
                    </a:p>
                  </a:txBody>
                  <a:tcPr/>
                </a:tc>
                <a:tc>
                  <a:txBody>
                    <a:bodyPr/>
                    <a:lstStyle/>
                    <a:p>
                      <a:pPr algn="ctr"/>
                      <a:r>
                        <a:rPr lang="en-US" dirty="0"/>
                        <a:t>57</a:t>
                      </a:r>
                    </a:p>
                  </a:txBody>
                  <a:tcPr/>
                </a:tc>
                <a:tc>
                  <a:txBody>
                    <a:bodyPr/>
                    <a:lstStyle/>
                    <a:p>
                      <a:pPr algn="ctr"/>
                      <a:r>
                        <a:rPr lang="en-US" dirty="0"/>
                        <a:t>$20,600</a:t>
                      </a:r>
                    </a:p>
                  </a:txBody>
                  <a:tcPr/>
                </a:tc>
                <a:tc>
                  <a:txBody>
                    <a:bodyPr/>
                    <a:lstStyle/>
                    <a:p>
                      <a:pPr algn="ctr"/>
                      <a:r>
                        <a:rPr lang="en-US" dirty="0"/>
                        <a:t>8</a:t>
                      </a:r>
                    </a:p>
                  </a:txBody>
                  <a:tcPr/>
                </a:tc>
                <a:extLst>
                  <a:ext uri="{0D108BD9-81ED-4DB2-BD59-A6C34878D82A}">
                    <a16:rowId xmlns:a16="http://schemas.microsoft.com/office/drawing/2014/main" val="652335609"/>
                  </a:ext>
                </a:extLst>
              </a:tr>
              <a:tr h="334121">
                <a:tc vMerge="1">
                  <a:txBody>
                    <a:bodyPr/>
                    <a:lstStyle/>
                    <a:p>
                      <a:endParaRPr lang="en-US" dirty="0"/>
                    </a:p>
                  </a:txBody>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Arial" panose="020B0604020202020204" pitchFamily="34" charset="0"/>
                        </a:rPr>
                        <a:t>Cooks, Restaurants</a:t>
                      </a:r>
                    </a:p>
                  </a:txBody>
                  <a:tcPr/>
                </a:tc>
                <a:tc>
                  <a:txBody>
                    <a:bodyPr/>
                    <a:lstStyle/>
                    <a:p>
                      <a:pPr algn="ctr"/>
                      <a:r>
                        <a:rPr lang="en-US" dirty="0"/>
                        <a:t>50</a:t>
                      </a:r>
                    </a:p>
                  </a:txBody>
                  <a:tcPr/>
                </a:tc>
                <a:tc>
                  <a:txBody>
                    <a:bodyPr/>
                    <a:lstStyle/>
                    <a:p>
                      <a:pPr algn="ctr"/>
                      <a:r>
                        <a:rPr lang="en-US" dirty="0"/>
                        <a:t>$25,000</a:t>
                      </a:r>
                    </a:p>
                  </a:txBody>
                  <a:tcPr/>
                </a:tc>
                <a:tc>
                  <a:txBody>
                    <a:bodyPr/>
                    <a:lstStyle/>
                    <a:p>
                      <a:pPr algn="ctr"/>
                      <a:r>
                        <a:rPr lang="en-US" dirty="0"/>
                        <a:t>7</a:t>
                      </a:r>
                    </a:p>
                  </a:txBody>
                  <a:tcPr/>
                </a:tc>
                <a:extLst>
                  <a:ext uri="{0D108BD9-81ED-4DB2-BD59-A6C34878D82A}">
                    <a16:rowId xmlns:a16="http://schemas.microsoft.com/office/drawing/2014/main" val="37694719"/>
                  </a:ext>
                </a:extLst>
              </a:tr>
              <a:tr h="333774">
                <a:tc rowSpan="3">
                  <a:txBody>
                    <a:bodyPr/>
                    <a:lstStyle/>
                    <a:p>
                      <a:r>
                        <a:rPr lang="en-US" dirty="0"/>
                        <a:t>Tourism</a:t>
                      </a:r>
                    </a:p>
                  </a:txBody>
                  <a:tcPr>
                    <a:solidFill>
                      <a:srgbClr val="E7F1F9"/>
                    </a:solidFill>
                  </a:tcPr>
                </a:tc>
                <a:tc>
                  <a:txBody>
                    <a:bodyPr/>
                    <a:lstStyle/>
                    <a:p>
                      <a:r>
                        <a:rPr lang="en-US" dirty="0"/>
                        <a:t>Landscaping and Groundskeeping Workers</a:t>
                      </a:r>
                    </a:p>
                  </a:txBody>
                  <a:tcPr/>
                </a:tc>
                <a:tc>
                  <a:txBody>
                    <a:bodyPr/>
                    <a:lstStyle/>
                    <a:p>
                      <a:pPr algn="ctr"/>
                      <a:r>
                        <a:rPr lang="en-US" dirty="0"/>
                        <a:t>12</a:t>
                      </a:r>
                    </a:p>
                  </a:txBody>
                  <a:tcPr/>
                </a:tc>
                <a:tc>
                  <a:txBody>
                    <a:bodyPr/>
                    <a:lstStyle/>
                    <a:p>
                      <a:pPr algn="ctr"/>
                      <a:r>
                        <a:rPr lang="en-US" dirty="0"/>
                        <a:t>$23,000</a:t>
                      </a:r>
                    </a:p>
                  </a:txBody>
                  <a:tcPr/>
                </a:tc>
                <a:tc>
                  <a:txBody>
                    <a:bodyPr/>
                    <a:lstStyle/>
                    <a:p>
                      <a:pPr algn="ctr"/>
                      <a:r>
                        <a:rPr lang="en-US" dirty="0"/>
                        <a:t>1</a:t>
                      </a:r>
                    </a:p>
                  </a:txBody>
                  <a:tcPr/>
                </a:tc>
                <a:extLst>
                  <a:ext uri="{0D108BD9-81ED-4DB2-BD59-A6C34878D82A}">
                    <a16:rowId xmlns:a16="http://schemas.microsoft.com/office/drawing/2014/main" val="19176570"/>
                  </a:ext>
                </a:extLst>
              </a:tr>
              <a:tr h="334121">
                <a:tc vMerge="1">
                  <a:txBody>
                    <a:bodyPr/>
                    <a:lstStyle/>
                    <a:p>
                      <a:endParaRPr lang="en-US" dirty="0"/>
                    </a:p>
                  </a:txBody>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Arial" panose="020B0604020202020204" pitchFamily="34" charset="0"/>
                        </a:rPr>
                        <a:t>Amusement and Recreation Attendants</a:t>
                      </a:r>
                    </a:p>
                  </a:txBody>
                  <a:tcPr/>
                </a:tc>
                <a:tc>
                  <a:txBody>
                    <a:bodyPr/>
                    <a:lstStyle/>
                    <a:p>
                      <a:pPr algn="ctr"/>
                      <a:r>
                        <a:rPr lang="en-US" dirty="0"/>
                        <a:t>12</a:t>
                      </a:r>
                    </a:p>
                  </a:txBody>
                  <a:tcPr/>
                </a:tc>
                <a:tc>
                  <a:txBody>
                    <a:bodyPr/>
                    <a:lstStyle/>
                    <a:p>
                      <a:pPr algn="ctr"/>
                      <a:r>
                        <a:rPr lang="en-US" dirty="0"/>
                        <a:t>$19,500</a:t>
                      </a:r>
                    </a:p>
                  </a:txBody>
                  <a:tcPr/>
                </a:tc>
                <a:tc>
                  <a:txBody>
                    <a:bodyPr/>
                    <a:lstStyle/>
                    <a:p>
                      <a:pPr algn="ctr"/>
                      <a:r>
                        <a:rPr lang="en-US" dirty="0"/>
                        <a:t>3</a:t>
                      </a:r>
                    </a:p>
                  </a:txBody>
                  <a:tcPr/>
                </a:tc>
                <a:extLst>
                  <a:ext uri="{0D108BD9-81ED-4DB2-BD59-A6C34878D82A}">
                    <a16:rowId xmlns:a16="http://schemas.microsoft.com/office/drawing/2014/main" val="1134380077"/>
                  </a:ext>
                </a:extLst>
              </a:tr>
              <a:tr h="314448">
                <a:tc vMerge="1">
                  <a:txBody>
                    <a:bodyPr/>
                    <a:lstStyle/>
                    <a:p>
                      <a:endParaRPr lang="en-US" dirty="0"/>
                    </a:p>
                  </a:txBody>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Arial" panose="020B0604020202020204" pitchFamily="34" charset="0"/>
                        </a:rPr>
                        <a:t>Waiters &amp; Waitresses</a:t>
                      </a:r>
                    </a:p>
                  </a:txBody>
                  <a:tcPr marL="31750" marR="31750" marT="19050" marB="19050" anchor="ctr"/>
                </a:tc>
                <a:tc>
                  <a:txBody>
                    <a:bodyPr/>
                    <a:lstStyle/>
                    <a:p>
                      <a:pPr marL="0" marR="0" algn="ctr">
                        <a:lnSpc>
                          <a:spcPct val="107000"/>
                        </a:lnSpc>
                        <a:spcBef>
                          <a:spcPts val="0"/>
                        </a:spcBef>
                        <a:spcAft>
                          <a:spcPts val="0"/>
                        </a:spcAft>
                      </a:pPr>
                      <a:r>
                        <a:rPr lang="en-US" sz="1800" dirty="0">
                          <a:effectLst/>
                          <a:latin typeface="+mn-lt"/>
                          <a:ea typeface="Calibri" panose="020F0502020204030204" pitchFamily="34" charset="0"/>
                          <a:cs typeface="Arial" panose="020B0604020202020204" pitchFamily="34" charset="0"/>
                        </a:rPr>
                        <a:t>6</a:t>
                      </a:r>
                    </a:p>
                  </a:txBody>
                  <a:tcPr marL="31750" marR="31750" marT="19050" marB="19050" anchor="ctr"/>
                </a:tc>
                <a:tc>
                  <a:txBody>
                    <a:bodyPr/>
                    <a:lstStyle/>
                    <a:p>
                      <a:pPr marL="0" marR="0" algn="ctr">
                        <a:lnSpc>
                          <a:spcPct val="107000"/>
                        </a:lnSpc>
                        <a:spcBef>
                          <a:spcPts val="0"/>
                        </a:spcBef>
                        <a:spcAft>
                          <a:spcPts val="0"/>
                        </a:spcAft>
                      </a:pPr>
                      <a:r>
                        <a:rPr lang="en-US" sz="1800" dirty="0">
                          <a:effectLst/>
                          <a:latin typeface="+mn-lt"/>
                          <a:ea typeface="Calibri" panose="020F0502020204030204" pitchFamily="34" charset="0"/>
                          <a:cs typeface="Arial" panose="020B0604020202020204" pitchFamily="34" charset="0"/>
                        </a:rPr>
                        <a:t>$19,100</a:t>
                      </a:r>
                    </a:p>
                  </a:txBody>
                  <a:tcPr marL="31750" marR="31750" marT="19050" marB="19050" anchor="ctr"/>
                </a:tc>
                <a:tc>
                  <a:txBody>
                    <a:bodyPr/>
                    <a:lstStyle/>
                    <a:p>
                      <a:pPr marL="0" marR="0" algn="ctr">
                        <a:lnSpc>
                          <a:spcPct val="107000"/>
                        </a:lnSpc>
                        <a:spcBef>
                          <a:spcPts val="0"/>
                        </a:spcBef>
                        <a:spcAft>
                          <a:spcPts val="0"/>
                        </a:spcAft>
                      </a:pPr>
                      <a:r>
                        <a:rPr lang="en-US" sz="1800" dirty="0">
                          <a:effectLst/>
                          <a:latin typeface="+mn-lt"/>
                          <a:ea typeface="Calibri" panose="020F0502020204030204" pitchFamily="34" charset="0"/>
                          <a:cs typeface="Arial" panose="020B0604020202020204" pitchFamily="34" charset="0"/>
                        </a:rPr>
                        <a:t>1</a:t>
                      </a:r>
                    </a:p>
                  </a:txBody>
                  <a:tcPr marL="31750" marR="31750" marT="19050" marB="19050" anchor="ctr"/>
                </a:tc>
                <a:extLst>
                  <a:ext uri="{0D108BD9-81ED-4DB2-BD59-A6C34878D82A}">
                    <a16:rowId xmlns:a16="http://schemas.microsoft.com/office/drawing/2014/main" val="3323273808"/>
                  </a:ext>
                </a:extLst>
              </a:tr>
            </a:tbl>
          </a:graphicData>
        </a:graphic>
      </p:graphicFrame>
      <p:sp>
        <p:nvSpPr>
          <p:cNvPr id="6" name="TextBox 5">
            <a:extLst>
              <a:ext uri="{FF2B5EF4-FFF2-40B4-BE49-F238E27FC236}">
                <a16:creationId xmlns:a16="http://schemas.microsoft.com/office/drawing/2014/main" id="{F76A57AA-1CD0-48FF-BD45-146D7D6E9817}"/>
              </a:ext>
            </a:extLst>
          </p:cNvPr>
          <p:cNvSpPr txBox="1"/>
          <p:nvPr/>
        </p:nvSpPr>
        <p:spPr>
          <a:xfrm>
            <a:off x="199690" y="6215073"/>
            <a:ext cx="2175641" cy="646331"/>
          </a:xfrm>
          <a:prstGeom prst="rect">
            <a:avLst/>
          </a:prstGeom>
          <a:solidFill>
            <a:schemeClr val="bg1"/>
          </a:solidFill>
        </p:spPr>
        <p:txBody>
          <a:bodyPr wrap="square" rtlCol="0">
            <a:spAutoFit/>
          </a:bodyPr>
          <a:lstStyle/>
          <a:p>
            <a:r>
              <a:rPr lang="en-US" dirty="0"/>
              <a:t>Data Source: </a:t>
            </a:r>
            <a:r>
              <a:rPr lang="en-US" dirty="0" err="1"/>
              <a:t>JobsEQ</a:t>
            </a:r>
            <a:r>
              <a:rPr lang="en-US" dirty="0"/>
              <a:t>, 2018 data</a:t>
            </a:r>
          </a:p>
        </p:txBody>
      </p:sp>
      <p:sp>
        <p:nvSpPr>
          <p:cNvPr id="2" name="TextBox 1">
            <a:extLst>
              <a:ext uri="{FF2B5EF4-FFF2-40B4-BE49-F238E27FC236}">
                <a16:creationId xmlns:a16="http://schemas.microsoft.com/office/drawing/2014/main" id="{3F1ED69A-7F50-EBB2-1717-0654AF9843E2}"/>
              </a:ext>
            </a:extLst>
          </p:cNvPr>
          <p:cNvSpPr txBox="1"/>
          <p:nvPr/>
        </p:nvSpPr>
        <p:spPr>
          <a:xfrm>
            <a:off x="4981989" y="4345918"/>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workers in your region.</a:t>
            </a:r>
          </a:p>
        </p:txBody>
      </p:sp>
    </p:spTree>
    <p:extLst>
      <p:ext uri="{BB962C8B-B14F-4D97-AF65-F5344CB8AC3E}">
        <p14:creationId xmlns:p14="http://schemas.microsoft.com/office/powerpoint/2010/main" val="1207013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F111E-C186-419D-B1E7-D203BA1A83DE}"/>
              </a:ext>
            </a:extLst>
          </p:cNvPr>
          <p:cNvSpPr>
            <a:spLocks noGrp="1"/>
          </p:cNvSpPr>
          <p:nvPr>
            <p:ph type="title"/>
          </p:nvPr>
        </p:nvSpPr>
        <p:spPr/>
        <p:txBody>
          <a:bodyPr>
            <a:normAutofit/>
          </a:bodyPr>
          <a:lstStyle/>
          <a:p>
            <a:r>
              <a:rPr lang="en-US" sz="4400" dirty="0">
                <a:solidFill>
                  <a:schemeClr val="accent3"/>
                </a:solidFill>
              </a:rPr>
              <a:t>Commuting Patterns</a:t>
            </a:r>
          </a:p>
        </p:txBody>
      </p:sp>
      <p:sp>
        <p:nvSpPr>
          <p:cNvPr id="8" name="TextBox 7"/>
          <p:cNvSpPr txBox="1"/>
          <p:nvPr/>
        </p:nvSpPr>
        <p:spPr>
          <a:xfrm>
            <a:off x="9868649" y="5766035"/>
            <a:ext cx="3188970" cy="307777"/>
          </a:xfrm>
          <a:prstGeom prst="rect">
            <a:avLst/>
          </a:prstGeom>
          <a:noFill/>
        </p:spPr>
        <p:txBody>
          <a:bodyPr wrap="square" rtlCol="0">
            <a:spAutoFit/>
          </a:bodyPr>
          <a:lstStyle/>
          <a:p>
            <a:r>
              <a:rPr lang="en-US" sz="1400" dirty="0"/>
              <a:t>Data Source: On The Map</a:t>
            </a:r>
          </a:p>
        </p:txBody>
      </p:sp>
      <p:pic>
        <p:nvPicPr>
          <p:cNvPr id="3" name="Picture 2">
            <a:extLst>
              <a:ext uri="{FF2B5EF4-FFF2-40B4-BE49-F238E27FC236}">
                <a16:creationId xmlns:a16="http://schemas.microsoft.com/office/drawing/2014/main" id="{6FDB0E93-35E5-4F37-9D4F-2E6B9D1F4A3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28866" y="1327762"/>
            <a:ext cx="10479932" cy="4438273"/>
          </a:xfrm>
          <a:prstGeom prst="rect">
            <a:avLst/>
          </a:prstGeom>
        </p:spPr>
      </p:pic>
      <p:sp>
        <p:nvSpPr>
          <p:cNvPr id="5" name="TextBox 4">
            <a:extLst>
              <a:ext uri="{FF2B5EF4-FFF2-40B4-BE49-F238E27FC236}">
                <a16:creationId xmlns:a16="http://schemas.microsoft.com/office/drawing/2014/main" id="{302AAA2D-4102-590B-B6F6-28EB585B9A1F}"/>
              </a:ext>
            </a:extLst>
          </p:cNvPr>
          <p:cNvSpPr txBox="1"/>
          <p:nvPr/>
        </p:nvSpPr>
        <p:spPr>
          <a:xfrm>
            <a:off x="5396326" y="3737054"/>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workers in your region.</a:t>
            </a:r>
          </a:p>
        </p:txBody>
      </p:sp>
    </p:spTree>
    <p:extLst>
      <p:ext uri="{BB962C8B-B14F-4D97-AF65-F5344CB8AC3E}">
        <p14:creationId xmlns:p14="http://schemas.microsoft.com/office/powerpoint/2010/main" val="3402504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5A79CE2-BE6D-4BC1-A0A9-4B57C4E0203A}"/>
              </a:ext>
            </a:extLst>
          </p:cNvPr>
          <p:cNvSpPr>
            <a:spLocks noGrp="1"/>
          </p:cNvSpPr>
          <p:nvPr>
            <p:ph type="title"/>
          </p:nvPr>
        </p:nvSpPr>
        <p:spPr/>
        <p:txBody>
          <a:bodyPr/>
          <a:lstStyle/>
          <a:p>
            <a:r>
              <a:rPr lang="en-US" dirty="0">
                <a:solidFill>
                  <a:schemeClr val="accent3"/>
                </a:solidFill>
              </a:rPr>
              <a:t>Barriers to Employee Ability to Work</a:t>
            </a:r>
          </a:p>
        </p:txBody>
      </p:sp>
      <p:sp>
        <p:nvSpPr>
          <p:cNvPr id="10" name="Content Placeholder 9">
            <a:extLst>
              <a:ext uri="{FF2B5EF4-FFF2-40B4-BE49-F238E27FC236}">
                <a16:creationId xmlns:a16="http://schemas.microsoft.com/office/drawing/2014/main" id="{856560A0-7353-434E-B088-C120D5F56524}"/>
              </a:ext>
            </a:extLst>
          </p:cNvPr>
          <p:cNvSpPr>
            <a:spLocks noGrp="1"/>
          </p:cNvSpPr>
          <p:nvPr>
            <p:ph sz="half" idx="1"/>
          </p:nvPr>
        </p:nvSpPr>
        <p:spPr>
          <a:xfrm>
            <a:off x="753976" y="1383633"/>
            <a:ext cx="4900865" cy="4339074"/>
          </a:xfrm>
          <a:solidFill>
            <a:srgbClr val="FFFF99"/>
          </a:solidFill>
        </p:spPr>
        <p:txBody>
          <a:bodyPr>
            <a:normAutofit/>
          </a:bodyPr>
          <a:lstStyle/>
          <a:p>
            <a:pPr marL="0" indent="0">
              <a:buNone/>
            </a:pPr>
            <a:r>
              <a:rPr lang="en-US" sz="2000" u="sng" dirty="0"/>
              <a:t>Business Perspective (N=53)</a:t>
            </a:r>
          </a:p>
          <a:p>
            <a:r>
              <a:rPr lang="en-US" sz="2000" dirty="0"/>
              <a:t>Transportation Availability (10)</a:t>
            </a:r>
          </a:p>
          <a:p>
            <a:r>
              <a:rPr lang="en-US" sz="2000" dirty="0"/>
              <a:t>Child or Elder Care (7)</a:t>
            </a:r>
          </a:p>
          <a:p>
            <a:r>
              <a:rPr lang="en-US" sz="2000" dirty="0"/>
              <a:t>Broadband Access (5)</a:t>
            </a:r>
          </a:p>
          <a:p>
            <a:r>
              <a:rPr lang="en-US" sz="2000" dirty="0"/>
              <a:t>Housing Availability (5)</a:t>
            </a:r>
          </a:p>
          <a:p>
            <a:r>
              <a:rPr lang="en-US" sz="2000" dirty="0"/>
              <a:t>Healthcare Access (5)</a:t>
            </a:r>
          </a:p>
          <a:p>
            <a:endParaRPr lang="en-US" sz="2000" dirty="0"/>
          </a:p>
        </p:txBody>
      </p:sp>
      <p:sp>
        <p:nvSpPr>
          <p:cNvPr id="11" name="Content Placeholder 10">
            <a:extLst>
              <a:ext uri="{FF2B5EF4-FFF2-40B4-BE49-F238E27FC236}">
                <a16:creationId xmlns:a16="http://schemas.microsoft.com/office/drawing/2014/main" id="{D678188C-32CC-4C03-BCF6-B1D607C1383A}"/>
              </a:ext>
            </a:extLst>
          </p:cNvPr>
          <p:cNvSpPr>
            <a:spLocks noGrp="1"/>
          </p:cNvSpPr>
          <p:nvPr>
            <p:ph sz="half" idx="2"/>
          </p:nvPr>
        </p:nvSpPr>
        <p:spPr>
          <a:xfrm>
            <a:off x="6773777" y="1383633"/>
            <a:ext cx="4900865" cy="4339074"/>
          </a:xfrm>
          <a:solidFill>
            <a:srgbClr val="99CCFF"/>
          </a:solidFill>
        </p:spPr>
        <p:txBody>
          <a:bodyPr>
            <a:normAutofit/>
          </a:bodyPr>
          <a:lstStyle/>
          <a:p>
            <a:pPr marL="0" indent="0">
              <a:buNone/>
            </a:pPr>
            <a:r>
              <a:rPr lang="en-US" sz="2000" u="sng" dirty="0"/>
              <a:t>Employee Perspective (N=24)</a:t>
            </a:r>
          </a:p>
          <a:p>
            <a:r>
              <a:rPr lang="en-US" sz="2000" dirty="0"/>
              <a:t>Broadband Access (5)</a:t>
            </a:r>
          </a:p>
          <a:p>
            <a:r>
              <a:rPr lang="en-US" sz="2000" dirty="0"/>
              <a:t>Transportation Availability (2)</a:t>
            </a:r>
          </a:p>
          <a:p>
            <a:r>
              <a:rPr lang="en-US" sz="2000" dirty="0"/>
              <a:t>Walkability (2)</a:t>
            </a:r>
          </a:p>
          <a:p>
            <a:r>
              <a:rPr lang="en-US" sz="2000" dirty="0"/>
              <a:t>Safety Concerns (2)</a:t>
            </a:r>
          </a:p>
          <a:p>
            <a:r>
              <a:rPr lang="en-US" sz="2000" dirty="0"/>
              <a:t>Low pay (2)</a:t>
            </a:r>
          </a:p>
          <a:p>
            <a:r>
              <a:rPr lang="en-US" sz="2000" dirty="0"/>
              <a:t>Healthcare Access (1)</a:t>
            </a:r>
          </a:p>
          <a:p>
            <a:r>
              <a:rPr lang="en-US" sz="2000" dirty="0"/>
              <a:t>Housing Availability (1)</a:t>
            </a:r>
          </a:p>
          <a:p>
            <a:r>
              <a:rPr lang="en-US" sz="2000" dirty="0"/>
              <a:t>Child or Elder Care (1)</a:t>
            </a:r>
          </a:p>
          <a:p>
            <a:endParaRPr lang="en-US" sz="2000" dirty="0"/>
          </a:p>
          <a:p>
            <a:pPr marL="0" indent="0">
              <a:buNone/>
            </a:pPr>
            <a:endParaRPr lang="en-US" sz="2000" dirty="0"/>
          </a:p>
          <a:p>
            <a:endParaRPr lang="en-US" sz="2000" dirty="0"/>
          </a:p>
        </p:txBody>
      </p:sp>
      <p:sp>
        <p:nvSpPr>
          <p:cNvPr id="2" name="TextBox 1">
            <a:extLst>
              <a:ext uri="{FF2B5EF4-FFF2-40B4-BE49-F238E27FC236}">
                <a16:creationId xmlns:a16="http://schemas.microsoft.com/office/drawing/2014/main" id="{C0383593-6F96-8D98-543D-D90F4EB984DA}"/>
              </a:ext>
            </a:extLst>
          </p:cNvPr>
          <p:cNvSpPr txBox="1"/>
          <p:nvPr/>
        </p:nvSpPr>
        <p:spPr>
          <a:xfrm>
            <a:off x="4059152" y="3051254"/>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workers in your region.</a:t>
            </a:r>
          </a:p>
        </p:txBody>
      </p:sp>
      <p:sp>
        <p:nvSpPr>
          <p:cNvPr id="3" name="TextBox 2">
            <a:extLst>
              <a:ext uri="{FF2B5EF4-FFF2-40B4-BE49-F238E27FC236}">
                <a16:creationId xmlns:a16="http://schemas.microsoft.com/office/drawing/2014/main" id="{17D0832F-437C-9E0D-4753-0DB37945B693}"/>
              </a:ext>
            </a:extLst>
          </p:cNvPr>
          <p:cNvSpPr txBox="1"/>
          <p:nvPr/>
        </p:nvSpPr>
        <p:spPr>
          <a:xfrm>
            <a:off x="728866" y="6109210"/>
            <a:ext cx="2802423" cy="369332"/>
          </a:xfrm>
          <a:prstGeom prst="rect">
            <a:avLst/>
          </a:prstGeom>
          <a:noFill/>
        </p:spPr>
        <p:txBody>
          <a:bodyPr wrap="square" rtlCol="0">
            <a:spAutoFit/>
          </a:bodyPr>
          <a:lstStyle/>
          <a:p>
            <a:r>
              <a:rPr lang="en-US" dirty="0"/>
              <a:t>Data Source: BR&amp;E Survey</a:t>
            </a:r>
          </a:p>
        </p:txBody>
      </p:sp>
      <p:sp>
        <p:nvSpPr>
          <p:cNvPr id="4" name="TextBox 3">
            <a:extLst>
              <a:ext uri="{FF2B5EF4-FFF2-40B4-BE49-F238E27FC236}">
                <a16:creationId xmlns:a16="http://schemas.microsoft.com/office/drawing/2014/main" id="{015D0245-01A7-66CF-032D-D3F472E584EC}"/>
              </a:ext>
            </a:extLst>
          </p:cNvPr>
          <p:cNvSpPr txBox="1"/>
          <p:nvPr/>
        </p:nvSpPr>
        <p:spPr>
          <a:xfrm>
            <a:off x="6773777" y="6109210"/>
            <a:ext cx="4456198" cy="369332"/>
          </a:xfrm>
          <a:prstGeom prst="rect">
            <a:avLst/>
          </a:prstGeom>
          <a:noFill/>
        </p:spPr>
        <p:txBody>
          <a:bodyPr wrap="square" rtlCol="0">
            <a:spAutoFit/>
          </a:bodyPr>
          <a:lstStyle/>
          <a:p>
            <a:r>
              <a:rPr lang="en-US" dirty="0"/>
              <a:t>Data Source: Employee Perspective Survey</a:t>
            </a:r>
          </a:p>
        </p:txBody>
      </p:sp>
    </p:spTree>
    <p:extLst>
      <p:ext uri="{BB962C8B-B14F-4D97-AF65-F5344CB8AC3E}">
        <p14:creationId xmlns:p14="http://schemas.microsoft.com/office/powerpoint/2010/main" val="226272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9498" y="208263"/>
            <a:ext cx="9357359" cy="941941"/>
          </a:xfrm>
        </p:spPr>
        <p:txBody>
          <a:bodyPr>
            <a:normAutofit/>
          </a:bodyPr>
          <a:lstStyle/>
          <a:p>
            <a:r>
              <a:rPr lang="en-US" sz="4400" dirty="0">
                <a:solidFill>
                  <a:schemeClr val="accent3"/>
                </a:solidFill>
              </a:rPr>
              <a:t>Top Five Skills Needed</a:t>
            </a:r>
          </a:p>
        </p:txBody>
      </p:sp>
      <p:sp>
        <p:nvSpPr>
          <p:cNvPr id="10" name="TextBox 9"/>
          <p:cNvSpPr txBox="1"/>
          <p:nvPr/>
        </p:nvSpPr>
        <p:spPr>
          <a:xfrm>
            <a:off x="7567204" y="5544432"/>
            <a:ext cx="2643596" cy="338554"/>
          </a:xfrm>
          <a:prstGeom prst="rect">
            <a:avLst/>
          </a:prstGeom>
          <a:noFill/>
        </p:spPr>
        <p:txBody>
          <a:bodyPr wrap="square" rtlCol="0">
            <a:spAutoFit/>
          </a:bodyPr>
          <a:lstStyle/>
          <a:p>
            <a:r>
              <a:rPr lang="en-US" sz="1600" dirty="0">
                <a:solidFill>
                  <a:srgbClr val="7E7F7F"/>
                </a:solidFill>
              </a:rPr>
              <a:t>Data Source: </a:t>
            </a:r>
            <a:r>
              <a:rPr lang="en-US" sz="1600" dirty="0" err="1">
                <a:solidFill>
                  <a:srgbClr val="7E7F7F"/>
                </a:solidFill>
              </a:rPr>
              <a:t>JobsEQ</a:t>
            </a:r>
            <a:r>
              <a:rPr lang="en-US" sz="1600" dirty="0">
                <a:solidFill>
                  <a:srgbClr val="7E7F7F"/>
                </a:solidFill>
              </a:rPr>
              <a:t>, 2018</a:t>
            </a:r>
          </a:p>
        </p:txBody>
      </p:sp>
      <p:pic>
        <p:nvPicPr>
          <p:cNvPr id="4" name="Picture 3" descr="retail, entertainment, accommodation, tourism">
            <a:extLst>
              <a:ext uri="{FF2B5EF4-FFF2-40B4-BE49-F238E27FC236}">
                <a16:creationId xmlns:a16="http://schemas.microsoft.com/office/drawing/2014/main" id="{C88A3D41-FC47-4F82-B056-F65A3777B9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8553" y="1267831"/>
            <a:ext cx="8282247" cy="4158973"/>
          </a:xfrm>
          <a:prstGeom prst="rect">
            <a:avLst/>
          </a:prstGeom>
        </p:spPr>
      </p:pic>
      <p:sp>
        <p:nvSpPr>
          <p:cNvPr id="3" name="TextBox 2">
            <a:extLst>
              <a:ext uri="{FF2B5EF4-FFF2-40B4-BE49-F238E27FC236}">
                <a16:creationId xmlns:a16="http://schemas.microsoft.com/office/drawing/2014/main" id="{54E25F08-87E2-C0F3-4EC6-E78A12EE5C26}"/>
              </a:ext>
            </a:extLst>
          </p:cNvPr>
          <p:cNvSpPr txBox="1"/>
          <p:nvPr/>
        </p:nvSpPr>
        <p:spPr>
          <a:xfrm>
            <a:off x="3653251" y="2836941"/>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workers in your region.</a:t>
            </a:r>
          </a:p>
        </p:txBody>
      </p:sp>
    </p:spTree>
    <p:extLst>
      <p:ext uri="{BB962C8B-B14F-4D97-AF65-F5344CB8AC3E}">
        <p14:creationId xmlns:p14="http://schemas.microsoft.com/office/powerpoint/2010/main" val="421418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A5E29-DBE6-443D-8E77-8D0B6D59C547}"/>
              </a:ext>
            </a:extLst>
          </p:cNvPr>
          <p:cNvSpPr>
            <a:spLocks noGrp="1"/>
          </p:cNvSpPr>
          <p:nvPr>
            <p:ph type="title"/>
          </p:nvPr>
        </p:nvSpPr>
        <p:spPr/>
        <p:txBody>
          <a:bodyPr/>
          <a:lstStyle/>
          <a:p>
            <a:r>
              <a:rPr lang="en-US" dirty="0">
                <a:solidFill>
                  <a:schemeClr val="accent3"/>
                </a:solidFill>
              </a:rPr>
              <a:t>Today’s Agenda</a:t>
            </a:r>
          </a:p>
        </p:txBody>
      </p:sp>
      <p:sp>
        <p:nvSpPr>
          <p:cNvPr id="3" name="Content Placeholder 2">
            <a:extLst>
              <a:ext uri="{FF2B5EF4-FFF2-40B4-BE49-F238E27FC236}">
                <a16:creationId xmlns:a16="http://schemas.microsoft.com/office/drawing/2014/main" id="{15B0AC2D-2DE4-49F1-9D4F-93787BFEB411}"/>
              </a:ext>
            </a:extLst>
          </p:cNvPr>
          <p:cNvSpPr>
            <a:spLocks noGrp="1"/>
          </p:cNvSpPr>
          <p:nvPr>
            <p:ph idx="1"/>
          </p:nvPr>
        </p:nvSpPr>
        <p:spPr>
          <a:xfrm>
            <a:off x="728866" y="1676538"/>
            <a:ext cx="11168273" cy="4121589"/>
          </a:xfrm>
        </p:spPr>
        <p:txBody>
          <a:bodyPr>
            <a:normAutofit fontScale="70000" lnSpcReduction="20000"/>
          </a:bodyPr>
          <a:lstStyle/>
          <a:p>
            <a:r>
              <a:rPr lang="en-US" sz="4000" dirty="0"/>
              <a:t>Review CREATE BRIDGES and the process to date</a:t>
            </a:r>
          </a:p>
          <a:p>
            <a:r>
              <a:rPr lang="en-US" sz="4000" dirty="0"/>
              <a:t>Overview of the data used for the CREATE Academy</a:t>
            </a:r>
          </a:p>
          <a:p>
            <a:r>
              <a:rPr lang="en-US" sz="4000" dirty="0"/>
              <a:t>Review results to date</a:t>
            </a:r>
          </a:p>
          <a:p>
            <a:pPr lvl="1"/>
            <a:r>
              <a:rPr lang="en-US" sz="4000" dirty="0"/>
              <a:t>CREATE Forum</a:t>
            </a:r>
          </a:p>
          <a:p>
            <a:pPr lvl="1"/>
            <a:r>
              <a:rPr lang="en-US" sz="4000" dirty="0"/>
              <a:t>CREATE Businesses </a:t>
            </a:r>
          </a:p>
          <a:p>
            <a:pPr lvl="1"/>
            <a:r>
              <a:rPr lang="en-US" sz="4000" dirty="0"/>
              <a:t>CREATE Employees</a:t>
            </a:r>
          </a:p>
          <a:p>
            <a:r>
              <a:rPr lang="en-US" sz="4000" dirty="0"/>
              <a:t>Opportunities for Action</a:t>
            </a:r>
          </a:p>
          <a:p>
            <a:pPr lvl="1"/>
            <a:r>
              <a:rPr lang="en-US" sz="4000" dirty="0">
                <a:solidFill>
                  <a:prstClr val="black"/>
                </a:solidFill>
              </a:rPr>
              <a:t>CREATE Working Groups</a:t>
            </a:r>
            <a:endParaRPr lang="en-US" sz="4000" dirty="0"/>
          </a:p>
          <a:p>
            <a:r>
              <a:rPr lang="en-US" sz="4000" dirty="0"/>
              <a:t>Next Steps</a:t>
            </a:r>
          </a:p>
          <a:p>
            <a:r>
              <a:rPr lang="en-US" sz="4000" dirty="0"/>
              <a:t>Q&amp;A</a:t>
            </a:r>
          </a:p>
          <a:p>
            <a:endParaRPr lang="en-US" dirty="0"/>
          </a:p>
        </p:txBody>
      </p:sp>
    </p:spTree>
    <p:extLst>
      <p:ext uri="{BB962C8B-B14F-4D97-AF65-F5344CB8AC3E}">
        <p14:creationId xmlns:p14="http://schemas.microsoft.com/office/powerpoint/2010/main" val="241732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5A79CE2-BE6D-4BC1-A0A9-4B57C4E0203A}"/>
              </a:ext>
            </a:extLst>
          </p:cNvPr>
          <p:cNvSpPr>
            <a:spLocks noGrp="1"/>
          </p:cNvSpPr>
          <p:nvPr>
            <p:ph type="title"/>
          </p:nvPr>
        </p:nvSpPr>
        <p:spPr/>
        <p:txBody>
          <a:bodyPr/>
          <a:lstStyle/>
          <a:p>
            <a:r>
              <a:rPr lang="en-US" dirty="0">
                <a:solidFill>
                  <a:schemeClr val="accent3"/>
                </a:solidFill>
              </a:rPr>
              <a:t>Employee Skills</a:t>
            </a:r>
          </a:p>
        </p:txBody>
      </p:sp>
      <p:sp>
        <p:nvSpPr>
          <p:cNvPr id="10" name="Content Placeholder 9">
            <a:extLst>
              <a:ext uri="{FF2B5EF4-FFF2-40B4-BE49-F238E27FC236}">
                <a16:creationId xmlns:a16="http://schemas.microsoft.com/office/drawing/2014/main" id="{856560A0-7353-434E-B088-C120D5F56524}"/>
              </a:ext>
            </a:extLst>
          </p:cNvPr>
          <p:cNvSpPr>
            <a:spLocks noGrp="1"/>
          </p:cNvSpPr>
          <p:nvPr>
            <p:ph sz="half" idx="1"/>
          </p:nvPr>
        </p:nvSpPr>
        <p:spPr>
          <a:xfrm>
            <a:off x="753977" y="1383633"/>
            <a:ext cx="3601448" cy="4339074"/>
          </a:xfrm>
          <a:solidFill>
            <a:srgbClr val="FFFF99"/>
          </a:solidFill>
        </p:spPr>
        <p:txBody>
          <a:bodyPr>
            <a:normAutofit fontScale="92500" lnSpcReduction="20000"/>
          </a:bodyPr>
          <a:lstStyle/>
          <a:p>
            <a:pPr marL="0" indent="0">
              <a:buNone/>
            </a:pPr>
            <a:r>
              <a:rPr lang="en-US" sz="2000" u="sng" dirty="0"/>
              <a:t>Employer Preferred (N=53)</a:t>
            </a:r>
          </a:p>
          <a:p>
            <a:r>
              <a:rPr lang="en-US" sz="2000" dirty="0"/>
              <a:t>Teamwork (41)</a:t>
            </a:r>
          </a:p>
          <a:p>
            <a:r>
              <a:rPr lang="en-US" sz="2000" dirty="0"/>
              <a:t>F2F Communication (40)</a:t>
            </a:r>
          </a:p>
          <a:p>
            <a:r>
              <a:rPr lang="en-US" sz="2000" dirty="0"/>
              <a:t>Customer Service (39)</a:t>
            </a:r>
          </a:p>
          <a:p>
            <a:r>
              <a:rPr lang="en-US" sz="2000" dirty="0"/>
              <a:t>Appropriate Dress, Time </a:t>
            </a:r>
            <a:r>
              <a:rPr lang="en-US" sz="2000" dirty="0" err="1"/>
              <a:t>Mgmt</a:t>
            </a:r>
            <a:r>
              <a:rPr lang="en-US" sz="2000" dirty="0"/>
              <a:t>, On Time (38)</a:t>
            </a:r>
          </a:p>
          <a:p>
            <a:r>
              <a:rPr lang="en-US" sz="2000" dirty="0"/>
              <a:t>Reading/Writing (36)</a:t>
            </a:r>
          </a:p>
          <a:p>
            <a:r>
              <a:rPr lang="en-US" sz="2000" dirty="0"/>
              <a:t>Phone Etiquette, Math, English (33)</a:t>
            </a:r>
          </a:p>
          <a:p>
            <a:r>
              <a:rPr lang="en-US" sz="2000" dirty="0"/>
              <a:t>Cash Handling (29)</a:t>
            </a:r>
          </a:p>
          <a:p>
            <a:r>
              <a:rPr lang="en-US" sz="2000" dirty="0"/>
              <a:t>Inventory Control, Recording Keeping (21)</a:t>
            </a:r>
          </a:p>
          <a:p>
            <a:r>
              <a:rPr lang="en-US" sz="2000" dirty="0"/>
              <a:t>Sales (20)</a:t>
            </a:r>
          </a:p>
          <a:p>
            <a:r>
              <a:rPr lang="en-US" sz="2000" dirty="0"/>
              <a:t>Marketing (18)</a:t>
            </a:r>
          </a:p>
        </p:txBody>
      </p:sp>
      <p:sp>
        <p:nvSpPr>
          <p:cNvPr id="11" name="Content Placeholder 10">
            <a:extLst>
              <a:ext uri="{FF2B5EF4-FFF2-40B4-BE49-F238E27FC236}">
                <a16:creationId xmlns:a16="http://schemas.microsoft.com/office/drawing/2014/main" id="{D678188C-32CC-4C03-BCF6-B1D607C1383A}"/>
              </a:ext>
            </a:extLst>
          </p:cNvPr>
          <p:cNvSpPr>
            <a:spLocks noGrp="1"/>
          </p:cNvSpPr>
          <p:nvPr>
            <p:ph sz="half" idx="2"/>
          </p:nvPr>
        </p:nvSpPr>
        <p:spPr>
          <a:xfrm>
            <a:off x="4499810" y="1383633"/>
            <a:ext cx="3601448" cy="4339074"/>
          </a:xfrm>
          <a:solidFill>
            <a:srgbClr val="99CCFF"/>
          </a:solidFill>
        </p:spPr>
        <p:txBody>
          <a:bodyPr>
            <a:normAutofit fontScale="92500" lnSpcReduction="20000"/>
          </a:bodyPr>
          <a:lstStyle/>
          <a:p>
            <a:pPr marL="0" indent="0">
              <a:buNone/>
            </a:pPr>
            <a:r>
              <a:rPr lang="en-US" sz="2000" u="sng" dirty="0"/>
              <a:t>Employee Current Skills (N=24)</a:t>
            </a:r>
          </a:p>
          <a:p>
            <a:r>
              <a:rPr lang="en-US" sz="2000" dirty="0"/>
              <a:t>Math, Reading &amp; Writing, English (23)</a:t>
            </a:r>
          </a:p>
          <a:p>
            <a:r>
              <a:rPr lang="en-US" sz="2000" dirty="0"/>
              <a:t>Teamwork, On Time, Appropriate Dress, Customer Service (21)</a:t>
            </a:r>
          </a:p>
          <a:p>
            <a:r>
              <a:rPr lang="en-US" sz="2000" dirty="0"/>
              <a:t>F2F Communication, Phone Etiquette (20)</a:t>
            </a:r>
          </a:p>
          <a:p>
            <a:r>
              <a:rPr lang="en-US" sz="2000" dirty="0"/>
              <a:t>Record Keeping (19)</a:t>
            </a:r>
          </a:p>
          <a:p>
            <a:r>
              <a:rPr lang="en-US" sz="2000" dirty="0"/>
              <a:t>Cash handling, Word processing (18)</a:t>
            </a:r>
          </a:p>
          <a:p>
            <a:r>
              <a:rPr lang="en-US" sz="2000" dirty="0"/>
              <a:t>Sales (16)</a:t>
            </a:r>
          </a:p>
          <a:p>
            <a:endParaRPr lang="en-US" sz="2000" dirty="0"/>
          </a:p>
        </p:txBody>
      </p:sp>
      <p:sp>
        <p:nvSpPr>
          <p:cNvPr id="12" name="Content Placeholder 10">
            <a:extLst>
              <a:ext uri="{FF2B5EF4-FFF2-40B4-BE49-F238E27FC236}">
                <a16:creationId xmlns:a16="http://schemas.microsoft.com/office/drawing/2014/main" id="{E408C8EF-F35C-4654-88C0-43914A053602}"/>
              </a:ext>
            </a:extLst>
          </p:cNvPr>
          <p:cNvSpPr txBox="1">
            <a:spLocks/>
          </p:cNvSpPr>
          <p:nvPr/>
        </p:nvSpPr>
        <p:spPr>
          <a:xfrm>
            <a:off x="8285758" y="1383633"/>
            <a:ext cx="3601448" cy="4339074"/>
          </a:xfrm>
          <a:prstGeom prst="rect">
            <a:avLst/>
          </a:prstGeom>
          <a:solidFill>
            <a:srgbClr val="8BDD87"/>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900" u="sng" dirty="0"/>
              <a:t>Employee Needs (N=24)</a:t>
            </a:r>
          </a:p>
          <a:p>
            <a:r>
              <a:rPr lang="en-US" sz="1900" dirty="0"/>
              <a:t>Time Management (12)</a:t>
            </a:r>
          </a:p>
          <a:p>
            <a:r>
              <a:rPr lang="en-US" sz="1900" dirty="0"/>
              <a:t>Marketing, Basic accounting, Sales, (8)</a:t>
            </a:r>
          </a:p>
          <a:p>
            <a:r>
              <a:rPr lang="en-US" sz="1900" dirty="0"/>
              <a:t>Specialized equipment, database management (6)</a:t>
            </a:r>
          </a:p>
          <a:p>
            <a:r>
              <a:rPr lang="en-US" sz="1900" dirty="0"/>
              <a:t>Teamwork, spreadsheets, inventory control (4)</a:t>
            </a:r>
          </a:p>
        </p:txBody>
      </p:sp>
      <p:sp>
        <p:nvSpPr>
          <p:cNvPr id="2" name="TextBox 1">
            <a:extLst>
              <a:ext uri="{FF2B5EF4-FFF2-40B4-BE49-F238E27FC236}">
                <a16:creationId xmlns:a16="http://schemas.microsoft.com/office/drawing/2014/main" id="{B39F7A6D-50A8-35DC-6083-4A8E22FE9F4B}"/>
              </a:ext>
            </a:extLst>
          </p:cNvPr>
          <p:cNvSpPr txBox="1"/>
          <p:nvPr/>
        </p:nvSpPr>
        <p:spPr>
          <a:xfrm>
            <a:off x="3585909" y="2994104"/>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workers in your region.</a:t>
            </a:r>
          </a:p>
        </p:txBody>
      </p:sp>
      <p:sp>
        <p:nvSpPr>
          <p:cNvPr id="3" name="TextBox 2">
            <a:extLst>
              <a:ext uri="{FF2B5EF4-FFF2-40B4-BE49-F238E27FC236}">
                <a16:creationId xmlns:a16="http://schemas.microsoft.com/office/drawing/2014/main" id="{03892C4F-3EDE-8F0F-776E-9AA7B5CBAE08}"/>
              </a:ext>
            </a:extLst>
          </p:cNvPr>
          <p:cNvSpPr txBox="1"/>
          <p:nvPr/>
        </p:nvSpPr>
        <p:spPr>
          <a:xfrm>
            <a:off x="728866" y="6109210"/>
            <a:ext cx="2802423" cy="369332"/>
          </a:xfrm>
          <a:prstGeom prst="rect">
            <a:avLst/>
          </a:prstGeom>
          <a:noFill/>
        </p:spPr>
        <p:txBody>
          <a:bodyPr wrap="square" rtlCol="0">
            <a:spAutoFit/>
          </a:bodyPr>
          <a:lstStyle/>
          <a:p>
            <a:r>
              <a:rPr lang="en-US" dirty="0"/>
              <a:t>Data Source: BR&amp;E Survey</a:t>
            </a:r>
          </a:p>
        </p:txBody>
      </p:sp>
      <p:sp>
        <p:nvSpPr>
          <p:cNvPr id="4" name="TextBox 3">
            <a:extLst>
              <a:ext uri="{FF2B5EF4-FFF2-40B4-BE49-F238E27FC236}">
                <a16:creationId xmlns:a16="http://schemas.microsoft.com/office/drawing/2014/main" id="{25EC2D66-0094-1E03-0DC5-076602741580}"/>
              </a:ext>
            </a:extLst>
          </p:cNvPr>
          <p:cNvSpPr txBox="1"/>
          <p:nvPr/>
        </p:nvSpPr>
        <p:spPr>
          <a:xfrm>
            <a:off x="4499810" y="6117512"/>
            <a:ext cx="4456198" cy="369332"/>
          </a:xfrm>
          <a:prstGeom prst="rect">
            <a:avLst/>
          </a:prstGeom>
          <a:noFill/>
        </p:spPr>
        <p:txBody>
          <a:bodyPr wrap="square" rtlCol="0">
            <a:spAutoFit/>
          </a:bodyPr>
          <a:lstStyle/>
          <a:p>
            <a:r>
              <a:rPr lang="en-US" dirty="0"/>
              <a:t>Data Source: Employee Perspective Survey</a:t>
            </a:r>
          </a:p>
        </p:txBody>
      </p:sp>
    </p:spTree>
    <p:extLst>
      <p:ext uri="{BB962C8B-B14F-4D97-AF65-F5344CB8AC3E}">
        <p14:creationId xmlns:p14="http://schemas.microsoft.com/office/powerpoint/2010/main" val="480512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5A79CE2-BE6D-4BC1-A0A9-4B57C4E0203A}"/>
              </a:ext>
            </a:extLst>
          </p:cNvPr>
          <p:cNvSpPr>
            <a:spLocks noGrp="1"/>
          </p:cNvSpPr>
          <p:nvPr>
            <p:ph type="title"/>
          </p:nvPr>
        </p:nvSpPr>
        <p:spPr/>
        <p:txBody>
          <a:bodyPr/>
          <a:lstStyle/>
          <a:p>
            <a:r>
              <a:rPr lang="en-US" dirty="0">
                <a:solidFill>
                  <a:schemeClr val="accent3"/>
                </a:solidFill>
              </a:rPr>
              <a:t>Employee Training</a:t>
            </a:r>
          </a:p>
        </p:txBody>
      </p:sp>
      <p:sp>
        <p:nvSpPr>
          <p:cNvPr id="10" name="Content Placeholder 9">
            <a:extLst>
              <a:ext uri="{FF2B5EF4-FFF2-40B4-BE49-F238E27FC236}">
                <a16:creationId xmlns:a16="http://schemas.microsoft.com/office/drawing/2014/main" id="{856560A0-7353-434E-B088-C120D5F56524}"/>
              </a:ext>
            </a:extLst>
          </p:cNvPr>
          <p:cNvSpPr>
            <a:spLocks noGrp="1"/>
          </p:cNvSpPr>
          <p:nvPr>
            <p:ph sz="half" idx="1"/>
          </p:nvPr>
        </p:nvSpPr>
        <p:spPr>
          <a:xfrm>
            <a:off x="753976" y="1383633"/>
            <a:ext cx="4900865" cy="4339074"/>
          </a:xfrm>
          <a:solidFill>
            <a:srgbClr val="FFFF99"/>
          </a:solidFill>
        </p:spPr>
        <p:txBody>
          <a:bodyPr>
            <a:normAutofit lnSpcReduction="10000"/>
          </a:bodyPr>
          <a:lstStyle/>
          <a:p>
            <a:pPr marL="0" indent="0">
              <a:buNone/>
            </a:pPr>
            <a:r>
              <a:rPr lang="en-US" sz="2000" u="sng" dirty="0"/>
              <a:t>Employer Offered (N=53)</a:t>
            </a:r>
          </a:p>
          <a:p>
            <a:r>
              <a:rPr lang="en-US" sz="2000" dirty="0"/>
              <a:t>Orientation (18) – primarily shadowing, on-the-job</a:t>
            </a:r>
          </a:p>
          <a:p>
            <a:r>
              <a:rPr lang="en-US" sz="2000" dirty="0"/>
              <a:t>Beyond Orientation (20)</a:t>
            </a:r>
          </a:p>
          <a:p>
            <a:r>
              <a:rPr lang="en-US" sz="2000" dirty="0"/>
              <a:t>Related to Changes (11)</a:t>
            </a:r>
          </a:p>
          <a:p>
            <a:r>
              <a:rPr lang="en-US" sz="2000" dirty="0"/>
              <a:t>Cross-training/Advancement (9)</a:t>
            </a:r>
          </a:p>
          <a:p>
            <a:endParaRPr lang="en-US" sz="2000" dirty="0"/>
          </a:p>
          <a:p>
            <a:endParaRPr lang="en-US" sz="2000" dirty="0"/>
          </a:p>
        </p:txBody>
      </p:sp>
      <p:sp>
        <p:nvSpPr>
          <p:cNvPr id="11" name="Content Placeholder 10">
            <a:extLst>
              <a:ext uri="{FF2B5EF4-FFF2-40B4-BE49-F238E27FC236}">
                <a16:creationId xmlns:a16="http://schemas.microsoft.com/office/drawing/2014/main" id="{D678188C-32CC-4C03-BCF6-B1D607C1383A}"/>
              </a:ext>
            </a:extLst>
          </p:cNvPr>
          <p:cNvSpPr>
            <a:spLocks noGrp="1"/>
          </p:cNvSpPr>
          <p:nvPr>
            <p:ph sz="half" idx="2"/>
          </p:nvPr>
        </p:nvSpPr>
        <p:spPr>
          <a:xfrm>
            <a:off x="6773777" y="1383633"/>
            <a:ext cx="4900865" cy="4339074"/>
          </a:xfrm>
          <a:solidFill>
            <a:srgbClr val="99CCFF"/>
          </a:solidFill>
        </p:spPr>
        <p:txBody>
          <a:bodyPr>
            <a:normAutofit lnSpcReduction="10000"/>
          </a:bodyPr>
          <a:lstStyle/>
          <a:p>
            <a:pPr marL="0" indent="0">
              <a:buNone/>
            </a:pPr>
            <a:r>
              <a:rPr lang="en-US" sz="2000" u="sng" dirty="0"/>
              <a:t>Employee Received (N=24)</a:t>
            </a:r>
          </a:p>
          <a:p>
            <a:r>
              <a:rPr lang="en-US" sz="2000" dirty="0"/>
              <a:t>Orientation-Informal by supervisor/co-worker (19)</a:t>
            </a:r>
          </a:p>
          <a:p>
            <a:r>
              <a:rPr lang="en-US" sz="2000" dirty="0"/>
              <a:t>Orientation-Written (11)</a:t>
            </a:r>
          </a:p>
          <a:p>
            <a:r>
              <a:rPr lang="en-US" sz="2000" dirty="0"/>
              <a:t>Formal training class (8)</a:t>
            </a:r>
          </a:p>
          <a:p>
            <a:r>
              <a:rPr lang="en-US" sz="2000" dirty="0"/>
              <a:t>Orientation-Online (7)</a:t>
            </a:r>
          </a:p>
          <a:p>
            <a:endParaRPr lang="en-US" sz="2000" dirty="0"/>
          </a:p>
          <a:p>
            <a:r>
              <a:rPr lang="en-US" sz="2000" dirty="0"/>
              <a:t>To Stay Current (14)</a:t>
            </a:r>
          </a:p>
          <a:p>
            <a:r>
              <a:rPr lang="en-US" sz="2000" dirty="0"/>
              <a:t>No Additional (8)</a:t>
            </a:r>
          </a:p>
          <a:p>
            <a:r>
              <a:rPr lang="en-US" sz="2000" dirty="0"/>
              <a:t>To Move Up (7)</a:t>
            </a:r>
          </a:p>
          <a:p>
            <a:endParaRPr lang="en-US" sz="2000" dirty="0"/>
          </a:p>
          <a:p>
            <a:r>
              <a:rPr lang="en-US" sz="2000" dirty="0"/>
              <a:t>Post-promotion (6/8)</a:t>
            </a:r>
          </a:p>
          <a:p>
            <a:endParaRPr lang="en-US" sz="2000" dirty="0"/>
          </a:p>
        </p:txBody>
      </p:sp>
      <p:sp>
        <p:nvSpPr>
          <p:cNvPr id="2" name="TextBox 1">
            <a:extLst>
              <a:ext uri="{FF2B5EF4-FFF2-40B4-BE49-F238E27FC236}">
                <a16:creationId xmlns:a16="http://schemas.microsoft.com/office/drawing/2014/main" id="{D9110220-95F5-06B1-A78F-0B31F9A3A42C}"/>
              </a:ext>
            </a:extLst>
          </p:cNvPr>
          <p:cNvSpPr txBox="1"/>
          <p:nvPr/>
        </p:nvSpPr>
        <p:spPr>
          <a:xfrm>
            <a:off x="3204408" y="3429000"/>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workers in your region.</a:t>
            </a:r>
          </a:p>
        </p:txBody>
      </p:sp>
      <p:sp>
        <p:nvSpPr>
          <p:cNvPr id="3" name="TextBox 2">
            <a:extLst>
              <a:ext uri="{FF2B5EF4-FFF2-40B4-BE49-F238E27FC236}">
                <a16:creationId xmlns:a16="http://schemas.microsoft.com/office/drawing/2014/main" id="{3CC79D10-3C51-2049-1108-DC6790434F70}"/>
              </a:ext>
            </a:extLst>
          </p:cNvPr>
          <p:cNvSpPr txBox="1"/>
          <p:nvPr/>
        </p:nvSpPr>
        <p:spPr>
          <a:xfrm>
            <a:off x="728866" y="6109210"/>
            <a:ext cx="2802423" cy="369332"/>
          </a:xfrm>
          <a:prstGeom prst="rect">
            <a:avLst/>
          </a:prstGeom>
          <a:noFill/>
        </p:spPr>
        <p:txBody>
          <a:bodyPr wrap="square" rtlCol="0">
            <a:spAutoFit/>
          </a:bodyPr>
          <a:lstStyle/>
          <a:p>
            <a:r>
              <a:rPr lang="en-US" dirty="0"/>
              <a:t>Data Source: BR&amp;E Survey</a:t>
            </a:r>
          </a:p>
        </p:txBody>
      </p:sp>
      <p:sp>
        <p:nvSpPr>
          <p:cNvPr id="4" name="TextBox 3">
            <a:extLst>
              <a:ext uri="{FF2B5EF4-FFF2-40B4-BE49-F238E27FC236}">
                <a16:creationId xmlns:a16="http://schemas.microsoft.com/office/drawing/2014/main" id="{6CC687C6-42F5-F640-D07A-0AA3B21A351F}"/>
              </a:ext>
            </a:extLst>
          </p:cNvPr>
          <p:cNvSpPr txBox="1"/>
          <p:nvPr/>
        </p:nvSpPr>
        <p:spPr>
          <a:xfrm>
            <a:off x="6773777" y="6109210"/>
            <a:ext cx="4456198" cy="369332"/>
          </a:xfrm>
          <a:prstGeom prst="rect">
            <a:avLst/>
          </a:prstGeom>
          <a:noFill/>
        </p:spPr>
        <p:txBody>
          <a:bodyPr wrap="square" rtlCol="0">
            <a:spAutoFit/>
          </a:bodyPr>
          <a:lstStyle/>
          <a:p>
            <a:r>
              <a:rPr lang="en-US" dirty="0"/>
              <a:t>Data Source: Employee Perspective Survey</a:t>
            </a:r>
          </a:p>
        </p:txBody>
      </p:sp>
    </p:spTree>
    <p:extLst>
      <p:ext uri="{BB962C8B-B14F-4D97-AF65-F5344CB8AC3E}">
        <p14:creationId xmlns:p14="http://schemas.microsoft.com/office/powerpoint/2010/main" val="4000836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5A79CE2-BE6D-4BC1-A0A9-4B57C4E0203A}"/>
              </a:ext>
            </a:extLst>
          </p:cNvPr>
          <p:cNvSpPr>
            <a:spLocks noGrp="1"/>
          </p:cNvSpPr>
          <p:nvPr>
            <p:ph type="title"/>
          </p:nvPr>
        </p:nvSpPr>
        <p:spPr/>
        <p:txBody>
          <a:bodyPr/>
          <a:lstStyle/>
          <a:p>
            <a:r>
              <a:rPr lang="en-US" dirty="0">
                <a:solidFill>
                  <a:schemeClr val="accent3"/>
                </a:solidFill>
              </a:rPr>
              <a:t>Employer Support for Employees</a:t>
            </a:r>
          </a:p>
        </p:txBody>
      </p:sp>
      <p:sp>
        <p:nvSpPr>
          <p:cNvPr id="10" name="Content Placeholder 9">
            <a:extLst>
              <a:ext uri="{FF2B5EF4-FFF2-40B4-BE49-F238E27FC236}">
                <a16:creationId xmlns:a16="http://schemas.microsoft.com/office/drawing/2014/main" id="{856560A0-7353-434E-B088-C120D5F56524}"/>
              </a:ext>
            </a:extLst>
          </p:cNvPr>
          <p:cNvSpPr>
            <a:spLocks noGrp="1"/>
          </p:cNvSpPr>
          <p:nvPr>
            <p:ph sz="half" idx="1"/>
          </p:nvPr>
        </p:nvSpPr>
        <p:spPr>
          <a:xfrm>
            <a:off x="753977" y="1383633"/>
            <a:ext cx="3601448" cy="4339074"/>
          </a:xfrm>
          <a:solidFill>
            <a:srgbClr val="FFFF99"/>
          </a:solidFill>
        </p:spPr>
        <p:txBody>
          <a:bodyPr>
            <a:normAutofit/>
          </a:bodyPr>
          <a:lstStyle/>
          <a:p>
            <a:pPr marL="0" indent="0">
              <a:buNone/>
            </a:pPr>
            <a:r>
              <a:rPr lang="en-US" sz="2000" u="sng" dirty="0"/>
              <a:t>Employer Offers (N=53)</a:t>
            </a:r>
          </a:p>
          <a:p>
            <a:r>
              <a:rPr lang="en-US" sz="2000" dirty="0"/>
              <a:t>Health Insurance (10)</a:t>
            </a:r>
          </a:p>
          <a:p>
            <a:r>
              <a:rPr lang="en-US" sz="2000" dirty="0"/>
              <a:t>Flexible Schedule (6)</a:t>
            </a:r>
          </a:p>
          <a:p>
            <a:r>
              <a:rPr lang="en-US" sz="2000" dirty="0"/>
              <a:t>Discounts/Free Product (3)</a:t>
            </a:r>
          </a:p>
          <a:p>
            <a:r>
              <a:rPr lang="en-US" sz="2000" dirty="0"/>
              <a:t>Paid Time Off (4)</a:t>
            </a:r>
          </a:p>
          <a:p>
            <a:r>
              <a:rPr lang="en-US" sz="2000" dirty="0"/>
              <a:t>Retirement (1)</a:t>
            </a:r>
          </a:p>
          <a:p>
            <a:r>
              <a:rPr lang="en-US" sz="2000" dirty="0"/>
              <a:t>None (20)</a:t>
            </a:r>
          </a:p>
        </p:txBody>
      </p:sp>
      <p:sp>
        <p:nvSpPr>
          <p:cNvPr id="11" name="Content Placeholder 10">
            <a:extLst>
              <a:ext uri="{FF2B5EF4-FFF2-40B4-BE49-F238E27FC236}">
                <a16:creationId xmlns:a16="http://schemas.microsoft.com/office/drawing/2014/main" id="{D678188C-32CC-4C03-BCF6-B1D607C1383A}"/>
              </a:ext>
            </a:extLst>
          </p:cNvPr>
          <p:cNvSpPr>
            <a:spLocks noGrp="1"/>
          </p:cNvSpPr>
          <p:nvPr>
            <p:ph sz="half" idx="2"/>
          </p:nvPr>
        </p:nvSpPr>
        <p:spPr>
          <a:xfrm>
            <a:off x="4499810" y="1383633"/>
            <a:ext cx="3601448" cy="4339074"/>
          </a:xfrm>
          <a:solidFill>
            <a:srgbClr val="99CCFF"/>
          </a:solidFill>
        </p:spPr>
        <p:txBody>
          <a:bodyPr>
            <a:normAutofit/>
          </a:bodyPr>
          <a:lstStyle/>
          <a:p>
            <a:pPr marL="0" indent="0">
              <a:buNone/>
            </a:pPr>
            <a:r>
              <a:rPr lang="en-US" sz="2000" u="sng" dirty="0"/>
              <a:t>Employee Receives (N=45)</a:t>
            </a:r>
          </a:p>
          <a:p>
            <a:r>
              <a:rPr lang="en-US" sz="2000" dirty="0"/>
              <a:t>Flexible Schedule (17)</a:t>
            </a:r>
          </a:p>
          <a:p>
            <a:r>
              <a:rPr lang="en-US" sz="2000" dirty="0"/>
              <a:t>Paid Holidays (12)</a:t>
            </a:r>
          </a:p>
          <a:p>
            <a:r>
              <a:rPr lang="en-US" sz="2000" dirty="0"/>
              <a:t>Health insurance, paid sick leave, paid vacation, opportunities for learning (11)</a:t>
            </a:r>
          </a:p>
          <a:p>
            <a:r>
              <a:rPr lang="en-US" sz="2000" dirty="0"/>
              <a:t>Periodic pay raises, Bonus (10)</a:t>
            </a:r>
          </a:p>
          <a:p>
            <a:r>
              <a:rPr lang="en-US" sz="2000" dirty="0"/>
              <a:t>Higher wages, cross training (8)</a:t>
            </a:r>
          </a:p>
        </p:txBody>
      </p:sp>
      <p:sp>
        <p:nvSpPr>
          <p:cNvPr id="12" name="Content Placeholder 10">
            <a:extLst>
              <a:ext uri="{FF2B5EF4-FFF2-40B4-BE49-F238E27FC236}">
                <a16:creationId xmlns:a16="http://schemas.microsoft.com/office/drawing/2014/main" id="{E408C8EF-F35C-4654-88C0-43914A053602}"/>
              </a:ext>
            </a:extLst>
          </p:cNvPr>
          <p:cNvSpPr txBox="1">
            <a:spLocks/>
          </p:cNvSpPr>
          <p:nvPr/>
        </p:nvSpPr>
        <p:spPr>
          <a:xfrm>
            <a:off x="8285758" y="1383633"/>
            <a:ext cx="3601448" cy="4339074"/>
          </a:xfrm>
          <a:prstGeom prst="rect">
            <a:avLst/>
          </a:prstGeom>
          <a:solidFill>
            <a:srgbClr val="8BDD87"/>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900" u="sng" dirty="0"/>
              <a:t>Employee Would Benefit (N=45)</a:t>
            </a:r>
          </a:p>
          <a:p>
            <a:r>
              <a:rPr lang="en-US" sz="1900" dirty="0"/>
              <a:t>Higher wages (12)</a:t>
            </a:r>
          </a:p>
          <a:p>
            <a:r>
              <a:rPr lang="en-US" sz="1900" dirty="0"/>
              <a:t>Child care assistance (11)</a:t>
            </a:r>
          </a:p>
          <a:p>
            <a:r>
              <a:rPr lang="en-US" sz="1900" dirty="0"/>
              <a:t>Debt relief (10)</a:t>
            </a:r>
          </a:p>
          <a:p>
            <a:r>
              <a:rPr lang="en-US" sz="1900" dirty="0"/>
              <a:t>Periodic pay raises (9)</a:t>
            </a:r>
          </a:p>
          <a:p>
            <a:r>
              <a:rPr lang="en-US" sz="1900" dirty="0"/>
              <a:t>Transportation assistance, Tuition support (8)</a:t>
            </a:r>
          </a:p>
          <a:p>
            <a:r>
              <a:rPr lang="en-US" sz="1900" dirty="0"/>
              <a:t>Bonus, Health insurance (7)</a:t>
            </a:r>
          </a:p>
        </p:txBody>
      </p:sp>
      <p:sp>
        <p:nvSpPr>
          <p:cNvPr id="2" name="TextBox 1">
            <a:extLst>
              <a:ext uri="{FF2B5EF4-FFF2-40B4-BE49-F238E27FC236}">
                <a16:creationId xmlns:a16="http://schemas.microsoft.com/office/drawing/2014/main" id="{7BCE6F94-0417-D26A-BB29-6609F79F8E23}"/>
              </a:ext>
            </a:extLst>
          </p:cNvPr>
          <p:cNvSpPr txBox="1"/>
          <p:nvPr/>
        </p:nvSpPr>
        <p:spPr>
          <a:xfrm>
            <a:off x="3598377" y="2843435"/>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workers in your region.</a:t>
            </a:r>
          </a:p>
        </p:txBody>
      </p:sp>
      <p:sp>
        <p:nvSpPr>
          <p:cNvPr id="3" name="TextBox 2">
            <a:extLst>
              <a:ext uri="{FF2B5EF4-FFF2-40B4-BE49-F238E27FC236}">
                <a16:creationId xmlns:a16="http://schemas.microsoft.com/office/drawing/2014/main" id="{82261330-91A2-7F6A-8B1C-8B487BA811BD}"/>
              </a:ext>
            </a:extLst>
          </p:cNvPr>
          <p:cNvSpPr txBox="1"/>
          <p:nvPr/>
        </p:nvSpPr>
        <p:spPr>
          <a:xfrm>
            <a:off x="728866" y="6109210"/>
            <a:ext cx="2802423" cy="369332"/>
          </a:xfrm>
          <a:prstGeom prst="rect">
            <a:avLst/>
          </a:prstGeom>
          <a:noFill/>
        </p:spPr>
        <p:txBody>
          <a:bodyPr wrap="square" rtlCol="0">
            <a:spAutoFit/>
          </a:bodyPr>
          <a:lstStyle/>
          <a:p>
            <a:r>
              <a:rPr lang="en-US" dirty="0"/>
              <a:t>Data Source: BR&amp;E Survey</a:t>
            </a:r>
          </a:p>
        </p:txBody>
      </p:sp>
      <p:sp>
        <p:nvSpPr>
          <p:cNvPr id="4" name="TextBox 3">
            <a:extLst>
              <a:ext uri="{FF2B5EF4-FFF2-40B4-BE49-F238E27FC236}">
                <a16:creationId xmlns:a16="http://schemas.microsoft.com/office/drawing/2014/main" id="{3C9876C4-4219-E78F-0934-A132B06BC437}"/>
              </a:ext>
            </a:extLst>
          </p:cNvPr>
          <p:cNvSpPr txBox="1"/>
          <p:nvPr/>
        </p:nvSpPr>
        <p:spPr>
          <a:xfrm>
            <a:off x="8275825" y="6109210"/>
            <a:ext cx="3611381" cy="646331"/>
          </a:xfrm>
          <a:prstGeom prst="rect">
            <a:avLst/>
          </a:prstGeom>
          <a:noFill/>
        </p:spPr>
        <p:txBody>
          <a:bodyPr wrap="square" rtlCol="0">
            <a:spAutoFit/>
          </a:bodyPr>
          <a:lstStyle/>
          <a:p>
            <a:r>
              <a:rPr lang="en-US" dirty="0"/>
              <a:t>Data Source: Employee Perspective Survey</a:t>
            </a:r>
          </a:p>
        </p:txBody>
      </p:sp>
    </p:spTree>
    <p:extLst>
      <p:ext uri="{BB962C8B-B14F-4D97-AF65-F5344CB8AC3E}">
        <p14:creationId xmlns:p14="http://schemas.microsoft.com/office/powerpoint/2010/main" val="2645137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7927977-69C6-44E4-AA98-1F7E7593D47E}"/>
              </a:ext>
            </a:extLst>
          </p:cNvPr>
          <p:cNvSpPr>
            <a:spLocks noGrp="1"/>
          </p:cNvSpPr>
          <p:nvPr>
            <p:ph type="title"/>
          </p:nvPr>
        </p:nvSpPr>
        <p:spPr/>
        <p:txBody>
          <a:bodyPr/>
          <a:lstStyle/>
          <a:p>
            <a:r>
              <a:rPr lang="en-US" dirty="0">
                <a:solidFill>
                  <a:schemeClr val="accent3"/>
                </a:solidFill>
              </a:rPr>
              <a:t>Employee Turnover &amp; Recruitment</a:t>
            </a:r>
          </a:p>
        </p:txBody>
      </p:sp>
      <p:sp>
        <p:nvSpPr>
          <p:cNvPr id="6" name="Content Placeholder 5">
            <a:extLst>
              <a:ext uri="{FF2B5EF4-FFF2-40B4-BE49-F238E27FC236}">
                <a16:creationId xmlns:a16="http://schemas.microsoft.com/office/drawing/2014/main" id="{82ACB75D-863A-4A12-9E6E-BFE89B4468F9}"/>
              </a:ext>
            </a:extLst>
          </p:cNvPr>
          <p:cNvSpPr>
            <a:spLocks noGrp="1"/>
          </p:cNvSpPr>
          <p:nvPr>
            <p:ph idx="1"/>
          </p:nvPr>
        </p:nvSpPr>
        <p:spPr>
          <a:xfrm>
            <a:off x="728866" y="1311445"/>
            <a:ext cx="11168273" cy="4487779"/>
          </a:xfrm>
          <a:solidFill>
            <a:srgbClr val="FFFF99"/>
          </a:solidFill>
        </p:spPr>
        <p:txBody>
          <a:bodyPr>
            <a:normAutofit/>
          </a:bodyPr>
          <a:lstStyle/>
          <a:p>
            <a:r>
              <a:rPr lang="en-US" dirty="0"/>
              <a:t>28% of employers say turnover is a problem. Common reasons: higher paying jobs, work ethic/desire to work, consider job temporary</a:t>
            </a:r>
          </a:p>
          <a:p>
            <a:endParaRPr lang="en-US" dirty="0"/>
          </a:p>
          <a:p>
            <a:r>
              <a:rPr lang="en-US" dirty="0"/>
              <a:t>Recruitment barriers: same as above + job hopping, moved out of area, school, lack of experience/skills, no insurance, substance abuse</a:t>
            </a:r>
          </a:p>
        </p:txBody>
      </p:sp>
      <p:sp>
        <p:nvSpPr>
          <p:cNvPr id="2" name="TextBox 1">
            <a:extLst>
              <a:ext uri="{FF2B5EF4-FFF2-40B4-BE49-F238E27FC236}">
                <a16:creationId xmlns:a16="http://schemas.microsoft.com/office/drawing/2014/main" id="{ADB6D6BF-2241-61DD-3F1C-5EB4390A6BAE}"/>
              </a:ext>
            </a:extLst>
          </p:cNvPr>
          <p:cNvSpPr txBox="1"/>
          <p:nvPr/>
        </p:nvSpPr>
        <p:spPr>
          <a:xfrm>
            <a:off x="6096000" y="4551441"/>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workers in your region.</a:t>
            </a:r>
          </a:p>
        </p:txBody>
      </p:sp>
      <p:sp>
        <p:nvSpPr>
          <p:cNvPr id="3" name="TextBox 2">
            <a:extLst>
              <a:ext uri="{FF2B5EF4-FFF2-40B4-BE49-F238E27FC236}">
                <a16:creationId xmlns:a16="http://schemas.microsoft.com/office/drawing/2014/main" id="{992910DE-C6A8-DB67-0434-DC46CBDAC22E}"/>
              </a:ext>
            </a:extLst>
          </p:cNvPr>
          <p:cNvSpPr txBox="1"/>
          <p:nvPr/>
        </p:nvSpPr>
        <p:spPr>
          <a:xfrm>
            <a:off x="728866" y="6109210"/>
            <a:ext cx="2802423" cy="369332"/>
          </a:xfrm>
          <a:prstGeom prst="rect">
            <a:avLst/>
          </a:prstGeom>
          <a:noFill/>
        </p:spPr>
        <p:txBody>
          <a:bodyPr wrap="square" rtlCol="0">
            <a:spAutoFit/>
          </a:bodyPr>
          <a:lstStyle/>
          <a:p>
            <a:r>
              <a:rPr lang="en-US" dirty="0"/>
              <a:t>Data Source: BR&amp;E Survey</a:t>
            </a:r>
          </a:p>
        </p:txBody>
      </p:sp>
    </p:spTree>
    <p:extLst>
      <p:ext uri="{BB962C8B-B14F-4D97-AF65-F5344CB8AC3E}">
        <p14:creationId xmlns:p14="http://schemas.microsoft.com/office/powerpoint/2010/main" val="3796173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Costs of High Turnover</a:t>
            </a:r>
          </a:p>
        </p:txBody>
      </p:sp>
      <p:sp>
        <p:nvSpPr>
          <p:cNvPr id="3" name="Content Placeholder 2"/>
          <p:cNvSpPr>
            <a:spLocks noGrp="1"/>
          </p:cNvSpPr>
          <p:nvPr>
            <p:ph sz="half" idx="1"/>
          </p:nvPr>
        </p:nvSpPr>
        <p:spPr>
          <a:xfrm>
            <a:off x="838200" y="1825625"/>
            <a:ext cx="5181600" cy="4533611"/>
          </a:xfrm>
        </p:spPr>
        <p:txBody>
          <a:bodyPr>
            <a:normAutofit fontScale="70000" lnSpcReduction="20000"/>
          </a:bodyPr>
          <a:lstStyle/>
          <a:p>
            <a:r>
              <a:rPr lang="en-US" sz="3400" dirty="0"/>
              <a:t>National average restaurant turnover in 2018 was 74.9% (on the rise since 2010)</a:t>
            </a:r>
          </a:p>
          <a:p>
            <a:r>
              <a:rPr lang="en-US" sz="3400" dirty="0"/>
              <a:t>It can cost anywhere approximately16% to 20% (over 200% for higher level positions) of a worker's annual salary to replace an employee in the CREATE sector. </a:t>
            </a:r>
          </a:p>
          <a:p>
            <a:r>
              <a:rPr lang="en-US" sz="3400" dirty="0"/>
              <a:t>Compare the costs of turnover to entry/mid-level wages</a:t>
            </a:r>
          </a:p>
          <a:p>
            <a:endParaRPr lang="en-US" dirty="0"/>
          </a:p>
          <a:p>
            <a:endParaRPr lang="en-US" dirty="0"/>
          </a:p>
          <a:p>
            <a:endParaRPr lang="en-US" dirty="0"/>
          </a:p>
          <a:p>
            <a:endParaRPr lang="en-US" dirty="0"/>
          </a:p>
          <a:p>
            <a:pPr marL="0" indent="0">
              <a:buNone/>
            </a:pPr>
            <a:r>
              <a:rPr lang="en-US" sz="1600" dirty="0"/>
              <a:t>https://pos.toasttab.com/blog/on-the-line/restaurant-turnover-rate</a:t>
            </a:r>
          </a:p>
        </p:txBody>
      </p:sp>
      <p:sp>
        <p:nvSpPr>
          <p:cNvPr id="4" name="Content Placeholder 3"/>
          <p:cNvSpPr>
            <a:spLocks noGrp="1"/>
          </p:cNvSpPr>
          <p:nvPr>
            <p:ph sz="half" idx="2"/>
          </p:nvPr>
        </p:nvSpPr>
        <p:spPr>
          <a:xfrm>
            <a:off x="6172200" y="1825625"/>
            <a:ext cx="5181600" cy="3897081"/>
          </a:xfrm>
        </p:spPr>
        <p:txBody>
          <a:bodyPr>
            <a:normAutofit fontScale="70000" lnSpcReduction="20000"/>
          </a:bodyPr>
          <a:lstStyle/>
          <a:p>
            <a:r>
              <a:rPr lang="en-US" sz="3400" dirty="0"/>
              <a:t>Costs associated with turnover: </a:t>
            </a:r>
          </a:p>
          <a:p>
            <a:pPr lvl="1"/>
            <a:r>
              <a:rPr lang="en-US" sz="2900" dirty="0"/>
              <a:t>Advertising</a:t>
            </a:r>
          </a:p>
          <a:p>
            <a:pPr lvl="1"/>
            <a:r>
              <a:rPr lang="en-US" sz="2900" dirty="0"/>
              <a:t>Time interviewing ad screening </a:t>
            </a:r>
          </a:p>
          <a:p>
            <a:pPr lvl="1"/>
            <a:r>
              <a:rPr lang="en-US" sz="2900" dirty="0"/>
              <a:t>Onboarding and training new employees</a:t>
            </a:r>
          </a:p>
          <a:p>
            <a:pPr lvl="1"/>
            <a:r>
              <a:rPr lang="en-US" sz="2900" dirty="0"/>
              <a:t>Lost productivity because person is new</a:t>
            </a:r>
          </a:p>
          <a:p>
            <a:pPr lvl="1"/>
            <a:r>
              <a:rPr lang="en-US" sz="2900" dirty="0"/>
              <a:t>Paying overtime to cover shifts</a:t>
            </a:r>
          </a:p>
          <a:p>
            <a:pPr lvl="1"/>
            <a:r>
              <a:rPr lang="en-US" sz="2900" dirty="0"/>
              <a:t>Poor customer service and lower return rates</a:t>
            </a:r>
          </a:p>
          <a:p>
            <a:pPr lvl="1"/>
            <a:r>
              <a:rPr lang="en-US" sz="2900" dirty="0"/>
              <a:t>Limited capacity </a:t>
            </a:r>
          </a:p>
          <a:p>
            <a:pPr lvl="1"/>
            <a:r>
              <a:rPr lang="en-US" sz="2900" dirty="0"/>
              <a:t>Cultural impact</a:t>
            </a:r>
          </a:p>
        </p:txBody>
      </p:sp>
      <p:sp>
        <p:nvSpPr>
          <p:cNvPr id="5" name="TextBox 4">
            <a:extLst>
              <a:ext uri="{FF2B5EF4-FFF2-40B4-BE49-F238E27FC236}">
                <a16:creationId xmlns:a16="http://schemas.microsoft.com/office/drawing/2014/main" id="{343BD097-45CB-22DF-F985-30B598D7A0EC}"/>
              </a:ext>
            </a:extLst>
          </p:cNvPr>
          <p:cNvSpPr txBox="1"/>
          <p:nvPr/>
        </p:nvSpPr>
        <p:spPr>
          <a:xfrm>
            <a:off x="6467889" y="5080079"/>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workers in your region.</a:t>
            </a:r>
          </a:p>
        </p:txBody>
      </p:sp>
    </p:spTree>
    <p:extLst>
      <p:ext uri="{BB962C8B-B14F-4D97-AF65-F5344CB8AC3E}">
        <p14:creationId xmlns:p14="http://schemas.microsoft.com/office/powerpoint/2010/main" val="3396821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7927977-69C6-44E4-AA98-1F7E7593D47E}"/>
              </a:ext>
            </a:extLst>
          </p:cNvPr>
          <p:cNvSpPr>
            <a:spLocks noGrp="1"/>
          </p:cNvSpPr>
          <p:nvPr>
            <p:ph type="title"/>
          </p:nvPr>
        </p:nvSpPr>
        <p:spPr/>
        <p:txBody>
          <a:bodyPr/>
          <a:lstStyle/>
          <a:p>
            <a:r>
              <a:rPr lang="en-US" dirty="0">
                <a:solidFill>
                  <a:schemeClr val="accent3"/>
                </a:solidFill>
              </a:rPr>
              <a:t>Other Employee Perspectives</a:t>
            </a:r>
          </a:p>
        </p:txBody>
      </p:sp>
      <p:sp>
        <p:nvSpPr>
          <p:cNvPr id="6" name="Content Placeholder 5">
            <a:extLst>
              <a:ext uri="{FF2B5EF4-FFF2-40B4-BE49-F238E27FC236}">
                <a16:creationId xmlns:a16="http://schemas.microsoft.com/office/drawing/2014/main" id="{82ACB75D-863A-4A12-9E6E-BFE89B4468F9}"/>
              </a:ext>
            </a:extLst>
          </p:cNvPr>
          <p:cNvSpPr>
            <a:spLocks noGrp="1"/>
          </p:cNvSpPr>
          <p:nvPr>
            <p:ph idx="1"/>
          </p:nvPr>
        </p:nvSpPr>
        <p:spPr>
          <a:xfrm>
            <a:off x="728866" y="1311445"/>
            <a:ext cx="11168273" cy="4487779"/>
          </a:xfrm>
          <a:solidFill>
            <a:srgbClr val="99CCFF"/>
          </a:solidFill>
        </p:spPr>
        <p:txBody>
          <a:bodyPr>
            <a:normAutofit/>
          </a:bodyPr>
          <a:lstStyle/>
          <a:p>
            <a:r>
              <a:rPr lang="en-US" dirty="0"/>
              <a:t>54% love working for current employer </a:t>
            </a:r>
          </a:p>
          <a:p>
            <a:pPr lvl="1"/>
            <a:r>
              <a:rPr lang="en-US" dirty="0"/>
              <a:t>50% want to stay in current position</a:t>
            </a:r>
          </a:p>
          <a:p>
            <a:pPr lvl="1"/>
            <a:r>
              <a:rPr lang="en-US" dirty="0"/>
              <a:t>4% want to move up career ladder</a:t>
            </a:r>
          </a:p>
          <a:p>
            <a:r>
              <a:rPr lang="en-US" dirty="0"/>
              <a:t>4% state position is temporary until going on for further education</a:t>
            </a:r>
          </a:p>
          <a:p>
            <a:r>
              <a:rPr lang="en-US" dirty="0"/>
              <a:t>71% have not/are not considering leaving current position</a:t>
            </a:r>
          </a:p>
          <a:p>
            <a:r>
              <a:rPr lang="en-US" dirty="0"/>
              <a:t>37% feel very or somewhat valued by employer</a:t>
            </a:r>
          </a:p>
          <a:p>
            <a:r>
              <a:rPr lang="en-US" dirty="0"/>
              <a:t>67% feel valued by community</a:t>
            </a:r>
          </a:p>
          <a:p>
            <a:r>
              <a:rPr lang="en-US" dirty="0"/>
              <a:t>54% have some college; 25% have college degrees; 8% high school graduates</a:t>
            </a:r>
          </a:p>
        </p:txBody>
      </p:sp>
      <p:sp>
        <p:nvSpPr>
          <p:cNvPr id="2" name="TextBox 1">
            <a:extLst>
              <a:ext uri="{FF2B5EF4-FFF2-40B4-BE49-F238E27FC236}">
                <a16:creationId xmlns:a16="http://schemas.microsoft.com/office/drawing/2014/main" id="{F852FE88-8E28-2779-FB27-088921581D7D}"/>
              </a:ext>
            </a:extLst>
          </p:cNvPr>
          <p:cNvSpPr txBox="1"/>
          <p:nvPr/>
        </p:nvSpPr>
        <p:spPr>
          <a:xfrm>
            <a:off x="6467889" y="5080079"/>
            <a:ext cx="5429250" cy="1569660"/>
          </a:xfrm>
          <a:prstGeom prst="rect">
            <a:avLst/>
          </a:prstGeom>
          <a:solidFill>
            <a:srgbClr val="C00000"/>
          </a:solidFill>
        </p:spPr>
        <p:txBody>
          <a:bodyPr wrap="square" rtlCol="0">
            <a:spAutoFit/>
          </a:bodyPr>
          <a:lstStyle/>
          <a:p>
            <a:r>
              <a:rPr lang="en-US" sz="2400" i="1" dirty="0">
                <a:solidFill>
                  <a:schemeClr val="bg1"/>
                </a:solidFill>
              </a:rPr>
              <a:t>These are examples. Include any data sources you have that are relevant to major issues and trends impacting CREATE workers in your region.</a:t>
            </a:r>
          </a:p>
        </p:txBody>
      </p:sp>
      <p:sp>
        <p:nvSpPr>
          <p:cNvPr id="4" name="TextBox 3">
            <a:extLst>
              <a:ext uri="{FF2B5EF4-FFF2-40B4-BE49-F238E27FC236}">
                <a16:creationId xmlns:a16="http://schemas.microsoft.com/office/drawing/2014/main" id="{0470A9D6-BFE1-1650-0EB0-1C42BB605CFC}"/>
              </a:ext>
            </a:extLst>
          </p:cNvPr>
          <p:cNvSpPr txBox="1"/>
          <p:nvPr/>
        </p:nvSpPr>
        <p:spPr>
          <a:xfrm>
            <a:off x="728866" y="6194679"/>
            <a:ext cx="4456198" cy="369332"/>
          </a:xfrm>
          <a:prstGeom prst="rect">
            <a:avLst/>
          </a:prstGeom>
          <a:noFill/>
        </p:spPr>
        <p:txBody>
          <a:bodyPr wrap="square" rtlCol="0">
            <a:spAutoFit/>
          </a:bodyPr>
          <a:lstStyle/>
          <a:p>
            <a:r>
              <a:rPr lang="en-US" dirty="0"/>
              <a:t>Data Source: Employee Perspective Survey</a:t>
            </a:r>
          </a:p>
        </p:txBody>
      </p:sp>
    </p:spTree>
    <p:extLst>
      <p:ext uri="{BB962C8B-B14F-4D97-AF65-F5344CB8AC3E}">
        <p14:creationId xmlns:p14="http://schemas.microsoft.com/office/powerpoint/2010/main" val="184622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A83E-68BF-4D3E-86FD-88DEAE35BE19}"/>
              </a:ext>
            </a:extLst>
          </p:cNvPr>
          <p:cNvSpPr>
            <a:spLocks noGrp="1"/>
          </p:cNvSpPr>
          <p:nvPr>
            <p:ph type="title"/>
          </p:nvPr>
        </p:nvSpPr>
        <p:spPr/>
        <p:txBody>
          <a:bodyPr/>
          <a:lstStyle/>
          <a:p>
            <a:r>
              <a:rPr lang="en-US" dirty="0">
                <a:solidFill>
                  <a:schemeClr val="accent3"/>
                </a:solidFill>
              </a:rPr>
              <a:t>Opportunities for Action - Employees</a:t>
            </a:r>
          </a:p>
        </p:txBody>
      </p:sp>
      <p:sp>
        <p:nvSpPr>
          <p:cNvPr id="3" name="Content Placeholder 2">
            <a:extLst>
              <a:ext uri="{FF2B5EF4-FFF2-40B4-BE49-F238E27FC236}">
                <a16:creationId xmlns:a16="http://schemas.microsoft.com/office/drawing/2014/main" id="{0E7D9912-947C-4778-999B-B7972845D0B3}"/>
              </a:ext>
            </a:extLst>
          </p:cNvPr>
          <p:cNvSpPr>
            <a:spLocks noGrp="1"/>
          </p:cNvSpPr>
          <p:nvPr>
            <p:ph idx="1"/>
          </p:nvPr>
        </p:nvSpPr>
        <p:spPr>
          <a:xfrm>
            <a:off x="728866" y="1749288"/>
            <a:ext cx="11168273" cy="4182278"/>
          </a:xfrm>
        </p:spPr>
        <p:txBody>
          <a:bodyPr>
            <a:normAutofit/>
          </a:bodyPr>
          <a:lstStyle/>
          <a:p>
            <a:pPr>
              <a:lnSpc>
                <a:spcPct val="200000"/>
              </a:lnSpc>
            </a:pPr>
            <a:r>
              <a:rPr lang="en-US" sz="3600" dirty="0">
                <a:ea typeface="+mn-lt"/>
                <a:cs typeface="+mn-lt"/>
              </a:rPr>
              <a:t>What surprised you?</a:t>
            </a:r>
          </a:p>
          <a:p>
            <a:pPr>
              <a:lnSpc>
                <a:spcPct val="200000"/>
              </a:lnSpc>
            </a:pPr>
            <a:r>
              <a:rPr lang="en-US" sz="3600" dirty="0">
                <a:ea typeface="+mn-lt"/>
                <a:cs typeface="+mn-lt"/>
              </a:rPr>
              <a:t>What perceptions did you have that were reinforced?</a:t>
            </a:r>
          </a:p>
          <a:p>
            <a:pPr marL="0" indent="0">
              <a:lnSpc>
                <a:spcPct val="200000"/>
              </a:lnSpc>
              <a:buNone/>
            </a:pPr>
            <a:endParaRPr lang="en-US" dirty="0">
              <a:ea typeface="+mn-lt"/>
              <a:cs typeface="+mn-lt"/>
            </a:endParaRPr>
          </a:p>
          <a:p>
            <a:endParaRPr lang="en-US" dirty="0"/>
          </a:p>
        </p:txBody>
      </p:sp>
    </p:spTree>
    <p:extLst>
      <p:ext uri="{BB962C8B-B14F-4D97-AF65-F5344CB8AC3E}">
        <p14:creationId xmlns:p14="http://schemas.microsoft.com/office/powerpoint/2010/main" val="2183430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A83E-68BF-4D3E-86FD-88DEAE35BE19}"/>
              </a:ext>
            </a:extLst>
          </p:cNvPr>
          <p:cNvSpPr>
            <a:spLocks noGrp="1"/>
          </p:cNvSpPr>
          <p:nvPr>
            <p:ph type="title"/>
          </p:nvPr>
        </p:nvSpPr>
        <p:spPr/>
        <p:txBody>
          <a:bodyPr/>
          <a:lstStyle/>
          <a:p>
            <a:r>
              <a:rPr lang="en-US" dirty="0">
                <a:solidFill>
                  <a:schemeClr val="accent3"/>
                </a:solidFill>
              </a:rPr>
              <a:t>Opportunities for Action - Employees</a:t>
            </a:r>
          </a:p>
        </p:txBody>
      </p:sp>
      <p:sp>
        <p:nvSpPr>
          <p:cNvPr id="3" name="Content Placeholder 2">
            <a:extLst>
              <a:ext uri="{FF2B5EF4-FFF2-40B4-BE49-F238E27FC236}">
                <a16:creationId xmlns:a16="http://schemas.microsoft.com/office/drawing/2014/main" id="{0E7D9912-947C-4778-999B-B7972845D0B3}"/>
              </a:ext>
            </a:extLst>
          </p:cNvPr>
          <p:cNvSpPr>
            <a:spLocks noGrp="1"/>
          </p:cNvSpPr>
          <p:nvPr>
            <p:ph idx="1"/>
          </p:nvPr>
        </p:nvSpPr>
        <p:spPr>
          <a:xfrm>
            <a:off x="728866" y="1431235"/>
            <a:ext cx="11168273" cy="4500331"/>
          </a:xfrm>
        </p:spPr>
        <p:txBody>
          <a:bodyPr>
            <a:normAutofit/>
          </a:bodyPr>
          <a:lstStyle/>
          <a:p>
            <a:pPr>
              <a:lnSpc>
                <a:spcPct val="250000"/>
              </a:lnSpc>
            </a:pPr>
            <a:r>
              <a:rPr lang="en-US" dirty="0">
                <a:ea typeface="+mn-lt"/>
                <a:cs typeface="+mn-lt"/>
              </a:rPr>
              <a:t>What needs seem really important to you (overall region perspective)?</a:t>
            </a:r>
          </a:p>
          <a:p>
            <a:pPr>
              <a:lnSpc>
                <a:spcPct val="250000"/>
              </a:lnSpc>
            </a:pPr>
            <a:r>
              <a:rPr lang="en-US" dirty="0">
                <a:ea typeface="+mn-lt"/>
                <a:cs typeface="+mn-lt"/>
              </a:rPr>
              <a:t>What are some topics in which we could get quick/easy wins?</a:t>
            </a:r>
          </a:p>
          <a:p>
            <a:pPr>
              <a:lnSpc>
                <a:spcPct val="250000"/>
              </a:lnSpc>
            </a:pPr>
            <a:r>
              <a:rPr lang="en-US" dirty="0">
                <a:ea typeface="+mn-lt"/>
                <a:cs typeface="+mn-lt"/>
              </a:rPr>
              <a:t>What are topics that might need longer-term investment?</a:t>
            </a:r>
          </a:p>
          <a:p>
            <a:endParaRPr lang="en-US" dirty="0"/>
          </a:p>
        </p:txBody>
      </p:sp>
    </p:spTree>
    <p:extLst>
      <p:ext uri="{BB962C8B-B14F-4D97-AF65-F5344CB8AC3E}">
        <p14:creationId xmlns:p14="http://schemas.microsoft.com/office/powerpoint/2010/main" val="2555625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A83E-68BF-4D3E-86FD-88DEAE35BE19}"/>
              </a:ext>
            </a:extLst>
          </p:cNvPr>
          <p:cNvSpPr>
            <a:spLocks noGrp="1"/>
          </p:cNvSpPr>
          <p:nvPr>
            <p:ph type="title"/>
          </p:nvPr>
        </p:nvSpPr>
        <p:spPr/>
        <p:txBody>
          <a:bodyPr/>
          <a:lstStyle/>
          <a:p>
            <a:r>
              <a:rPr lang="en-US" dirty="0">
                <a:solidFill>
                  <a:schemeClr val="accent3"/>
                </a:solidFill>
              </a:rPr>
              <a:t>Opportunities for Action - Employees</a:t>
            </a:r>
          </a:p>
        </p:txBody>
      </p:sp>
      <p:sp>
        <p:nvSpPr>
          <p:cNvPr id="3" name="Content Placeholder 2">
            <a:extLst>
              <a:ext uri="{FF2B5EF4-FFF2-40B4-BE49-F238E27FC236}">
                <a16:creationId xmlns:a16="http://schemas.microsoft.com/office/drawing/2014/main" id="{0E7D9912-947C-4778-999B-B7972845D0B3}"/>
              </a:ext>
            </a:extLst>
          </p:cNvPr>
          <p:cNvSpPr>
            <a:spLocks noGrp="1"/>
          </p:cNvSpPr>
          <p:nvPr>
            <p:ph idx="1"/>
          </p:nvPr>
        </p:nvSpPr>
        <p:spPr>
          <a:xfrm>
            <a:off x="728866" y="2057400"/>
            <a:ext cx="11168273" cy="3874166"/>
          </a:xfrm>
        </p:spPr>
        <p:txBody>
          <a:bodyPr>
            <a:normAutofit/>
          </a:bodyPr>
          <a:lstStyle/>
          <a:p>
            <a:pPr marL="0" indent="0">
              <a:buNone/>
            </a:pPr>
            <a:endParaRPr lang="en-US" dirty="0">
              <a:ea typeface="+mn-lt"/>
              <a:cs typeface="+mn-lt"/>
            </a:endParaRPr>
          </a:p>
          <a:p>
            <a:pPr marL="0" indent="0">
              <a:buNone/>
            </a:pPr>
            <a:r>
              <a:rPr lang="en-US" sz="3600" dirty="0">
                <a:ea typeface="+mn-lt"/>
                <a:cs typeface="+mn-lt"/>
              </a:rPr>
              <a:t>If we were to tackle these, who is missing today that needs to be involved?</a:t>
            </a:r>
          </a:p>
          <a:p>
            <a:endParaRPr lang="en-US" dirty="0">
              <a:ea typeface="+mn-lt"/>
              <a:cs typeface="+mn-lt"/>
            </a:endParaRPr>
          </a:p>
          <a:p>
            <a:endParaRPr lang="en-US" dirty="0"/>
          </a:p>
        </p:txBody>
      </p:sp>
    </p:spTree>
    <p:extLst>
      <p:ext uri="{BB962C8B-B14F-4D97-AF65-F5344CB8AC3E}">
        <p14:creationId xmlns:p14="http://schemas.microsoft.com/office/powerpoint/2010/main" val="35038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A5E29-DBE6-443D-8E77-8D0B6D59C547}"/>
              </a:ext>
            </a:extLst>
          </p:cNvPr>
          <p:cNvSpPr>
            <a:spLocks noGrp="1"/>
          </p:cNvSpPr>
          <p:nvPr>
            <p:ph type="title"/>
          </p:nvPr>
        </p:nvSpPr>
        <p:spPr>
          <a:xfrm>
            <a:off x="728866" y="208261"/>
            <a:ext cx="8558009" cy="2177752"/>
          </a:xfrm>
        </p:spPr>
        <p:txBody>
          <a:bodyPr/>
          <a:lstStyle/>
          <a:p>
            <a:r>
              <a:rPr lang="en-US" dirty="0">
                <a:solidFill>
                  <a:schemeClr val="accent3"/>
                </a:solidFill>
              </a:rPr>
              <a:t>Other considerations for presentation structure</a:t>
            </a:r>
          </a:p>
        </p:txBody>
      </p:sp>
      <p:sp>
        <p:nvSpPr>
          <p:cNvPr id="3" name="Content Placeholder 2">
            <a:extLst>
              <a:ext uri="{FF2B5EF4-FFF2-40B4-BE49-F238E27FC236}">
                <a16:creationId xmlns:a16="http://schemas.microsoft.com/office/drawing/2014/main" id="{15B0AC2D-2DE4-49F1-9D4F-93787BFEB411}"/>
              </a:ext>
            </a:extLst>
          </p:cNvPr>
          <p:cNvSpPr>
            <a:spLocks noGrp="1"/>
          </p:cNvSpPr>
          <p:nvPr>
            <p:ph idx="1"/>
          </p:nvPr>
        </p:nvSpPr>
        <p:spPr>
          <a:xfrm>
            <a:off x="728866" y="2405202"/>
            <a:ext cx="11168273" cy="3561029"/>
          </a:xfrm>
        </p:spPr>
        <p:txBody>
          <a:bodyPr vert="horz" lIns="91440" tIns="45720" rIns="91440" bIns="45720" rtlCol="0" anchor="t">
            <a:normAutofit/>
          </a:bodyPr>
          <a:lstStyle/>
          <a:p>
            <a:r>
              <a:rPr lang="en-US" dirty="0"/>
              <a:t>Major differences in responses across sectors</a:t>
            </a:r>
          </a:p>
          <a:p>
            <a:r>
              <a:rPr lang="en-US" dirty="0"/>
              <a:t>BR&amp;E or worker responses in which other secondary data is available</a:t>
            </a:r>
          </a:p>
        </p:txBody>
      </p:sp>
    </p:spTree>
    <p:extLst>
      <p:ext uri="{BB962C8B-B14F-4D97-AF65-F5344CB8AC3E}">
        <p14:creationId xmlns:p14="http://schemas.microsoft.com/office/powerpoint/2010/main" val="3766255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pic>
        <p:nvPicPr>
          <p:cNvPr id="120" name="Google Shape;120;p18" descr="CREATE BRIDGES"/>
          <p:cNvPicPr preferRelativeResize="0"/>
          <p:nvPr/>
        </p:nvPicPr>
        <p:blipFill rotWithShape="1">
          <a:blip r:embed="rId3">
            <a:alphaModFix/>
          </a:blip>
          <a:srcRect/>
          <a:stretch/>
        </p:blipFill>
        <p:spPr>
          <a:xfrm>
            <a:off x="4414291" y="1143000"/>
            <a:ext cx="3744418" cy="2143902"/>
          </a:xfrm>
          <a:prstGeom prst="rect">
            <a:avLst/>
          </a:prstGeom>
          <a:noFill/>
          <a:ln>
            <a:noFill/>
          </a:ln>
        </p:spPr>
      </p:pic>
      <p:sp>
        <p:nvSpPr>
          <p:cNvPr id="121" name="Google Shape;121;p18"/>
          <p:cNvSpPr txBox="1">
            <a:spLocks noGrp="1"/>
          </p:cNvSpPr>
          <p:nvPr>
            <p:ph type="title"/>
          </p:nvPr>
        </p:nvSpPr>
        <p:spPr>
          <a:xfrm>
            <a:off x="728866" y="208261"/>
            <a:ext cx="111682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3"/>
              </a:buClr>
              <a:buSzPts val="4400"/>
              <a:buFont typeface="Gill Sans"/>
              <a:buNone/>
            </a:pPr>
            <a:r>
              <a:rPr lang="en-US" dirty="0">
                <a:solidFill>
                  <a:schemeClr val="accent3"/>
                </a:solidFill>
              </a:rPr>
              <a:t>CREATE BRIDGES</a:t>
            </a:r>
            <a:endParaRPr dirty="0"/>
          </a:p>
        </p:txBody>
      </p:sp>
      <p:sp>
        <p:nvSpPr>
          <p:cNvPr id="122" name="Google Shape;122;p18"/>
          <p:cNvSpPr/>
          <p:nvPr/>
        </p:nvSpPr>
        <p:spPr>
          <a:xfrm>
            <a:off x="2895600" y="2828837"/>
            <a:ext cx="6781800" cy="280076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800" dirty="0">
              <a:solidFill>
                <a:schemeClr val="dk1"/>
              </a:solidFill>
              <a:latin typeface="Gill Sans"/>
              <a:ea typeface="Gill Sans"/>
              <a:cs typeface="Gill Sans"/>
              <a:sym typeface="Gill Sans"/>
            </a:endParaRPr>
          </a:p>
          <a:p>
            <a:pPr marL="0" marR="0" lvl="0" indent="0" algn="ctr" rtl="0">
              <a:spcBef>
                <a:spcPts val="0"/>
              </a:spcBef>
              <a:spcAft>
                <a:spcPts val="0"/>
              </a:spcAft>
              <a:buNone/>
            </a:pPr>
            <a:r>
              <a:rPr lang="en-US" sz="2800" dirty="0">
                <a:solidFill>
                  <a:schemeClr val="dk1"/>
                </a:solidFill>
                <a:latin typeface="Gill Sans"/>
                <a:ea typeface="Gill Sans"/>
                <a:cs typeface="Gill Sans"/>
                <a:sym typeface="Gill Sans"/>
              </a:rPr>
              <a:t>Stands for:</a:t>
            </a:r>
            <a:endParaRPr dirty="0"/>
          </a:p>
          <a:p>
            <a:pPr marL="0" marR="0" lvl="0" indent="0" algn="ctr" rtl="0">
              <a:spcBef>
                <a:spcPts val="0"/>
              </a:spcBef>
              <a:spcAft>
                <a:spcPts val="0"/>
              </a:spcAft>
              <a:buNone/>
            </a:pPr>
            <a:endParaRPr sz="2800" dirty="0">
              <a:solidFill>
                <a:schemeClr val="dk1"/>
              </a:solidFill>
              <a:latin typeface="Gill Sans"/>
              <a:ea typeface="Gill Sans"/>
              <a:cs typeface="Gill Sans"/>
              <a:sym typeface="Gill Sans"/>
            </a:endParaRPr>
          </a:p>
          <a:p>
            <a:pPr marL="0" marR="0" lvl="0" indent="0" algn="ctr" rtl="0">
              <a:spcBef>
                <a:spcPts val="0"/>
              </a:spcBef>
              <a:spcAft>
                <a:spcPts val="0"/>
              </a:spcAft>
              <a:buNone/>
            </a:pPr>
            <a:r>
              <a:rPr lang="en-US" sz="2800" b="1" dirty="0">
                <a:solidFill>
                  <a:srgbClr val="00B0F0"/>
                </a:solidFill>
                <a:latin typeface="Gill Sans"/>
                <a:ea typeface="Gill Sans"/>
                <a:cs typeface="Gill Sans"/>
                <a:sym typeface="Gill Sans"/>
              </a:rPr>
              <a:t>C</a:t>
            </a:r>
            <a:r>
              <a:rPr lang="en-US" sz="2800" dirty="0">
                <a:solidFill>
                  <a:schemeClr val="dk1"/>
                </a:solidFill>
                <a:latin typeface="Gill Sans"/>
                <a:ea typeface="Gill Sans"/>
                <a:cs typeface="Gill Sans"/>
                <a:sym typeface="Gill Sans"/>
              </a:rPr>
              <a:t>elebrating </a:t>
            </a:r>
            <a:r>
              <a:rPr lang="en-US" sz="2800" b="1" dirty="0" err="1">
                <a:solidFill>
                  <a:srgbClr val="00ABD6"/>
                </a:solidFill>
                <a:latin typeface="Gill Sans"/>
                <a:ea typeface="Gill Sans"/>
                <a:cs typeface="Gill Sans"/>
                <a:sym typeface="Gill Sans"/>
              </a:rPr>
              <a:t>RE</a:t>
            </a:r>
            <a:r>
              <a:rPr lang="en-US" sz="2800" dirty="0" err="1">
                <a:solidFill>
                  <a:schemeClr val="dk1"/>
                </a:solidFill>
                <a:latin typeface="Gill Sans"/>
                <a:ea typeface="Gill Sans"/>
                <a:cs typeface="Gill Sans"/>
                <a:sym typeface="Gill Sans"/>
              </a:rPr>
              <a:t>tail</a:t>
            </a:r>
            <a:r>
              <a:rPr lang="en-US" sz="2800" dirty="0">
                <a:solidFill>
                  <a:schemeClr val="dk1"/>
                </a:solidFill>
                <a:latin typeface="Gill Sans"/>
                <a:ea typeface="Gill Sans"/>
                <a:cs typeface="Gill Sans"/>
                <a:sym typeface="Gill Sans"/>
              </a:rPr>
              <a:t>, </a:t>
            </a:r>
            <a:r>
              <a:rPr lang="en-US" sz="2800" b="1" dirty="0">
                <a:solidFill>
                  <a:srgbClr val="00ABD6"/>
                </a:solidFill>
                <a:latin typeface="Gill Sans"/>
                <a:ea typeface="Gill Sans"/>
                <a:cs typeface="Gill Sans"/>
                <a:sym typeface="Gill Sans"/>
              </a:rPr>
              <a:t>A</a:t>
            </a:r>
            <a:r>
              <a:rPr lang="en-US" sz="2800" dirty="0">
                <a:solidFill>
                  <a:schemeClr val="dk1"/>
                </a:solidFill>
                <a:latin typeface="Gill Sans"/>
                <a:ea typeface="Gill Sans"/>
                <a:cs typeface="Gill Sans"/>
                <a:sym typeface="Gill Sans"/>
              </a:rPr>
              <a:t>ccommodations, </a:t>
            </a:r>
            <a:r>
              <a:rPr lang="en-US" sz="2800" b="1" dirty="0">
                <a:solidFill>
                  <a:srgbClr val="00ABD6"/>
                </a:solidFill>
                <a:latin typeface="Gill Sans"/>
                <a:ea typeface="Gill Sans"/>
                <a:cs typeface="Gill Sans"/>
                <a:sym typeface="Gill Sans"/>
              </a:rPr>
              <a:t>T</a:t>
            </a:r>
            <a:r>
              <a:rPr lang="en-US" sz="2800" dirty="0">
                <a:solidFill>
                  <a:schemeClr val="dk1"/>
                </a:solidFill>
                <a:latin typeface="Gill Sans"/>
                <a:ea typeface="Gill Sans"/>
                <a:cs typeface="Gill Sans"/>
                <a:sym typeface="Gill Sans"/>
              </a:rPr>
              <a:t>ourism, and </a:t>
            </a:r>
            <a:r>
              <a:rPr lang="en-US" sz="2800" b="1" dirty="0">
                <a:solidFill>
                  <a:srgbClr val="00ABD6"/>
                </a:solidFill>
                <a:latin typeface="Gill Sans"/>
                <a:ea typeface="Gill Sans"/>
                <a:cs typeface="Gill Sans"/>
                <a:sym typeface="Gill Sans"/>
              </a:rPr>
              <a:t>E</a:t>
            </a:r>
            <a:r>
              <a:rPr lang="en-US" sz="2800" dirty="0">
                <a:solidFill>
                  <a:schemeClr val="dk1"/>
                </a:solidFill>
                <a:latin typeface="Gill Sans"/>
                <a:ea typeface="Gill Sans"/>
                <a:cs typeface="Gill Sans"/>
                <a:sym typeface="Gill Sans"/>
              </a:rPr>
              <a:t>ntertainment by </a:t>
            </a:r>
            <a:endParaRPr dirty="0"/>
          </a:p>
          <a:p>
            <a:pPr marL="0" marR="0" lvl="0" indent="0" algn="ctr" rtl="0">
              <a:spcBef>
                <a:spcPts val="0"/>
              </a:spcBef>
              <a:spcAft>
                <a:spcPts val="0"/>
              </a:spcAft>
              <a:buNone/>
            </a:pPr>
            <a:r>
              <a:rPr lang="en-US" sz="2800" b="1" dirty="0">
                <a:solidFill>
                  <a:srgbClr val="00ABD6"/>
                </a:solidFill>
                <a:latin typeface="Gill Sans"/>
                <a:ea typeface="Gill Sans"/>
                <a:cs typeface="Gill Sans"/>
                <a:sym typeface="Gill Sans"/>
              </a:rPr>
              <a:t>B</a:t>
            </a:r>
            <a:r>
              <a:rPr lang="en-US" sz="2800" dirty="0">
                <a:solidFill>
                  <a:schemeClr val="dk1"/>
                </a:solidFill>
                <a:latin typeface="Gill Sans"/>
                <a:ea typeface="Gill Sans"/>
                <a:cs typeface="Gill Sans"/>
                <a:sym typeface="Gill Sans"/>
              </a:rPr>
              <a:t>uilding </a:t>
            </a:r>
            <a:r>
              <a:rPr lang="en-US" sz="2800" b="1" dirty="0">
                <a:solidFill>
                  <a:srgbClr val="00ABD6"/>
                </a:solidFill>
                <a:latin typeface="Gill Sans"/>
                <a:ea typeface="Gill Sans"/>
                <a:cs typeface="Gill Sans"/>
                <a:sym typeface="Gill Sans"/>
              </a:rPr>
              <a:t>R</a:t>
            </a:r>
            <a:r>
              <a:rPr lang="en-US" sz="2800" dirty="0">
                <a:solidFill>
                  <a:schemeClr val="dk1"/>
                </a:solidFill>
                <a:latin typeface="Gill Sans"/>
                <a:ea typeface="Gill Sans"/>
                <a:cs typeface="Gill Sans"/>
                <a:sym typeface="Gill Sans"/>
              </a:rPr>
              <a:t>ural </a:t>
            </a:r>
            <a:r>
              <a:rPr lang="en-US" sz="2800" b="1" dirty="0">
                <a:solidFill>
                  <a:srgbClr val="00ABD6"/>
                </a:solidFill>
                <a:latin typeface="Gill Sans"/>
                <a:ea typeface="Gill Sans"/>
                <a:cs typeface="Gill Sans"/>
                <a:sym typeface="Gill Sans"/>
              </a:rPr>
              <a:t>I</a:t>
            </a:r>
            <a:r>
              <a:rPr lang="en-US" sz="2800" dirty="0">
                <a:solidFill>
                  <a:schemeClr val="dk1"/>
                </a:solidFill>
                <a:latin typeface="Gill Sans"/>
                <a:ea typeface="Gill Sans"/>
                <a:cs typeface="Gill Sans"/>
                <a:sym typeface="Gill Sans"/>
              </a:rPr>
              <a:t>nnovations and </a:t>
            </a:r>
            <a:r>
              <a:rPr lang="en-US" sz="2800" b="1" dirty="0">
                <a:solidFill>
                  <a:srgbClr val="00ABD6"/>
                </a:solidFill>
                <a:latin typeface="Gill Sans"/>
                <a:ea typeface="Gill Sans"/>
                <a:cs typeface="Gill Sans"/>
                <a:sym typeface="Gill Sans"/>
              </a:rPr>
              <a:t>D</a:t>
            </a:r>
            <a:r>
              <a:rPr lang="en-US" sz="2800" dirty="0">
                <a:solidFill>
                  <a:schemeClr val="dk1"/>
                </a:solidFill>
                <a:latin typeface="Gill Sans"/>
                <a:ea typeface="Gill Sans"/>
                <a:cs typeface="Gill Sans"/>
                <a:sym typeface="Gill Sans"/>
              </a:rPr>
              <a:t>eveloping </a:t>
            </a:r>
            <a:r>
              <a:rPr lang="en-US" sz="2800" b="1" dirty="0">
                <a:solidFill>
                  <a:srgbClr val="00ABD6"/>
                </a:solidFill>
                <a:latin typeface="Gill Sans"/>
                <a:ea typeface="Gill Sans"/>
                <a:cs typeface="Gill Sans"/>
                <a:sym typeface="Gill Sans"/>
              </a:rPr>
              <a:t>G</a:t>
            </a:r>
            <a:r>
              <a:rPr lang="en-US" sz="2800" dirty="0">
                <a:solidFill>
                  <a:schemeClr val="dk1"/>
                </a:solidFill>
                <a:latin typeface="Gill Sans"/>
                <a:ea typeface="Gill Sans"/>
                <a:cs typeface="Gill Sans"/>
                <a:sym typeface="Gill Sans"/>
              </a:rPr>
              <a:t>rowth </a:t>
            </a:r>
            <a:r>
              <a:rPr lang="en-US" sz="2800" b="1" dirty="0">
                <a:solidFill>
                  <a:srgbClr val="00ABD6"/>
                </a:solidFill>
                <a:latin typeface="Gill Sans"/>
                <a:ea typeface="Gill Sans"/>
                <a:cs typeface="Gill Sans"/>
                <a:sym typeface="Gill Sans"/>
              </a:rPr>
              <a:t>E</a:t>
            </a:r>
            <a:r>
              <a:rPr lang="en-US" sz="2800" dirty="0">
                <a:solidFill>
                  <a:schemeClr val="dk1"/>
                </a:solidFill>
                <a:latin typeface="Gill Sans"/>
                <a:ea typeface="Gill Sans"/>
                <a:cs typeface="Gill Sans"/>
                <a:sym typeface="Gill Sans"/>
              </a:rPr>
              <a:t>conomies </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End of Example</a:t>
            </a:r>
          </a:p>
        </p:txBody>
      </p:sp>
    </p:spTree>
    <p:extLst>
      <p:ext uri="{BB962C8B-B14F-4D97-AF65-F5344CB8AC3E}">
        <p14:creationId xmlns:p14="http://schemas.microsoft.com/office/powerpoint/2010/main" val="3787776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45EA-C55E-4406-9CB6-F7EF9A262F8C}"/>
              </a:ext>
            </a:extLst>
          </p:cNvPr>
          <p:cNvSpPr>
            <a:spLocks noGrp="1"/>
          </p:cNvSpPr>
          <p:nvPr>
            <p:ph type="title"/>
          </p:nvPr>
        </p:nvSpPr>
        <p:spPr/>
        <p:txBody>
          <a:bodyPr>
            <a:normAutofit fontScale="90000"/>
          </a:bodyPr>
          <a:lstStyle/>
          <a:p>
            <a:r>
              <a:rPr lang="en-US" dirty="0">
                <a:solidFill>
                  <a:schemeClr val="accent3"/>
                </a:solidFill>
              </a:rPr>
              <a:t>Guest speaker heading if applicable</a:t>
            </a:r>
          </a:p>
        </p:txBody>
      </p:sp>
    </p:spTree>
    <p:extLst>
      <p:ext uri="{BB962C8B-B14F-4D97-AF65-F5344CB8AC3E}">
        <p14:creationId xmlns:p14="http://schemas.microsoft.com/office/powerpoint/2010/main" val="3846435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45EA-C55E-4406-9CB6-F7EF9A262F8C}"/>
              </a:ext>
            </a:extLst>
          </p:cNvPr>
          <p:cNvSpPr>
            <a:spLocks noGrp="1"/>
          </p:cNvSpPr>
          <p:nvPr>
            <p:ph type="title"/>
          </p:nvPr>
        </p:nvSpPr>
        <p:spPr/>
        <p:txBody>
          <a:bodyPr>
            <a:normAutofit fontScale="90000"/>
          </a:bodyPr>
          <a:lstStyle/>
          <a:p>
            <a:r>
              <a:rPr lang="en-US" dirty="0">
                <a:solidFill>
                  <a:schemeClr val="accent3"/>
                </a:solidFill>
              </a:rPr>
              <a:t>Strategic Opportunities for Action</a:t>
            </a:r>
          </a:p>
        </p:txBody>
      </p:sp>
    </p:spTree>
    <p:extLst>
      <p:ext uri="{BB962C8B-B14F-4D97-AF65-F5344CB8AC3E}">
        <p14:creationId xmlns:p14="http://schemas.microsoft.com/office/powerpoint/2010/main" val="14919963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6"/>
          <p:cNvSpPr txBox="1">
            <a:spLocks noGrp="1"/>
          </p:cNvSpPr>
          <p:nvPr>
            <p:ph type="title"/>
          </p:nvPr>
        </p:nvSpPr>
        <p:spPr>
          <a:xfrm>
            <a:off x="728866" y="208261"/>
            <a:ext cx="8402777" cy="13257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Gill Sans"/>
              <a:buNone/>
            </a:pPr>
            <a:r>
              <a:rPr lang="en-US" dirty="0">
                <a:solidFill>
                  <a:schemeClr val="accent3"/>
                </a:solidFill>
              </a:rPr>
              <a:t>Insert heading describing focus of these questions (e.g., workers, businesses, CREATE sectors) </a:t>
            </a:r>
            <a:endParaRPr dirty="0">
              <a:solidFill>
                <a:schemeClr val="accent3"/>
              </a:solidFill>
            </a:endParaRPr>
          </a:p>
        </p:txBody>
      </p:sp>
      <p:sp>
        <p:nvSpPr>
          <p:cNvPr id="281" name="Google Shape;281;p36"/>
          <p:cNvSpPr txBox="1">
            <a:spLocks noGrp="1"/>
          </p:cNvSpPr>
          <p:nvPr>
            <p:ph type="body" idx="1"/>
          </p:nvPr>
        </p:nvSpPr>
        <p:spPr>
          <a:xfrm>
            <a:off x="728866" y="1152939"/>
            <a:ext cx="11168400" cy="4778700"/>
          </a:xfrm>
          <a:prstGeom prst="rect">
            <a:avLst/>
          </a:prstGeom>
          <a:noFill/>
          <a:ln>
            <a:noFill/>
          </a:ln>
        </p:spPr>
        <p:txBody>
          <a:bodyPr spcFirstLastPara="1" wrap="square" lIns="91425" tIns="45700" rIns="91425" bIns="45700" anchor="t" anchorCtr="0">
            <a:normAutofit/>
          </a:bodyPr>
          <a:lstStyle/>
          <a:p>
            <a:pPr marL="0" lvl="0" indent="0" algn="l" rtl="0">
              <a:lnSpc>
                <a:spcPct val="200000"/>
              </a:lnSpc>
              <a:spcBef>
                <a:spcPts val="0"/>
              </a:spcBef>
              <a:spcAft>
                <a:spcPts val="0"/>
              </a:spcAft>
              <a:buClr>
                <a:schemeClr val="dk1"/>
              </a:buClr>
              <a:buSzPts val="2800"/>
              <a:buNone/>
            </a:pPr>
            <a:endParaRPr dirty="0"/>
          </a:p>
          <a:p>
            <a:pPr marL="228600" lvl="0" indent="-228600" algn="l" rtl="0">
              <a:lnSpc>
                <a:spcPct val="120000"/>
              </a:lnSpc>
              <a:spcBef>
                <a:spcPts val="0"/>
              </a:spcBef>
              <a:spcAft>
                <a:spcPts val="0"/>
              </a:spcAft>
              <a:buClr>
                <a:schemeClr val="dk1"/>
              </a:buClr>
              <a:buSzPts val="2800"/>
              <a:buChar char="•"/>
            </a:pPr>
            <a:r>
              <a:rPr lang="en-US" dirty="0"/>
              <a:t>What are some topics in which we could get quick/easy wins?</a:t>
            </a:r>
            <a:endParaRPr dirty="0"/>
          </a:p>
          <a:p>
            <a:pPr marL="228600" lvl="0" indent="-228600" algn="l" rtl="0">
              <a:lnSpc>
                <a:spcPct val="120000"/>
              </a:lnSpc>
              <a:spcBef>
                <a:spcPts val="0"/>
              </a:spcBef>
              <a:spcAft>
                <a:spcPts val="0"/>
              </a:spcAft>
              <a:buClr>
                <a:schemeClr val="dk1"/>
              </a:buClr>
              <a:buSzPts val="2800"/>
              <a:buChar char="•"/>
            </a:pPr>
            <a:endParaRPr lang="en-US" dirty="0"/>
          </a:p>
          <a:p>
            <a:pPr marL="228600" lvl="0" indent="-228600" algn="l" rtl="0">
              <a:lnSpc>
                <a:spcPct val="120000"/>
              </a:lnSpc>
              <a:spcBef>
                <a:spcPts val="0"/>
              </a:spcBef>
              <a:spcAft>
                <a:spcPts val="0"/>
              </a:spcAft>
              <a:buClr>
                <a:schemeClr val="dk1"/>
              </a:buClr>
              <a:buSzPts val="2800"/>
              <a:buChar char="•"/>
            </a:pPr>
            <a:r>
              <a:rPr lang="en-US" dirty="0"/>
              <a:t>What are topics that might need longer-term investment?</a:t>
            </a:r>
          </a:p>
          <a:p>
            <a:pPr marL="228600" lvl="0" indent="-228600" algn="l" rtl="0">
              <a:lnSpc>
                <a:spcPct val="120000"/>
              </a:lnSpc>
              <a:spcBef>
                <a:spcPts val="0"/>
              </a:spcBef>
              <a:spcAft>
                <a:spcPts val="0"/>
              </a:spcAft>
              <a:buClr>
                <a:schemeClr val="dk1"/>
              </a:buClr>
              <a:buSzPts val="2800"/>
              <a:buChar char="•"/>
            </a:pPr>
            <a:endParaRPr lang="en-US" dirty="0"/>
          </a:p>
          <a:p>
            <a:pPr marL="228600" lvl="0" indent="-228600" algn="l" rtl="0">
              <a:lnSpc>
                <a:spcPct val="120000"/>
              </a:lnSpc>
              <a:spcBef>
                <a:spcPts val="0"/>
              </a:spcBef>
              <a:spcAft>
                <a:spcPts val="0"/>
              </a:spcAft>
              <a:buClr>
                <a:schemeClr val="dk1"/>
              </a:buClr>
              <a:buSzPts val="2800"/>
              <a:buChar char="•"/>
            </a:pPr>
            <a:r>
              <a:rPr lang="en-US" dirty="0"/>
              <a:t>If we were to tackle these, who is missing today that needs to be involved?</a:t>
            </a:r>
          </a:p>
          <a:p>
            <a:pPr marL="228600" lvl="0" indent="-50800" algn="l" rtl="0">
              <a:lnSpc>
                <a:spcPct val="90000"/>
              </a:lnSpc>
              <a:spcBef>
                <a:spcPts val="1000"/>
              </a:spcBef>
              <a:spcAft>
                <a:spcPts val="0"/>
              </a:spcAft>
              <a:buClr>
                <a:schemeClr val="dk1"/>
              </a:buClr>
              <a:buSzPts val="2800"/>
              <a:buNone/>
            </a:pPr>
            <a:endParaRPr dirty="0"/>
          </a:p>
        </p:txBody>
      </p:sp>
    </p:spTree>
    <p:extLst>
      <p:ext uri="{BB962C8B-B14F-4D97-AF65-F5344CB8AC3E}">
        <p14:creationId xmlns:p14="http://schemas.microsoft.com/office/powerpoint/2010/main" val="2694630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45EA-C55E-4406-9CB6-F7EF9A262F8C}"/>
              </a:ext>
            </a:extLst>
          </p:cNvPr>
          <p:cNvSpPr>
            <a:spLocks noGrp="1"/>
          </p:cNvSpPr>
          <p:nvPr>
            <p:ph type="title"/>
          </p:nvPr>
        </p:nvSpPr>
        <p:spPr/>
        <p:txBody>
          <a:bodyPr>
            <a:normAutofit fontScale="90000"/>
          </a:bodyPr>
          <a:lstStyle/>
          <a:p>
            <a:r>
              <a:rPr lang="en-US" dirty="0">
                <a:solidFill>
                  <a:schemeClr val="accent3"/>
                </a:solidFill>
              </a:rPr>
              <a:t>Breakout Room Reports Outs </a:t>
            </a:r>
            <a:br>
              <a:rPr lang="en-US" dirty="0">
                <a:solidFill>
                  <a:schemeClr val="accent3"/>
                </a:solidFill>
              </a:rPr>
            </a:br>
            <a:r>
              <a:rPr lang="en-US" dirty="0">
                <a:solidFill>
                  <a:schemeClr val="accent3"/>
                </a:solidFill>
              </a:rPr>
              <a:t>(if applicable)</a:t>
            </a:r>
          </a:p>
        </p:txBody>
      </p:sp>
    </p:spTree>
    <p:extLst>
      <p:ext uri="{BB962C8B-B14F-4D97-AF65-F5344CB8AC3E}">
        <p14:creationId xmlns:p14="http://schemas.microsoft.com/office/powerpoint/2010/main" val="935940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A5E29-DBE6-443D-8E77-8D0B6D59C547}"/>
              </a:ext>
            </a:extLst>
          </p:cNvPr>
          <p:cNvSpPr>
            <a:spLocks noGrp="1"/>
          </p:cNvSpPr>
          <p:nvPr>
            <p:ph type="title"/>
          </p:nvPr>
        </p:nvSpPr>
        <p:spPr/>
        <p:txBody>
          <a:bodyPr/>
          <a:lstStyle/>
          <a:p>
            <a:r>
              <a:rPr lang="en-US" dirty="0">
                <a:solidFill>
                  <a:schemeClr val="accent3"/>
                </a:solidFill>
              </a:rPr>
              <a:t>Next Steps</a:t>
            </a:r>
          </a:p>
        </p:txBody>
      </p:sp>
      <p:sp>
        <p:nvSpPr>
          <p:cNvPr id="3" name="Content Placeholder 2">
            <a:extLst>
              <a:ext uri="{FF2B5EF4-FFF2-40B4-BE49-F238E27FC236}">
                <a16:creationId xmlns:a16="http://schemas.microsoft.com/office/drawing/2014/main" id="{15B0AC2D-2DE4-49F1-9D4F-93787BFEB411}"/>
              </a:ext>
            </a:extLst>
          </p:cNvPr>
          <p:cNvSpPr>
            <a:spLocks noGrp="1"/>
          </p:cNvSpPr>
          <p:nvPr>
            <p:ph idx="1"/>
          </p:nvPr>
        </p:nvSpPr>
        <p:spPr>
          <a:xfrm>
            <a:off x="728866" y="1705292"/>
            <a:ext cx="11168273" cy="4279897"/>
          </a:xfrm>
        </p:spPr>
        <p:txBody>
          <a:bodyPr vert="horz" lIns="91440" tIns="45720" rIns="91440" bIns="45720" rtlCol="0" anchor="t">
            <a:normAutofit lnSpcReduction="10000"/>
          </a:bodyPr>
          <a:lstStyle/>
          <a:p>
            <a:r>
              <a:rPr lang="en-US" dirty="0"/>
              <a:t>Review reports on your own</a:t>
            </a:r>
          </a:p>
          <a:p>
            <a:pPr lvl="1"/>
            <a:r>
              <a:rPr lang="en-US" dirty="0"/>
              <a:t>Think about opportunities identified today</a:t>
            </a:r>
          </a:p>
          <a:p>
            <a:pPr lvl="1"/>
            <a:r>
              <a:rPr lang="en-US" dirty="0"/>
              <a:t>Is there something else that should be on the list? [Insert instructions on how to submit this info] </a:t>
            </a:r>
          </a:p>
          <a:p>
            <a:r>
              <a:rPr lang="en-US" dirty="0"/>
              <a:t>Schedule next meeting</a:t>
            </a:r>
          </a:p>
          <a:p>
            <a:r>
              <a:rPr lang="en-US" dirty="0"/>
              <a:t>Reach out to others that need to be involved about strategy decisions by </a:t>
            </a:r>
            <a:r>
              <a:rPr lang="en-US" dirty="0">
                <a:highlight>
                  <a:srgbClr val="FF0000"/>
                </a:highlight>
              </a:rPr>
              <a:t>[insert deadline]</a:t>
            </a:r>
          </a:p>
          <a:p>
            <a:r>
              <a:rPr lang="en-US" dirty="0"/>
              <a:t>Next meeting:</a:t>
            </a:r>
          </a:p>
          <a:p>
            <a:pPr lvl="1"/>
            <a:r>
              <a:rPr lang="en-US" dirty="0"/>
              <a:t>Prioritize areas of focus</a:t>
            </a:r>
          </a:p>
          <a:p>
            <a:pPr lvl="1"/>
            <a:r>
              <a:rPr lang="en-US" dirty="0"/>
              <a:t>Strategy &amp; action planning</a:t>
            </a:r>
          </a:p>
          <a:p>
            <a:endParaRPr lang="en-US" dirty="0"/>
          </a:p>
        </p:txBody>
      </p:sp>
    </p:spTree>
    <p:extLst>
      <p:ext uri="{BB962C8B-B14F-4D97-AF65-F5344CB8AC3E}">
        <p14:creationId xmlns:p14="http://schemas.microsoft.com/office/powerpoint/2010/main" val="3657948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Complete Session Evaluation</a:t>
            </a:r>
          </a:p>
        </p:txBody>
      </p:sp>
    </p:spTree>
    <p:extLst>
      <p:ext uri="{BB962C8B-B14F-4D97-AF65-F5344CB8AC3E}">
        <p14:creationId xmlns:p14="http://schemas.microsoft.com/office/powerpoint/2010/main" val="200023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Questions?</a:t>
            </a:r>
          </a:p>
        </p:txBody>
      </p:sp>
    </p:spTree>
    <p:extLst>
      <p:ext uri="{BB962C8B-B14F-4D97-AF65-F5344CB8AC3E}">
        <p14:creationId xmlns:p14="http://schemas.microsoft.com/office/powerpoint/2010/main" val="2681104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291" y="257357"/>
            <a:ext cx="10515600" cy="1325563"/>
          </a:xfrm>
        </p:spPr>
        <p:txBody>
          <a:bodyPr/>
          <a:lstStyle/>
          <a:p>
            <a:r>
              <a:rPr lang="en-US" dirty="0">
                <a:solidFill>
                  <a:schemeClr val="accent3"/>
                </a:solidFill>
              </a:rPr>
              <a:t>CREATE BRIDGES Process</a:t>
            </a:r>
          </a:p>
        </p:txBody>
      </p:sp>
      <p:sp>
        <p:nvSpPr>
          <p:cNvPr id="15" name="Rectangle 14">
            <a:extLst>
              <a:ext uri="{C183D7F6-B498-43B3-948B-1728B52AA6E4}">
                <adec:decorative xmlns:adec="http://schemas.microsoft.com/office/drawing/2017/decorative" val="1"/>
              </a:ext>
            </a:extLst>
          </p:cNvPr>
          <p:cNvSpPr/>
          <p:nvPr/>
        </p:nvSpPr>
        <p:spPr>
          <a:xfrm>
            <a:off x="2594495" y="1890158"/>
            <a:ext cx="1476418" cy="3140031"/>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Isosceles Triangle 15">
            <a:extLst>
              <a:ext uri="{C183D7F6-B498-43B3-948B-1728B52AA6E4}">
                <adec:decorative xmlns:adec="http://schemas.microsoft.com/office/drawing/2017/decorative" val="1"/>
              </a:ext>
            </a:extLst>
          </p:cNvPr>
          <p:cNvSpPr/>
          <p:nvPr/>
        </p:nvSpPr>
        <p:spPr>
          <a:xfrm rot="5400000">
            <a:off x="-252391" y="2520870"/>
            <a:ext cx="3595258" cy="1816257"/>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Rectangle 19">
            <a:extLst>
              <a:ext uri="{C183D7F6-B498-43B3-948B-1728B52AA6E4}">
                <adec:decorative xmlns:adec="http://schemas.microsoft.com/office/drawing/2017/decorative" val="1"/>
              </a:ext>
            </a:extLst>
          </p:cNvPr>
          <p:cNvSpPr/>
          <p:nvPr/>
        </p:nvSpPr>
        <p:spPr>
          <a:xfrm>
            <a:off x="6279783" y="1900112"/>
            <a:ext cx="1710738" cy="1481846"/>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16">
            <a:extLst>
              <a:ext uri="{C183D7F6-B498-43B3-948B-1728B52AA6E4}">
                <adec:decorative xmlns:adec="http://schemas.microsoft.com/office/drawing/2017/decorative" val="1"/>
              </a:ext>
            </a:extLst>
          </p:cNvPr>
          <p:cNvSpPr>
            <a:spLocks noChangeArrowheads="1"/>
          </p:cNvSpPr>
          <p:nvPr/>
        </p:nvSpPr>
        <p:spPr bwMode="auto">
          <a:xfrm>
            <a:off x="0" y="-32004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0" name="TextBox 29"/>
          <p:cNvSpPr txBox="1"/>
          <p:nvPr/>
        </p:nvSpPr>
        <p:spPr>
          <a:xfrm>
            <a:off x="628923" y="2675342"/>
            <a:ext cx="1696955" cy="1200329"/>
          </a:xfrm>
          <a:prstGeom prst="rect">
            <a:avLst/>
          </a:prstGeom>
          <a:noFill/>
        </p:spPr>
        <p:txBody>
          <a:bodyPr wrap="square" rtlCol="0">
            <a:spAutoFit/>
          </a:bodyPr>
          <a:lstStyle/>
          <a:p>
            <a:r>
              <a:rPr lang="en-US" sz="2400" dirty="0">
                <a:solidFill>
                  <a:schemeClr val="bg1"/>
                </a:solidFill>
              </a:rPr>
              <a:t>Regional Steering Committee</a:t>
            </a:r>
          </a:p>
        </p:txBody>
      </p:sp>
      <p:sp>
        <p:nvSpPr>
          <p:cNvPr id="31" name="TextBox 30"/>
          <p:cNvSpPr txBox="1"/>
          <p:nvPr/>
        </p:nvSpPr>
        <p:spPr>
          <a:xfrm>
            <a:off x="2622219" y="2100489"/>
            <a:ext cx="1546461" cy="2677656"/>
          </a:xfrm>
          <a:prstGeom prst="rect">
            <a:avLst/>
          </a:prstGeom>
          <a:noFill/>
        </p:spPr>
        <p:txBody>
          <a:bodyPr wrap="square" rtlCol="0">
            <a:spAutoFit/>
          </a:bodyPr>
          <a:lstStyle/>
          <a:p>
            <a:r>
              <a:rPr lang="en-US" sz="2400" dirty="0">
                <a:solidFill>
                  <a:schemeClr val="bg1"/>
                </a:solidFill>
              </a:rPr>
              <a:t>Resource Listing of businesses, training programs, and resources</a:t>
            </a:r>
          </a:p>
        </p:txBody>
      </p:sp>
      <p:sp>
        <p:nvSpPr>
          <p:cNvPr id="32" name="TextBox 31">
            <a:extLst>
              <a:ext uri="{C183D7F6-B498-43B3-948B-1728B52AA6E4}">
                <adec:decorative xmlns:adec="http://schemas.microsoft.com/office/drawing/2017/decorative" val="1"/>
              </a:ext>
            </a:extLst>
          </p:cNvPr>
          <p:cNvSpPr txBox="1"/>
          <p:nvPr/>
        </p:nvSpPr>
        <p:spPr>
          <a:xfrm>
            <a:off x="4488930" y="2953738"/>
            <a:ext cx="1426814" cy="1200329"/>
          </a:xfrm>
          <a:prstGeom prst="rect">
            <a:avLst/>
          </a:prstGeom>
          <a:noFill/>
        </p:spPr>
        <p:txBody>
          <a:bodyPr wrap="square" rtlCol="0">
            <a:spAutoFit/>
          </a:bodyPr>
          <a:lstStyle/>
          <a:p>
            <a:endParaRPr lang="en-US" dirty="0">
              <a:solidFill>
                <a:schemeClr val="bg1"/>
              </a:solidFill>
            </a:endParaRPr>
          </a:p>
          <a:p>
            <a:endParaRPr lang="en-US" dirty="0">
              <a:solidFill>
                <a:schemeClr val="bg1"/>
              </a:solidFill>
            </a:endParaRPr>
          </a:p>
          <a:p>
            <a:r>
              <a:rPr lang="en-US" dirty="0">
                <a:solidFill>
                  <a:schemeClr val="bg1"/>
                </a:solidFill>
              </a:rPr>
              <a:t>Host a civic forum</a:t>
            </a:r>
          </a:p>
        </p:txBody>
      </p:sp>
      <p:sp>
        <p:nvSpPr>
          <p:cNvPr id="33" name="Isosceles Triangle 32">
            <a:extLst>
              <a:ext uri="{C183D7F6-B498-43B3-948B-1728B52AA6E4}">
                <adec:decorative xmlns:adec="http://schemas.microsoft.com/office/drawing/2017/decorative" val="1"/>
              </a:ext>
            </a:extLst>
          </p:cNvPr>
          <p:cNvSpPr/>
          <p:nvPr/>
        </p:nvSpPr>
        <p:spPr>
          <a:xfrm rot="5400000">
            <a:off x="3401517" y="2552047"/>
            <a:ext cx="3595259" cy="1816256"/>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Isosceles Triangle 33">
            <a:extLst>
              <a:ext uri="{C183D7F6-B498-43B3-948B-1728B52AA6E4}">
                <adec:decorative xmlns:adec="http://schemas.microsoft.com/office/drawing/2017/decorative" val="1"/>
              </a:ext>
            </a:extLst>
          </p:cNvPr>
          <p:cNvSpPr/>
          <p:nvPr/>
        </p:nvSpPr>
        <p:spPr>
          <a:xfrm rot="5400000">
            <a:off x="9276260" y="2546013"/>
            <a:ext cx="3550537" cy="1765973"/>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35" name="Isosceles Triangle 34">
            <a:extLst>
              <a:ext uri="{C183D7F6-B498-43B3-948B-1728B52AA6E4}">
                <adec:decorative xmlns:adec="http://schemas.microsoft.com/office/drawing/2017/decorative" val="1"/>
              </a:ext>
            </a:extLst>
          </p:cNvPr>
          <p:cNvSpPr/>
          <p:nvPr/>
        </p:nvSpPr>
        <p:spPr>
          <a:xfrm rot="5400000">
            <a:off x="7311373" y="2524915"/>
            <a:ext cx="3579413" cy="1816256"/>
          </a:xfrm>
          <a:prstGeom prst="triangle">
            <a:avLst>
              <a:gd name="adj" fmla="val 50381"/>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TextBox 35"/>
          <p:cNvSpPr txBox="1"/>
          <p:nvPr/>
        </p:nvSpPr>
        <p:spPr>
          <a:xfrm>
            <a:off x="4306091" y="2700653"/>
            <a:ext cx="1750001" cy="1477328"/>
          </a:xfrm>
          <a:prstGeom prst="rect">
            <a:avLst/>
          </a:prstGeom>
          <a:noFill/>
        </p:spPr>
        <p:txBody>
          <a:bodyPr wrap="square" rtlCol="0">
            <a:spAutoFit/>
          </a:bodyPr>
          <a:lstStyle/>
          <a:p>
            <a:endParaRPr lang="en-US" dirty="0">
              <a:solidFill>
                <a:schemeClr val="bg1"/>
              </a:solidFill>
            </a:endParaRPr>
          </a:p>
          <a:p>
            <a:r>
              <a:rPr lang="en-US" sz="2400" dirty="0">
                <a:solidFill>
                  <a:schemeClr val="bg1"/>
                </a:solidFill>
              </a:rPr>
              <a:t>CREATE </a:t>
            </a:r>
          </a:p>
          <a:p>
            <a:r>
              <a:rPr lang="en-US" sz="2400" dirty="0">
                <a:solidFill>
                  <a:schemeClr val="bg1"/>
                </a:solidFill>
              </a:rPr>
              <a:t>BRIDGES</a:t>
            </a:r>
          </a:p>
          <a:p>
            <a:r>
              <a:rPr lang="en-US" sz="2400" dirty="0">
                <a:solidFill>
                  <a:schemeClr val="bg1"/>
                </a:solidFill>
              </a:rPr>
              <a:t>Forum</a:t>
            </a:r>
          </a:p>
        </p:txBody>
      </p:sp>
      <p:sp>
        <p:nvSpPr>
          <p:cNvPr id="6" name="TextBox 5"/>
          <p:cNvSpPr txBox="1"/>
          <p:nvPr/>
        </p:nvSpPr>
        <p:spPr>
          <a:xfrm>
            <a:off x="6344140" y="1856205"/>
            <a:ext cx="1582024" cy="1569660"/>
          </a:xfrm>
          <a:prstGeom prst="rect">
            <a:avLst/>
          </a:prstGeom>
          <a:noFill/>
        </p:spPr>
        <p:txBody>
          <a:bodyPr wrap="square" rtlCol="0">
            <a:spAutoFit/>
          </a:bodyPr>
          <a:lstStyle/>
          <a:p>
            <a:pPr algn="ctr"/>
            <a:r>
              <a:rPr lang="en-US" sz="2400" dirty="0">
                <a:solidFill>
                  <a:schemeClr val="bg1"/>
                </a:solidFill>
              </a:rPr>
              <a:t>Business Retention and Expansion</a:t>
            </a:r>
          </a:p>
        </p:txBody>
      </p:sp>
      <p:sp>
        <p:nvSpPr>
          <p:cNvPr id="3" name="Rectangle 2">
            <a:extLst>
              <a:ext uri="{FF2B5EF4-FFF2-40B4-BE49-F238E27FC236}">
                <a16:creationId xmlns:a16="http://schemas.microsoft.com/office/drawing/2014/main" id="{EC291C6B-6816-460F-B6CE-59B462953AB8}"/>
              </a:ext>
            </a:extLst>
          </p:cNvPr>
          <p:cNvSpPr/>
          <p:nvPr/>
        </p:nvSpPr>
        <p:spPr>
          <a:xfrm>
            <a:off x="6266609" y="3829861"/>
            <a:ext cx="1720545" cy="120032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400" dirty="0">
                <a:cs typeface="Calibri"/>
              </a:rPr>
              <a:t>Employee engagement</a:t>
            </a:r>
          </a:p>
        </p:txBody>
      </p:sp>
      <p:sp>
        <p:nvSpPr>
          <p:cNvPr id="37" name="TextBox 36"/>
          <p:cNvSpPr txBox="1"/>
          <p:nvPr/>
        </p:nvSpPr>
        <p:spPr>
          <a:xfrm>
            <a:off x="8149855" y="3013499"/>
            <a:ext cx="1765974" cy="830997"/>
          </a:xfrm>
          <a:prstGeom prst="rect">
            <a:avLst/>
          </a:prstGeom>
          <a:noFill/>
        </p:spPr>
        <p:txBody>
          <a:bodyPr wrap="square" rtlCol="0" anchor="t">
            <a:spAutoFit/>
          </a:bodyPr>
          <a:lstStyle/>
          <a:p>
            <a:r>
              <a:rPr lang="en-US" sz="2400" dirty="0">
                <a:solidFill>
                  <a:schemeClr val="bg1"/>
                </a:solidFill>
              </a:rPr>
              <a:t>CREATE </a:t>
            </a:r>
          </a:p>
          <a:p>
            <a:r>
              <a:rPr lang="en-US" sz="2400" dirty="0">
                <a:solidFill>
                  <a:schemeClr val="bg1"/>
                </a:solidFill>
              </a:rPr>
              <a:t>Academy</a:t>
            </a:r>
          </a:p>
        </p:txBody>
      </p:sp>
      <p:sp>
        <p:nvSpPr>
          <p:cNvPr id="4" name="Left Brace 3">
            <a:extLst>
              <a:ext uri="{FF2B5EF4-FFF2-40B4-BE49-F238E27FC236}">
                <a16:creationId xmlns:a16="http://schemas.microsoft.com/office/drawing/2014/main" id="{D22BC08A-9931-4EC7-9FBE-E6A5F6E5A983}"/>
              </a:ext>
              <a:ext uri="{C183D7F6-B498-43B3-948B-1728B52AA6E4}">
                <adec:decorative xmlns:adec="http://schemas.microsoft.com/office/drawing/2017/decorative" val="1"/>
              </a:ext>
            </a:extLst>
          </p:cNvPr>
          <p:cNvSpPr/>
          <p:nvPr/>
        </p:nvSpPr>
        <p:spPr>
          <a:xfrm rot="16200000">
            <a:off x="8746438" y="4716616"/>
            <a:ext cx="395925" cy="166239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19" name="Google Shape;148;p19">
            <a:extLst>
              <a:ext uri="{FF2B5EF4-FFF2-40B4-BE49-F238E27FC236}">
                <a16:creationId xmlns:a16="http://schemas.microsoft.com/office/drawing/2014/main" id="{A3FA01D5-7FA0-4B1A-B4E0-580DD87B3F10}"/>
              </a:ext>
            </a:extLst>
          </p:cNvPr>
          <p:cNvSpPr txBox="1"/>
          <p:nvPr/>
        </p:nvSpPr>
        <p:spPr>
          <a:xfrm>
            <a:off x="7987154" y="5713816"/>
            <a:ext cx="225552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dirty="0">
                <a:solidFill>
                  <a:schemeClr val="accent3"/>
                </a:solidFill>
                <a:latin typeface="Gill Sans"/>
                <a:ea typeface="Gill Sans"/>
                <a:cs typeface="Gill Sans"/>
                <a:sym typeface="Gill Sans"/>
              </a:rPr>
              <a:t>We’re here!</a:t>
            </a:r>
            <a:endParaRPr dirty="0"/>
          </a:p>
        </p:txBody>
      </p:sp>
      <p:sp>
        <p:nvSpPr>
          <p:cNvPr id="42" name="TextBox 41"/>
          <p:cNvSpPr txBox="1"/>
          <p:nvPr/>
        </p:nvSpPr>
        <p:spPr>
          <a:xfrm>
            <a:off x="10212374" y="2352176"/>
            <a:ext cx="1541811" cy="1846659"/>
          </a:xfrm>
          <a:prstGeom prst="rect">
            <a:avLst/>
          </a:prstGeom>
          <a:noFill/>
        </p:spPr>
        <p:txBody>
          <a:bodyPr wrap="square" rtlCol="0">
            <a:spAutoFit/>
          </a:bodyPr>
          <a:lstStyle/>
          <a:p>
            <a:endParaRPr lang="en-US" dirty="0"/>
          </a:p>
          <a:p>
            <a:r>
              <a:rPr lang="en-US" sz="2400" dirty="0">
                <a:solidFill>
                  <a:schemeClr val="bg1"/>
                </a:solidFill>
              </a:rPr>
              <a:t>New strategies </a:t>
            </a:r>
          </a:p>
          <a:p>
            <a:r>
              <a:rPr lang="en-US" sz="2400" dirty="0">
                <a:solidFill>
                  <a:schemeClr val="bg1"/>
                </a:solidFill>
              </a:rPr>
              <a:t>and </a:t>
            </a:r>
          </a:p>
          <a:p>
            <a:r>
              <a:rPr lang="en-US" sz="2400" dirty="0">
                <a:solidFill>
                  <a:schemeClr val="bg1"/>
                </a:solidFill>
              </a:rPr>
              <a:t>actions</a:t>
            </a:r>
          </a:p>
        </p:txBody>
      </p:sp>
    </p:spTree>
    <p:extLst>
      <p:ext uri="{BB962C8B-B14F-4D97-AF65-F5344CB8AC3E}">
        <p14:creationId xmlns:p14="http://schemas.microsoft.com/office/powerpoint/2010/main" val="388287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20" grpId="0" animBg="1"/>
      <p:bldP spid="33" grpId="0" animBg="1"/>
      <p:bldP spid="34" grpId="0" animBg="1"/>
      <p:bldP spid="35"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FF787-2F14-40C1-8F40-8B7A092C2774}"/>
              </a:ext>
            </a:extLst>
          </p:cNvPr>
          <p:cNvSpPr>
            <a:spLocks noGrp="1"/>
          </p:cNvSpPr>
          <p:nvPr>
            <p:ph type="title"/>
          </p:nvPr>
        </p:nvSpPr>
        <p:spPr/>
        <p:txBody>
          <a:bodyPr/>
          <a:lstStyle/>
          <a:p>
            <a:r>
              <a:rPr lang="en-US" dirty="0">
                <a:solidFill>
                  <a:schemeClr val="accent3"/>
                </a:solidFill>
              </a:rPr>
              <a:t>Data-driven Planning</a:t>
            </a:r>
          </a:p>
        </p:txBody>
      </p:sp>
      <p:sp>
        <p:nvSpPr>
          <p:cNvPr id="3" name="Content Placeholder 2">
            <a:extLst>
              <a:ext uri="{FF2B5EF4-FFF2-40B4-BE49-F238E27FC236}">
                <a16:creationId xmlns:a16="http://schemas.microsoft.com/office/drawing/2014/main" id="{2CA5F63E-BFEF-46D3-A7EA-CDEEE3FA4241}"/>
              </a:ext>
            </a:extLst>
          </p:cNvPr>
          <p:cNvSpPr>
            <a:spLocks noGrp="1"/>
          </p:cNvSpPr>
          <p:nvPr>
            <p:ph sz="half" idx="1"/>
          </p:nvPr>
        </p:nvSpPr>
        <p:spPr>
          <a:xfrm>
            <a:off x="838200" y="1825625"/>
            <a:ext cx="4311316" cy="3897081"/>
          </a:xfrm>
        </p:spPr>
        <p:txBody>
          <a:bodyPr vert="horz" lIns="91440" tIns="45720" rIns="91440" bIns="45720" rtlCol="0" anchor="t">
            <a:normAutofit lnSpcReduction="10000"/>
          </a:bodyPr>
          <a:lstStyle/>
          <a:p>
            <a:pPr marL="571500" indent="-571500">
              <a:buFont typeface="Arial,Sans-Serif" panose="020B0604020202020204" pitchFamily="34" charset="0"/>
              <a:buChar char="•"/>
            </a:pPr>
            <a:r>
              <a:rPr lang="en-US" dirty="0">
                <a:ea typeface="+mn-lt"/>
                <a:cs typeface="+mn-lt"/>
              </a:rPr>
              <a:t>Secondary economic data (regional data profile)</a:t>
            </a:r>
          </a:p>
          <a:p>
            <a:pPr marL="571500" indent="-571500">
              <a:buFont typeface="Arial,Sans-Serif" panose="020B0604020202020204" pitchFamily="34" charset="0"/>
              <a:buChar char="•"/>
            </a:pPr>
            <a:r>
              <a:rPr lang="en-US" dirty="0"/>
              <a:t>CREATE Forum perspectives</a:t>
            </a:r>
          </a:p>
          <a:p>
            <a:pPr marL="571500" indent="-571500">
              <a:buFont typeface="Arial,Sans-Serif" panose="020B0604020202020204" pitchFamily="34" charset="0"/>
            </a:pPr>
            <a:r>
              <a:rPr lang="en-US" dirty="0">
                <a:ea typeface="+mn-lt"/>
                <a:cs typeface="+mn-lt"/>
              </a:rPr>
              <a:t>Business owner perspectives (BR&amp;E)</a:t>
            </a:r>
          </a:p>
          <a:p>
            <a:pPr marL="571500" indent="-571500">
              <a:buFont typeface="Arial,Sans-Serif" panose="020B0604020202020204" pitchFamily="34" charset="0"/>
            </a:pPr>
            <a:r>
              <a:rPr lang="en-US" dirty="0">
                <a:ea typeface="+mn-lt"/>
                <a:cs typeface="+mn-lt"/>
              </a:rPr>
              <a:t>Employee perspectives (survey)</a:t>
            </a:r>
          </a:p>
        </p:txBody>
      </p:sp>
      <p:sp>
        <p:nvSpPr>
          <p:cNvPr id="5" name="Arrow: Right 4" descr="blue right arrow">
            <a:extLst>
              <a:ext uri="{FF2B5EF4-FFF2-40B4-BE49-F238E27FC236}">
                <a16:creationId xmlns:a16="http://schemas.microsoft.com/office/drawing/2014/main" id="{77DEA8D3-1C1D-4378-ABBA-693691534F70}"/>
              </a:ext>
            </a:extLst>
          </p:cNvPr>
          <p:cNvSpPr/>
          <p:nvPr/>
        </p:nvSpPr>
        <p:spPr>
          <a:xfrm>
            <a:off x="5229805" y="284545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FFD5140F-F41D-4E28-8089-4FE09814308D}"/>
              </a:ext>
            </a:extLst>
          </p:cNvPr>
          <p:cNvSpPr>
            <a:spLocks noGrp="1"/>
          </p:cNvSpPr>
          <p:nvPr>
            <p:ph sz="half" idx="2"/>
          </p:nvPr>
        </p:nvSpPr>
        <p:spPr>
          <a:xfrm>
            <a:off x="6567940" y="1825624"/>
            <a:ext cx="5181600" cy="3897081"/>
          </a:xfrm>
        </p:spPr>
        <p:txBody>
          <a:bodyPr vert="horz" lIns="91440" tIns="45720" rIns="91440" bIns="45720" rtlCol="0" anchor="t">
            <a:normAutofit lnSpcReduction="10000"/>
          </a:bodyPr>
          <a:lstStyle/>
          <a:p>
            <a:r>
              <a:rPr lang="en-US" dirty="0"/>
              <a:t>Initial reactions &amp; ground-truthing</a:t>
            </a:r>
          </a:p>
          <a:p>
            <a:r>
              <a:rPr lang="en-US" dirty="0"/>
              <a:t>Themes &amp; commonalities across datasets</a:t>
            </a:r>
          </a:p>
          <a:p>
            <a:r>
              <a:rPr lang="en-US" dirty="0"/>
              <a:t>Opportunities for strategic action</a:t>
            </a:r>
          </a:p>
          <a:p>
            <a:r>
              <a:rPr lang="en-US" dirty="0"/>
              <a:t>Prioritization &amp; strategy development</a:t>
            </a:r>
          </a:p>
        </p:txBody>
      </p:sp>
    </p:spTree>
    <p:extLst>
      <p:ext uri="{BB962C8B-B14F-4D97-AF65-F5344CB8AC3E}">
        <p14:creationId xmlns:p14="http://schemas.microsoft.com/office/powerpoint/2010/main" val="1379208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45EA-C55E-4406-9CB6-F7EF9A262F8C}"/>
              </a:ext>
            </a:extLst>
          </p:cNvPr>
          <p:cNvSpPr>
            <a:spLocks noGrp="1"/>
          </p:cNvSpPr>
          <p:nvPr>
            <p:ph type="title"/>
          </p:nvPr>
        </p:nvSpPr>
        <p:spPr/>
        <p:txBody>
          <a:bodyPr>
            <a:normAutofit fontScale="90000"/>
          </a:bodyPr>
          <a:lstStyle/>
          <a:p>
            <a:r>
              <a:rPr lang="en-US" dirty="0">
                <a:solidFill>
                  <a:schemeClr val="accent3"/>
                </a:solidFill>
              </a:rPr>
              <a:t>Insert heading describing data to be reviewed</a:t>
            </a:r>
          </a:p>
        </p:txBody>
      </p:sp>
    </p:spTree>
    <p:extLst>
      <p:ext uri="{BB962C8B-B14F-4D97-AF65-F5344CB8AC3E}">
        <p14:creationId xmlns:p14="http://schemas.microsoft.com/office/powerpoint/2010/main" val="1350452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D507B-6219-C67A-5991-E25D9F46B079}"/>
              </a:ext>
            </a:extLst>
          </p:cNvPr>
          <p:cNvSpPr>
            <a:spLocks noGrp="1"/>
          </p:cNvSpPr>
          <p:nvPr>
            <p:ph type="title"/>
          </p:nvPr>
        </p:nvSpPr>
        <p:spPr/>
        <p:txBody>
          <a:bodyPr/>
          <a:lstStyle/>
          <a:p>
            <a:r>
              <a:rPr lang="en-US" dirty="0">
                <a:solidFill>
                  <a:schemeClr val="accent3"/>
                </a:solidFill>
              </a:rPr>
              <a:t>Add slides to highlight data</a:t>
            </a:r>
          </a:p>
        </p:txBody>
      </p:sp>
      <p:sp>
        <p:nvSpPr>
          <p:cNvPr id="3" name="Content Placeholder 2">
            <a:extLst>
              <a:ext uri="{FF2B5EF4-FFF2-40B4-BE49-F238E27FC236}">
                <a16:creationId xmlns:a16="http://schemas.microsoft.com/office/drawing/2014/main" id="{C0D79B20-E6A2-B5BE-21E4-1C9E40AEA874}"/>
              </a:ext>
            </a:extLst>
          </p:cNvPr>
          <p:cNvSpPr>
            <a:spLocks noGrp="1"/>
          </p:cNvSpPr>
          <p:nvPr>
            <p:ph idx="1"/>
          </p:nvPr>
        </p:nvSpPr>
        <p:spPr/>
        <p:txBody>
          <a:bodyPr vert="horz" lIns="91440" tIns="45720" rIns="91440" bIns="45720" rtlCol="0" anchor="t">
            <a:normAutofit/>
          </a:bodyPr>
          <a:lstStyle/>
          <a:p>
            <a:r>
              <a:rPr lang="en-US" dirty="0"/>
              <a:t>Potential ways to organize data (see Phase I and Phase II region examples)</a:t>
            </a:r>
          </a:p>
          <a:p>
            <a:pPr lvl="1"/>
            <a:r>
              <a:rPr lang="en-US" dirty="0"/>
              <a:t>Findings related to CREATE businesses, CREATE employees</a:t>
            </a:r>
          </a:p>
          <a:p>
            <a:pPr lvl="1"/>
            <a:r>
              <a:rPr lang="en-US" dirty="0"/>
              <a:t>Findings related to Retail,  Accommodations, Tourism, Entertainment</a:t>
            </a:r>
          </a:p>
          <a:p>
            <a:pPr lvl="1"/>
            <a:r>
              <a:rPr lang="en-US" dirty="0"/>
              <a:t>Finds related to Retail,  Aggregate Tourism-related (accommodations, tourism, entertainment. </a:t>
            </a:r>
          </a:p>
          <a:p>
            <a:pPr lvl="1"/>
            <a:r>
              <a:rPr lang="en-US" dirty="0"/>
              <a:t>Finding by stage of CREATE BRIDGES (CREATE Forum, BR&amp;E, Employee Perspectives, Secondary Data) </a:t>
            </a:r>
          </a:p>
          <a:p>
            <a:r>
              <a:rPr lang="en-US" dirty="0"/>
              <a:t>After each data review section, debrief using questions on next slide</a:t>
            </a:r>
          </a:p>
          <a:p>
            <a:pPr lvl="1"/>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1347197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6"/>
          <p:cNvSpPr txBox="1">
            <a:spLocks noGrp="1"/>
          </p:cNvSpPr>
          <p:nvPr>
            <p:ph type="title"/>
          </p:nvPr>
        </p:nvSpPr>
        <p:spPr>
          <a:xfrm>
            <a:off x="728866" y="208261"/>
            <a:ext cx="8402777"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Gill Sans"/>
              <a:buNone/>
            </a:pPr>
            <a:r>
              <a:rPr lang="en-US" dirty="0">
                <a:solidFill>
                  <a:schemeClr val="accent3"/>
                </a:solidFill>
              </a:rPr>
              <a:t>Insert heading describing data just reviewed</a:t>
            </a:r>
            <a:endParaRPr dirty="0">
              <a:solidFill>
                <a:schemeClr val="accent3"/>
              </a:solidFill>
            </a:endParaRPr>
          </a:p>
        </p:txBody>
      </p:sp>
      <p:sp>
        <p:nvSpPr>
          <p:cNvPr id="281" name="Google Shape;281;p36"/>
          <p:cNvSpPr txBox="1">
            <a:spLocks noGrp="1"/>
          </p:cNvSpPr>
          <p:nvPr>
            <p:ph type="body" idx="1"/>
          </p:nvPr>
        </p:nvSpPr>
        <p:spPr>
          <a:xfrm>
            <a:off x="728866" y="1152939"/>
            <a:ext cx="11168400" cy="4778700"/>
          </a:xfrm>
          <a:prstGeom prst="rect">
            <a:avLst/>
          </a:prstGeom>
          <a:noFill/>
          <a:ln>
            <a:noFill/>
          </a:ln>
        </p:spPr>
        <p:txBody>
          <a:bodyPr spcFirstLastPara="1" wrap="square" lIns="91425" tIns="45700" rIns="91425" bIns="45700" anchor="t" anchorCtr="0">
            <a:normAutofit/>
          </a:bodyPr>
          <a:lstStyle/>
          <a:p>
            <a:pPr marL="0" lvl="0" indent="0" algn="l" rtl="0">
              <a:lnSpc>
                <a:spcPct val="200000"/>
              </a:lnSpc>
              <a:spcBef>
                <a:spcPts val="0"/>
              </a:spcBef>
              <a:spcAft>
                <a:spcPts val="0"/>
              </a:spcAft>
              <a:buClr>
                <a:schemeClr val="dk1"/>
              </a:buClr>
              <a:buSzPts val="2800"/>
              <a:buNone/>
            </a:pPr>
            <a:endParaRPr dirty="0"/>
          </a:p>
          <a:p>
            <a:pPr>
              <a:lnSpc>
                <a:spcPct val="120000"/>
              </a:lnSpc>
              <a:spcBef>
                <a:spcPts val="0"/>
              </a:spcBef>
            </a:pPr>
            <a:r>
              <a:rPr lang="en-US" sz="2800" dirty="0">
                <a:ea typeface="+mn-lt"/>
                <a:cs typeface="+mn-lt"/>
              </a:rPr>
              <a:t>What surprised you?</a:t>
            </a:r>
          </a:p>
          <a:p>
            <a:pPr>
              <a:lnSpc>
                <a:spcPct val="120000"/>
              </a:lnSpc>
              <a:spcBef>
                <a:spcPts val="0"/>
              </a:spcBef>
            </a:pPr>
            <a:endParaRPr lang="en-US" sz="2800" dirty="0">
              <a:ea typeface="+mn-lt"/>
              <a:cs typeface="+mn-lt"/>
            </a:endParaRPr>
          </a:p>
          <a:p>
            <a:pPr>
              <a:lnSpc>
                <a:spcPct val="120000"/>
              </a:lnSpc>
              <a:spcBef>
                <a:spcPts val="0"/>
              </a:spcBef>
            </a:pPr>
            <a:r>
              <a:rPr lang="en-US" sz="2800" dirty="0">
                <a:ea typeface="+mn-lt"/>
                <a:cs typeface="+mn-lt"/>
              </a:rPr>
              <a:t>What perceptions did you have that were reinforced?</a:t>
            </a:r>
            <a:endParaRPr lang="en-US" dirty="0">
              <a:ea typeface="+mn-lt"/>
              <a:cs typeface="+mn-lt"/>
            </a:endParaRPr>
          </a:p>
          <a:p>
            <a:pPr marL="228600" lvl="0" indent="-228600" algn="l" rtl="0">
              <a:lnSpc>
                <a:spcPct val="120000"/>
              </a:lnSpc>
              <a:spcBef>
                <a:spcPts val="0"/>
              </a:spcBef>
              <a:spcAft>
                <a:spcPts val="0"/>
              </a:spcAft>
              <a:buClr>
                <a:schemeClr val="dk1"/>
              </a:buClr>
              <a:buSzPts val="2800"/>
              <a:buChar char="•"/>
            </a:pPr>
            <a:endParaRPr lang="en-US" dirty="0"/>
          </a:p>
          <a:p>
            <a:pPr marL="228600" lvl="0" indent="-228600" algn="l" rtl="0">
              <a:lnSpc>
                <a:spcPct val="120000"/>
              </a:lnSpc>
              <a:spcBef>
                <a:spcPts val="0"/>
              </a:spcBef>
              <a:spcAft>
                <a:spcPts val="0"/>
              </a:spcAft>
              <a:buClr>
                <a:schemeClr val="dk1"/>
              </a:buClr>
              <a:buSzPts val="2800"/>
              <a:buChar char="•"/>
            </a:pPr>
            <a:r>
              <a:rPr lang="en-US" dirty="0"/>
              <a:t>What needs seem really important to you (overall region perspective)?</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Theme1">
  <a:themeElements>
    <a:clrScheme name="CREATE BRIDGES">
      <a:dk1>
        <a:sysClr val="windowText" lastClr="000000"/>
      </a:dk1>
      <a:lt1>
        <a:sysClr val="window" lastClr="FFFFFF"/>
      </a:lt1>
      <a:dk2>
        <a:srgbClr val="7F7F7F"/>
      </a:dk2>
      <a:lt2>
        <a:srgbClr val="DFE3E5"/>
      </a:lt2>
      <a:accent1>
        <a:srgbClr val="00ADDC"/>
      </a:accent1>
      <a:accent2>
        <a:srgbClr val="FBB040"/>
      </a:accent2>
      <a:accent3>
        <a:srgbClr val="2683C6"/>
      </a:accent3>
      <a:accent4>
        <a:srgbClr val="7F7F7F"/>
      </a:accent4>
      <a:accent5>
        <a:srgbClr val="BFBFBF"/>
      </a:accent5>
      <a:accent6>
        <a:srgbClr val="D8D8D8"/>
      </a:accent6>
      <a:hlink>
        <a:srgbClr val="00ADDC"/>
      </a:hlink>
      <a:folHlink>
        <a:srgbClr val="2683C6"/>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365A5541-77AB-49E0-AC96-050213DBEB7F}" vid="{4C08B388-F15E-4971-98CF-A0FC253C63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2370</TotalTime>
  <Words>4594</Words>
  <Application>Microsoft Office PowerPoint</Application>
  <PresentationFormat>Widescreen</PresentationFormat>
  <Paragraphs>755</Paragraphs>
  <Slides>47</Slides>
  <Notes>47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Arial</vt:lpstr>
      <vt:lpstr>Arial,Sans-Serif</vt:lpstr>
      <vt:lpstr>Calibri</vt:lpstr>
      <vt:lpstr>Gill Sans</vt:lpstr>
      <vt:lpstr>Gill Sans MT</vt:lpstr>
      <vt:lpstr>Theme1</vt:lpstr>
      <vt:lpstr>CREATE Academy (with Examples) [Add date, presenters, local sponsor logos or other pertinent info]</vt:lpstr>
      <vt:lpstr>Acknowledgements</vt:lpstr>
      <vt:lpstr>Today’s Agenda</vt:lpstr>
      <vt:lpstr>CREATE BRIDGES</vt:lpstr>
      <vt:lpstr>CREATE BRIDGES Process</vt:lpstr>
      <vt:lpstr>Data-driven Planning</vt:lpstr>
      <vt:lpstr>Insert heading describing data to be reviewed</vt:lpstr>
      <vt:lpstr>Add slides to highlight data</vt:lpstr>
      <vt:lpstr>Insert heading describing data just reviewed</vt:lpstr>
      <vt:lpstr>Not an actual slide –  Review of Data Example</vt:lpstr>
      <vt:lpstr>CREATE Businesses</vt:lpstr>
      <vt:lpstr>Business data</vt:lpstr>
      <vt:lpstr>Top 3 Industry Subsectors</vt:lpstr>
      <vt:lpstr>Source of Sales</vt:lpstr>
      <vt:lpstr>Online Presence</vt:lpstr>
      <vt:lpstr>Future Plans &amp; Customer Changes</vt:lpstr>
      <vt:lpstr>Information/Training Desired</vt:lpstr>
      <vt:lpstr>Infrastructure Factors Impacting Business</vt:lpstr>
      <vt:lpstr>Other Factors Impacting Business</vt:lpstr>
      <vt:lpstr>Other Business Perspectives</vt:lpstr>
      <vt:lpstr>Opportunities for Action - Businesses</vt:lpstr>
      <vt:lpstr>Opportunities for Action - Businesses</vt:lpstr>
      <vt:lpstr>Opportunities for Action - Businesses</vt:lpstr>
      <vt:lpstr>CREATE Employees</vt:lpstr>
      <vt:lpstr>Employee Data</vt:lpstr>
      <vt:lpstr>Top CREATE Occupations</vt:lpstr>
      <vt:lpstr>Commuting Patterns</vt:lpstr>
      <vt:lpstr>Barriers to Employee Ability to Work</vt:lpstr>
      <vt:lpstr>Top Five Skills Needed</vt:lpstr>
      <vt:lpstr>Employee Skills</vt:lpstr>
      <vt:lpstr>Employee Training</vt:lpstr>
      <vt:lpstr>Employer Support for Employees</vt:lpstr>
      <vt:lpstr>Employee Turnover &amp; Recruitment</vt:lpstr>
      <vt:lpstr>Costs of High Turnover</vt:lpstr>
      <vt:lpstr>Other Employee Perspectives</vt:lpstr>
      <vt:lpstr>Opportunities for Action - Employees</vt:lpstr>
      <vt:lpstr>Opportunities for Action - Employees</vt:lpstr>
      <vt:lpstr>Opportunities for Action - Employees</vt:lpstr>
      <vt:lpstr>Other considerations for presentation structure</vt:lpstr>
      <vt:lpstr>End of Example</vt:lpstr>
      <vt:lpstr>Guest speaker heading if applicable</vt:lpstr>
      <vt:lpstr>Strategic Opportunities for Action</vt:lpstr>
      <vt:lpstr>Insert heading describing focus of these questions (e.g., workers, businesses, CREATE sectors) </vt:lpstr>
      <vt:lpstr>Breakout Room Reports Outs  (if applicable)</vt:lpstr>
      <vt:lpstr>Next Steps</vt:lpstr>
      <vt:lpstr>Complete Session Evaluation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kes434</dc:creator>
  <cp:lastModifiedBy>Spiva, Mariah</cp:lastModifiedBy>
  <cp:revision>131</cp:revision>
  <cp:lastPrinted>2023-12-15T21:22:35Z</cp:lastPrinted>
  <dcterms:created xsi:type="dcterms:W3CDTF">2018-11-29T19:52:24Z</dcterms:created>
  <dcterms:modified xsi:type="dcterms:W3CDTF">2024-01-31T19:38:22Z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570d0e1-5e3d-4557-a9f8-84d8494b9cc8_Enabled">
    <vt:lpwstr>true</vt:lpwstr>
  </property>
  <property fmtid="{D5CDD505-2E9C-101B-9397-08002B2CF9AE}" pid="3" name="MSIP_Label_0570d0e1-5e3d-4557-a9f8-84d8494b9cc8_SetDate">
    <vt:lpwstr>2024-01-19T20:47:58Z</vt:lpwstr>
  </property>
  <property fmtid="{D5CDD505-2E9C-101B-9397-08002B2CF9AE}" pid="4" name="MSIP_Label_0570d0e1-5e3d-4557-a9f8-84d8494b9cc8_Method">
    <vt:lpwstr>Standard</vt:lpwstr>
  </property>
  <property fmtid="{D5CDD505-2E9C-101B-9397-08002B2CF9AE}" pid="5" name="MSIP_Label_0570d0e1-5e3d-4557-a9f8-84d8494b9cc8_Name">
    <vt:lpwstr>Public Data</vt:lpwstr>
  </property>
  <property fmtid="{D5CDD505-2E9C-101B-9397-08002B2CF9AE}" pid="6" name="MSIP_Label_0570d0e1-5e3d-4557-a9f8-84d8494b9cc8_SiteId">
    <vt:lpwstr>174d954f-585e-40c3-ae1c-01ada5f26723</vt:lpwstr>
  </property>
  <property fmtid="{D5CDD505-2E9C-101B-9397-08002B2CF9AE}" pid="7" name="MSIP_Label_0570d0e1-5e3d-4557-a9f8-84d8494b9cc8_ActionId">
    <vt:lpwstr>e9827194-1e79-49ba-936e-32677f9b2407</vt:lpwstr>
  </property>
  <property fmtid="{D5CDD505-2E9C-101B-9397-08002B2CF9AE}" pid="8" name="MSIP_Label_0570d0e1-5e3d-4557-a9f8-84d8494b9cc8_ContentBits">
    <vt:lpwstr>0</vt:lpwstr>
  </property>
</Properties>
</file>