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257" r:id="rId2"/>
    <p:sldId id="345" r:id="rId3"/>
    <p:sldId id="261" r:id="rId4"/>
    <p:sldId id="259" r:id="rId5"/>
    <p:sldId id="258" r:id="rId6"/>
    <p:sldId id="291" r:id="rId7"/>
    <p:sldId id="292" r:id="rId8"/>
    <p:sldId id="293" r:id="rId9"/>
    <p:sldId id="294" r:id="rId10"/>
    <p:sldId id="290" r:id="rId11"/>
    <p:sldId id="260" r:id="rId12"/>
    <p:sldId id="265" r:id="rId13"/>
    <p:sldId id="342" r:id="rId14"/>
    <p:sldId id="267" r:id="rId15"/>
    <p:sldId id="289" r:id="rId16"/>
    <p:sldId id="269" r:id="rId17"/>
    <p:sldId id="262" r:id="rId18"/>
    <p:sldId id="270" r:id="rId19"/>
    <p:sldId id="297" r:id="rId20"/>
    <p:sldId id="298" r:id="rId21"/>
    <p:sldId id="299" r:id="rId22"/>
    <p:sldId id="344" r:id="rId23"/>
    <p:sldId id="300" r:id="rId24"/>
    <p:sldId id="301" r:id="rId25"/>
    <p:sldId id="273" r:id="rId26"/>
    <p:sldId id="280" r:id="rId27"/>
    <p:sldId id="343" r:id="rId28"/>
    <p:sldId id="279" r:id="rId29"/>
    <p:sldId id="272" r:id="rId30"/>
    <p:sldId id="282" r:id="rId31"/>
    <p:sldId id="284" r:id="rId32"/>
    <p:sldId id="285" r:id="rId33"/>
    <p:sldId id="271" r:id="rId34"/>
    <p:sldId id="288" r:id="rId35"/>
    <p:sldId id="283" r:id="rId36"/>
    <p:sldId id="286" r:id="rId37"/>
    <p:sldId id="287" r:id="rId3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tup2019" initials="s" lastIdx="1" clrIdx="0">
    <p:extLst>
      <p:ext uri="{19B8F6BF-5375-455C-9EA6-DF929625EA0E}">
        <p15:presenceInfo xmlns:p15="http://schemas.microsoft.com/office/powerpoint/2012/main" userId="setup2019" providerId="None"/>
      </p:ext>
    </p:extLst>
  </p:cmAuthor>
  <p:cmAuthor id="3" name="Shideler, Dave" initials="SD" lastIdx="5" clrIdx="1">
    <p:extLst>
      <p:ext uri="{19B8F6BF-5375-455C-9EA6-DF929625EA0E}">
        <p15:presenceInfo xmlns:p15="http://schemas.microsoft.com/office/powerpoint/2012/main" userId="S-1-5-21-321074259-2410434457-2231178854-197265" providerId="AD"/>
      </p:ext>
    </p:extLst>
  </p:cmAuthor>
  <p:cmAuthor id="4" name="Langford, Grace" initials="LG" lastIdx="1" clrIdx="2">
    <p:extLst>
      <p:ext uri="{19B8F6BF-5375-455C-9EA6-DF929625EA0E}">
        <p15:presenceInfo xmlns:p15="http://schemas.microsoft.com/office/powerpoint/2012/main" userId="S-1-5-21-3754530577-3616342059-1945054183-785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99" autoAdjust="0"/>
    <p:restoredTop sz="86441" autoAdjust="0"/>
  </p:normalViewPr>
  <p:slideViewPr>
    <p:cSldViewPr snapToGrid="0">
      <p:cViewPr varScale="1">
        <p:scale>
          <a:sx n="92" d="100"/>
          <a:sy n="92" d="100"/>
        </p:scale>
        <p:origin x="432" y="84"/>
      </p:cViewPr>
      <p:guideLst/>
    </p:cSldViewPr>
  </p:slideViewPr>
  <p:outlineViewPr>
    <p:cViewPr>
      <p:scale>
        <a:sx n="33" d="100"/>
        <a:sy n="33" d="100"/>
      </p:scale>
      <p:origin x="0" y="-4764"/>
    </p:cViewPr>
  </p:outlineViewPr>
  <p:notesTextViewPr>
    <p:cViewPr>
      <p:scale>
        <a:sx n="3" d="2"/>
        <a:sy n="3" d="2"/>
      </p:scale>
      <p:origin x="0" y="0"/>
    </p:cViewPr>
  </p:notesTextViewPr>
  <p:notesViewPr>
    <p:cSldViewPr snapToGrid="0">
      <p:cViewPr varScale="1">
        <p:scale>
          <a:sx n="54" d="100"/>
          <a:sy n="54" d="100"/>
        </p:scale>
        <p:origin x="2874"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https://uillinoisedu-my.sharepoint.com/personal/zkenned2_illinois_edu/Documents/CREATE%20Slide%20Example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uillinoisedu-my.sharepoint.com/personal/zkenned2_illinois_edu/Documents/CREATE%20Slide%20Example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Top Retail Industries</a:t>
            </a:r>
            <a:r>
              <a:rPr lang="en-US" b="1" baseline="0"/>
              <a:t> in Champaign Co., IL</a:t>
            </a:r>
          </a:p>
          <a:p>
            <a:pPr>
              <a:defRPr/>
            </a:pPr>
            <a:r>
              <a:rPr lang="en-US" baseline="0"/>
              <a:t>Accounts for 81.6% of all retail employment</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Sheet1!$A$3:$A$9</c:f>
              <c:strCache>
                <c:ptCount val="7"/>
                <c:pt idx="0">
                  <c:v>Warehouse clubs, supercenters, and other general merchandise retailers</c:v>
                </c:pt>
                <c:pt idx="1">
                  <c:v>Grocery and convenience retailers</c:v>
                </c:pt>
                <c:pt idx="2">
                  <c:v>Automobile dealers</c:v>
                </c:pt>
                <c:pt idx="3">
                  <c:v>Health and personal care retailers</c:v>
                </c:pt>
                <c:pt idx="4">
                  <c:v>Clothing and clothing accessories retailers</c:v>
                </c:pt>
                <c:pt idx="5">
                  <c:v>Department stores</c:v>
                </c:pt>
                <c:pt idx="6">
                  <c:v>Sporting goods, hobby, and musical instrument retailers</c:v>
                </c:pt>
              </c:strCache>
            </c:strRef>
          </c:cat>
          <c:val>
            <c:numRef>
              <c:f>Sheet1!$F$3:$F$9</c:f>
              <c:numCache>
                <c:formatCode>0.0%</c:formatCode>
                <c:ptCount val="7"/>
                <c:pt idx="0">
                  <c:v>0.33305345647914919</c:v>
                </c:pt>
                <c:pt idx="1">
                  <c:v>0.14595577945703891</c:v>
                </c:pt>
                <c:pt idx="2">
                  <c:v>8.7461516932549679E-2</c:v>
                </c:pt>
                <c:pt idx="3">
                  <c:v>7.8085642317380355E-2</c:v>
                </c:pt>
                <c:pt idx="4">
                  <c:v>6.8429890848026864E-2</c:v>
                </c:pt>
                <c:pt idx="5">
                  <c:v>6.5631122306185272E-2</c:v>
                </c:pt>
                <c:pt idx="6">
                  <c:v>3.7363560033585222E-2</c:v>
                </c:pt>
              </c:numCache>
            </c:numRef>
          </c:val>
          <c:extLst>
            <c:ext xmlns:c16="http://schemas.microsoft.com/office/drawing/2014/chart" uri="{C3380CC4-5D6E-409C-BE32-E72D297353CC}">
              <c16:uniqueId val="{00000000-2E46-4E84-BC56-992E3F74984E}"/>
            </c:ext>
          </c:extLst>
        </c:ser>
        <c:dLbls>
          <c:showLegendKey val="0"/>
          <c:showVal val="0"/>
          <c:showCatName val="0"/>
          <c:showSerName val="0"/>
          <c:showPercent val="0"/>
          <c:showBubbleSize val="0"/>
        </c:dLbls>
        <c:gapWidth val="219"/>
        <c:overlap val="-27"/>
        <c:axId val="841378928"/>
        <c:axId val="841379256"/>
      </c:barChart>
      <c:catAx>
        <c:axId val="841378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41379256"/>
        <c:crosses val="autoZero"/>
        <c:auto val="1"/>
        <c:lblAlgn val="ctr"/>
        <c:lblOffset val="100"/>
        <c:noMultiLvlLbl val="0"/>
      </c:catAx>
      <c:valAx>
        <c:axId val="84137925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413789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Top Retail Industries in Union Co.,</a:t>
            </a:r>
            <a:r>
              <a:rPr lang="en-US" b="1" baseline="0"/>
              <a:t> IL</a:t>
            </a:r>
          </a:p>
          <a:p>
            <a:pPr>
              <a:defRPr/>
            </a:pPr>
            <a:r>
              <a:rPr lang="en-US" baseline="0"/>
              <a:t>Accounts for 100% of all retail employment</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Sheet1!$A$32:$A$37</c:f>
              <c:strCache>
                <c:ptCount val="6"/>
                <c:pt idx="0">
                  <c:v>Warehouse clubs, supercenters, and other general merchandise retailers</c:v>
                </c:pt>
                <c:pt idx="1">
                  <c:v>Grocery and convenience retailers</c:v>
                </c:pt>
                <c:pt idx="2">
                  <c:v>Gasoline stations</c:v>
                </c:pt>
                <c:pt idx="3">
                  <c:v>Health and personal care retailers</c:v>
                </c:pt>
                <c:pt idx="4">
                  <c:v>Automotive parts, accessories, and tire retailers</c:v>
                </c:pt>
                <c:pt idx="5">
                  <c:v>Specialty food retailers</c:v>
                </c:pt>
              </c:strCache>
            </c:strRef>
          </c:cat>
          <c:val>
            <c:numRef>
              <c:f>Sheet1!$F$32:$F$37</c:f>
              <c:numCache>
                <c:formatCode>0.0%</c:formatCode>
                <c:ptCount val="6"/>
                <c:pt idx="0">
                  <c:v>0.48553719008264462</c:v>
                </c:pt>
                <c:pt idx="1">
                  <c:v>0.21074380165289255</c:v>
                </c:pt>
                <c:pt idx="2">
                  <c:v>0.17355371900826447</c:v>
                </c:pt>
                <c:pt idx="3">
                  <c:v>6.6115702479338845E-2</c:v>
                </c:pt>
                <c:pt idx="4">
                  <c:v>4.7520661157024795E-2</c:v>
                </c:pt>
                <c:pt idx="5">
                  <c:v>1.6528925619834711E-2</c:v>
                </c:pt>
              </c:numCache>
            </c:numRef>
          </c:val>
          <c:extLst>
            <c:ext xmlns:c16="http://schemas.microsoft.com/office/drawing/2014/chart" uri="{C3380CC4-5D6E-409C-BE32-E72D297353CC}">
              <c16:uniqueId val="{00000000-68F8-4CB0-984F-0AF7551C37E7}"/>
            </c:ext>
          </c:extLst>
        </c:ser>
        <c:dLbls>
          <c:showLegendKey val="0"/>
          <c:showVal val="0"/>
          <c:showCatName val="0"/>
          <c:showSerName val="0"/>
          <c:showPercent val="0"/>
          <c:showBubbleSize val="0"/>
        </c:dLbls>
        <c:gapWidth val="219"/>
        <c:overlap val="-27"/>
        <c:axId val="305824760"/>
        <c:axId val="305827712"/>
      </c:barChart>
      <c:catAx>
        <c:axId val="305824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5827712"/>
        <c:crosses val="autoZero"/>
        <c:auto val="1"/>
        <c:lblAlgn val="ctr"/>
        <c:lblOffset val="100"/>
        <c:noMultiLvlLbl val="0"/>
      </c:catAx>
      <c:valAx>
        <c:axId val="30582771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58247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48410C-1441-4E97-A0C3-531DDA2418B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D7750B1-9213-4171-BC9D-55E1CD106708}">
      <dgm:prSet phldrT="[Text]" custT="1"/>
      <dgm:spPr/>
      <dgm:t>
        <a:bodyPr/>
        <a:lstStyle/>
        <a:p>
          <a:r>
            <a:rPr lang="en-US" sz="2800" dirty="0"/>
            <a:t>Welcome &amp; Introductions</a:t>
          </a:r>
        </a:p>
      </dgm:t>
    </dgm:pt>
    <dgm:pt modelId="{E818FA5D-BE32-46CC-9C9A-180AC4E3DA2A}" type="parTrans" cxnId="{59D0FCB9-EECA-4FAC-B76C-ED8CE39AD40A}">
      <dgm:prSet/>
      <dgm:spPr/>
      <dgm:t>
        <a:bodyPr/>
        <a:lstStyle/>
        <a:p>
          <a:endParaRPr lang="en-US"/>
        </a:p>
      </dgm:t>
    </dgm:pt>
    <dgm:pt modelId="{BFF37FD2-BAC2-4AC2-894D-964A23ECBB75}" type="sibTrans" cxnId="{59D0FCB9-EECA-4FAC-B76C-ED8CE39AD40A}">
      <dgm:prSet/>
      <dgm:spPr/>
      <dgm:t>
        <a:bodyPr/>
        <a:lstStyle/>
        <a:p>
          <a:endParaRPr lang="en-US"/>
        </a:p>
      </dgm:t>
    </dgm:pt>
    <dgm:pt modelId="{880B2B9C-6C14-4597-A5F3-A65901E42DBF}">
      <dgm:prSet phldrT="[Text]" custT="1"/>
      <dgm:spPr/>
      <dgm:t>
        <a:bodyPr/>
        <a:lstStyle/>
        <a:p>
          <a:r>
            <a:rPr lang="en-US" sz="2800" dirty="0"/>
            <a:t>Background</a:t>
          </a:r>
          <a:endParaRPr lang="en-US" sz="2000" dirty="0"/>
        </a:p>
      </dgm:t>
    </dgm:pt>
    <dgm:pt modelId="{9CD5AF78-A083-48DB-9236-EFB5BA8CD1A0}" type="parTrans" cxnId="{9615C16F-05D3-4794-B054-95B087AA90AD}">
      <dgm:prSet/>
      <dgm:spPr/>
      <dgm:t>
        <a:bodyPr/>
        <a:lstStyle/>
        <a:p>
          <a:endParaRPr lang="en-US"/>
        </a:p>
      </dgm:t>
    </dgm:pt>
    <dgm:pt modelId="{043984EB-3857-4052-8A81-C13926948380}" type="sibTrans" cxnId="{9615C16F-05D3-4794-B054-95B087AA90AD}">
      <dgm:prSet/>
      <dgm:spPr/>
      <dgm:t>
        <a:bodyPr/>
        <a:lstStyle/>
        <a:p>
          <a:endParaRPr lang="en-US"/>
        </a:p>
      </dgm:t>
    </dgm:pt>
    <dgm:pt modelId="{FF46CD80-50BF-4B34-AF24-E5C4CD2311E6}">
      <dgm:prSet phldrT="[Text]" custT="1"/>
      <dgm:spPr/>
      <dgm:t>
        <a:bodyPr/>
        <a:lstStyle/>
        <a:p>
          <a:r>
            <a:rPr lang="en-US" sz="2800" dirty="0"/>
            <a:t>Resource Listing </a:t>
          </a:r>
          <a:r>
            <a:rPr lang="en-US" sz="2800" baseline="0" dirty="0"/>
            <a:t>Activity</a:t>
          </a:r>
          <a:endParaRPr lang="en-US" sz="2800" dirty="0"/>
        </a:p>
      </dgm:t>
    </dgm:pt>
    <dgm:pt modelId="{1273A3AA-42B9-4658-837E-E54C82E5847B}" type="parTrans" cxnId="{5F6F63B2-D958-4AB6-A04F-42169B3C4432}">
      <dgm:prSet/>
      <dgm:spPr/>
      <dgm:t>
        <a:bodyPr/>
        <a:lstStyle/>
        <a:p>
          <a:endParaRPr lang="en-US"/>
        </a:p>
      </dgm:t>
    </dgm:pt>
    <dgm:pt modelId="{B62CA9D9-0566-46F4-87E0-D0FC4E22505B}" type="sibTrans" cxnId="{5F6F63B2-D958-4AB6-A04F-42169B3C4432}">
      <dgm:prSet/>
      <dgm:spPr/>
      <dgm:t>
        <a:bodyPr/>
        <a:lstStyle/>
        <a:p>
          <a:endParaRPr lang="en-US"/>
        </a:p>
      </dgm:t>
    </dgm:pt>
    <dgm:pt modelId="{1949F900-0022-44BE-A403-FB90A5F35FF7}">
      <dgm:prSet phldrT="[Text]" custT="1"/>
      <dgm:spPr/>
      <dgm:t>
        <a:bodyPr/>
        <a:lstStyle/>
        <a:p>
          <a:r>
            <a:rPr lang="en-US" sz="2800" dirty="0"/>
            <a:t>Round Table Discussions</a:t>
          </a:r>
        </a:p>
      </dgm:t>
    </dgm:pt>
    <dgm:pt modelId="{530A6A4A-C4B6-4DB1-AC81-AD662D71B021}" type="parTrans" cxnId="{152D584E-67FA-40C0-B915-2A1ACCBBE233}">
      <dgm:prSet/>
      <dgm:spPr/>
      <dgm:t>
        <a:bodyPr/>
        <a:lstStyle/>
        <a:p>
          <a:endParaRPr lang="en-US"/>
        </a:p>
      </dgm:t>
    </dgm:pt>
    <dgm:pt modelId="{932647DC-E4C5-45D0-8435-3E30D6CB3D78}" type="sibTrans" cxnId="{152D584E-67FA-40C0-B915-2A1ACCBBE233}">
      <dgm:prSet/>
      <dgm:spPr/>
      <dgm:t>
        <a:bodyPr/>
        <a:lstStyle/>
        <a:p>
          <a:endParaRPr lang="en-US"/>
        </a:p>
      </dgm:t>
    </dgm:pt>
    <dgm:pt modelId="{DC234E55-3CF3-47C5-8F4E-77BCDEEF27CA}">
      <dgm:prSet phldrT="[Text]" custT="1"/>
      <dgm:spPr/>
      <dgm:t>
        <a:bodyPr/>
        <a:lstStyle/>
        <a:p>
          <a:r>
            <a:rPr lang="en-US" altLang="en-US" sz="2800" dirty="0"/>
            <a:t>Next Steps &amp; Concluding Remarks</a:t>
          </a:r>
          <a:endParaRPr lang="en-US" sz="2800" dirty="0"/>
        </a:p>
      </dgm:t>
    </dgm:pt>
    <dgm:pt modelId="{D8E317A0-BE2A-470F-849D-A4A43E448894}" type="parTrans" cxnId="{B16E488A-C322-43FA-8220-144A50331997}">
      <dgm:prSet/>
      <dgm:spPr/>
      <dgm:t>
        <a:bodyPr/>
        <a:lstStyle/>
        <a:p>
          <a:endParaRPr lang="en-US"/>
        </a:p>
      </dgm:t>
    </dgm:pt>
    <dgm:pt modelId="{46B84703-F3B2-4E3C-A334-B4C8D71C9EC1}" type="sibTrans" cxnId="{B16E488A-C322-43FA-8220-144A50331997}">
      <dgm:prSet/>
      <dgm:spPr/>
      <dgm:t>
        <a:bodyPr/>
        <a:lstStyle/>
        <a:p>
          <a:endParaRPr lang="en-US"/>
        </a:p>
      </dgm:t>
    </dgm:pt>
    <dgm:pt modelId="{57A24E3C-52F9-4D03-9E88-A68D6A9C4B95}">
      <dgm:prSet phldrT="[Text]" custT="1"/>
      <dgm:spPr/>
      <dgm:t>
        <a:bodyPr/>
        <a:lstStyle/>
        <a:p>
          <a:r>
            <a:rPr lang="en-US" sz="2400" dirty="0"/>
            <a:t>Round</a:t>
          </a:r>
          <a:r>
            <a:rPr lang="en-US" sz="2400" baseline="0" dirty="0"/>
            <a:t> 1: Strengths</a:t>
          </a:r>
          <a:endParaRPr lang="en-US" sz="2400" dirty="0"/>
        </a:p>
      </dgm:t>
    </dgm:pt>
    <dgm:pt modelId="{4E974E6D-AA5C-4E17-9266-B8D0F4BC2EB4}" type="parTrans" cxnId="{4E55CEF2-F032-4D1E-A197-61FCB31AB76B}">
      <dgm:prSet/>
      <dgm:spPr/>
      <dgm:t>
        <a:bodyPr/>
        <a:lstStyle/>
        <a:p>
          <a:endParaRPr lang="en-US"/>
        </a:p>
      </dgm:t>
    </dgm:pt>
    <dgm:pt modelId="{A9E634AC-289F-46DF-9768-D294D05D6F55}" type="sibTrans" cxnId="{4E55CEF2-F032-4D1E-A197-61FCB31AB76B}">
      <dgm:prSet/>
      <dgm:spPr/>
      <dgm:t>
        <a:bodyPr/>
        <a:lstStyle/>
        <a:p>
          <a:endParaRPr lang="en-US"/>
        </a:p>
      </dgm:t>
    </dgm:pt>
    <dgm:pt modelId="{FA21389E-85FE-41E9-9046-9AFE8EE2A459}">
      <dgm:prSet phldrT="[Text]" custT="1"/>
      <dgm:spPr/>
      <dgm:t>
        <a:bodyPr/>
        <a:lstStyle/>
        <a:p>
          <a:r>
            <a:rPr lang="en-US" sz="2400" baseline="0" dirty="0"/>
            <a:t>Round 2: Challenges</a:t>
          </a:r>
          <a:endParaRPr lang="en-US" sz="2400" dirty="0"/>
        </a:p>
      </dgm:t>
    </dgm:pt>
    <dgm:pt modelId="{69F15C1A-8F10-494E-861F-43275BA69225}" type="parTrans" cxnId="{3331C045-61EB-4C83-BF14-86138871E3F8}">
      <dgm:prSet/>
      <dgm:spPr/>
      <dgm:t>
        <a:bodyPr/>
        <a:lstStyle/>
        <a:p>
          <a:endParaRPr lang="en-US"/>
        </a:p>
      </dgm:t>
    </dgm:pt>
    <dgm:pt modelId="{F042D267-C70A-41A7-9C06-2D611A00C461}" type="sibTrans" cxnId="{3331C045-61EB-4C83-BF14-86138871E3F8}">
      <dgm:prSet/>
      <dgm:spPr/>
      <dgm:t>
        <a:bodyPr/>
        <a:lstStyle/>
        <a:p>
          <a:endParaRPr lang="en-US"/>
        </a:p>
      </dgm:t>
    </dgm:pt>
    <dgm:pt modelId="{2E72787D-519B-4E83-A386-C77F7F9B2E13}">
      <dgm:prSet phldrT="[Text]" custT="1"/>
      <dgm:spPr/>
      <dgm:t>
        <a:bodyPr/>
        <a:lstStyle/>
        <a:p>
          <a:r>
            <a:rPr lang="en-US" sz="2400" dirty="0"/>
            <a:t>Round 3: Opportunities</a:t>
          </a:r>
        </a:p>
      </dgm:t>
    </dgm:pt>
    <dgm:pt modelId="{A7424305-DF68-4E1D-9664-16490C1B7604}" type="parTrans" cxnId="{158F543F-8FF7-4D67-9E53-2640E8840918}">
      <dgm:prSet/>
      <dgm:spPr/>
      <dgm:t>
        <a:bodyPr/>
        <a:lstStyle/>
        <a:p>
          <a:endParaRPr lang="en-US"/>
        </a:p>
      </dgm:t>
    </dgm:pt>
    <dgm:pt modelId="{CA85464D-20F7-419D-BD3F-D7A79A16FA15}" type="sibTrans" cxnId="{158F543F-8FF7-4D67-9E53-2640E8840918}">
      <dgm:prSet/>
      <dgm:spPr/>
      <dgm:t>
        <a:bodyPr/>
        <a:lstStyle/>
        <a:p>
          <a:endParaRPr lang="en-US"/>
        </a:p>
      </dgm:t>
    </dgm:pt>
    <dgm:pt modelId="{1214B1B6-5F5C-4F4D-82CC-6E0B64C86D84}">
      <dgm:prSet phldrT="[Text]" custT="1"/>
      <dgm:spPr/>
      <dgm:t>
        <a:bodyPr/>
        <a:lstStyle/>
        <a:p>
          <a:r>
            <a:rPr lang="en-US" sz="2400" dirty="0"/>
            <a:t>Regional</a:t>
          </a:r>
        </a:p>
      </dgm:t>
    </dgm:pt>
    <dgm:pt modelId="{44231739-5750-4C99-B64C-313B0666FA06}" type="parTrans" cxnId="{790E9033-646F-477A-9F76-EE6C36F5610A}">
      <dgm:prSet/>
      <dgm:spPr/>
      <dgm:t>
        <a:bodyPr/>
        <a:lstStyle/>
        <a:p>
          <a:endParaRPr lang="en-US"/>
        </a:p>
      </dgm:t>
    </dgm:pt>
    <dgm:pt modelId="{82990EC3-94C7-424B-B546-AB0A10A446AE}" type="sibTrans" cxnId="{790E9033-646F-477A-9F76-EE6C36F5610A}">
      <dgm:prSet/>
      <dgm:spPr/>
      <dgm:t>
        <a:bodyPr/>
        <a:lstStyle/>
        <a:p>
          <a:endParaRPr lang="en-US"/>
        </a:p>
      </dgm:t>
    </dgm:pt>
    <dgm:pt modelId="{E91BE91C-DEBC-4F9E-BB0C-E22879A28511}">
      <dgm:prSet phldrT="[Text]" custT="1"/>
      <dgm:spPr/>
      <dgm:t>
        <a:bodyPr/>
        <a:lstStyle/>
        <a:p>
          <a:r>
            <a:rPr lang="en-US" sz="2400" dirty="0"/>
            <a:t>Retail</a:t>
          </a:r>
        </a:p>
      </dgm:t>
    </dgm:pt>
    <dgm:pt modelId="{7771882E-F2E1-4A10-841E-C51D0E561E8F}" type="parTrans" cxnId="{3E9508B3-528C-4B4A-8D37-CB3A7DF6ABE1}">
      <dgm:prSet/>
      <dgm:spPr/>
      <dgm:t>
        <a:bodyPr/>
        <a:lstStyle/>
        <a:p>
          <a:endParaRPr lang="en-US"/>
        </a:p>
      </dgm:t>
    </dgm:pt>
    <dgm:pt modelId="{DAB92B82-1537-478C-87D1-6CD75F05E836}" type="sibTrans" cxnId="{3E9508B3-528C-4B4A-8D37-CB3A7DF6ABE1}">
      <dgm:prSet/>
      <dgm:spPr/>
      <dgm:t>
        <a:bodyPr/>
        <a:lstStyle/>
        <a:p>
          <a:endParaRPr lang="en-US"/>
        </a:p>
      </dgm:t>
    </dgm:pt>
    <dgm:pt modelId="{FC77ED09-D33C-46A2-A64B-06241417D383}">
      <dgm:prSet phldrT="[Text]" custT="1"/>
      <dgm:spPr/>
      <dgm:t>
        <a:bodyPr/>
        <a:lstStyle/>
        <a:p>
          <a:r>
            <a:rPr lang="en-US" sz="2400" dirty="0"/>
            <a:t>Process</a:t>
          </a:r>
        </a:p>
      </dgm:t>
    </dgm:pt>
    <dgm:pt modelId="{3F550D6F-6C6E-4CCF-90FD-44C4F34981B2}" type="parTrans" cxnId="{7522482B-4DA0-4A14-BFFF-3E0EB2A3BB36}">
      <dgm:prSet/>
      <dgm:spPr/>
      <dgm:t>
        <a:bodyPr/>
        <a:lstStyle/>
        <a:p>
          <a:endParaRPr lang="en-US"/>
        </a:p>
      </dgm:t>
    </dgm:pt>
    <dgm:pt modelId="{DCA2DD87-C652-417F-92A7-D170266BAAF6}" type="sibTrans" cxnId="{7522482B-4DA0-4A14-BFFF-3E0EB2A3BB36}">
      <dgm:prSet/>
      <dgm:spPr/>
      <dgm:t>
        <a:bodyPr/>
        <a:lstStyle/>
        <a:p>
          <a:endParaRPr lang="en-US"/>
        </a:p>
      </dgm:t>
    </dgm:pt>
    <dgm:pt modelId="{D6903449-94C2-491D-B4EE-C6516934168F}" type="pres">
      <dgm:prSet presAssocID="{2B48410C-1441-4E97-A0C3-531DDA2418BB}" presName="linear" presStyleCnt="0">
        <dgm:presLayoutVars>
          <dgm:animLvl val="lvl"/>
          <dgm:resizeHandles val="exact"/>
        </dgm:presLayoutVars>
      </dgm:prSet>
      <dgm:spPr/>
    </dgm:pt>
    <dgm:pt modelId="{EF3E964A-8A53-45AA-9411-0EDB8D2DF4DF}" type="pres">
      <dgm:prSet presAssocID="{8D7750B1-9213-4171-BC9D-55E1CD106708}" presName="parentText" presStyleLbl="node1" presStyleIdx="0" presStyleCnt="5" custLinFactNeighborX="-32540" custLinFactNeighborY="-25519">
        <dgm:presLayoutVars>
          <dgm:chMax val="0"/>
          <dgm:bulletEnabled val="1"/>
        </dgm:presLayoutVars>
      </dgm:prSet>
      <dgm:spPr/>
    </dgm:pt>
    <dgm:pt modelId="{E13A975C-0B22-4214-B13D-D9069E230B36}" type="pres">
      <dgm:prSet presAssocID="{BFF37FD2-BAC2-4AC2-894D-964A23ECBB75}" presName="spacer" presStyleCnt="0"/>
      <dgm:spPr/>
    </dgm:pt>
    <dgm:pt modelId="{DAD95440-93C9-4BDC-AE5C-33BD488D8921}" type="pres">
      <dgm:prSet presAssocID="{880B2B9C-6C14-4597-A5F3-A65901E42DBF}" presName="parentText" presStyleLbl="node1" presStyleIdx="1" presStyleCnt="5">
        <dgm:presLayoutVars>
          <dgm:chMax val="0"/>
          <dgm:bulletEnabled val="1"/>
        </dgm:presLayoutVars>
      </dgm:prSet>
      <dgm:spPr/>
    </dgm:pt>
    <dgm:pt modelId="{91EE6AC6-37B7-4649-B4C8-9F6EC791B95C}" type="pres">
      <dgm:prSet presAssocID="{880B2B9C-6C14-4597-A5F3-A65901E42DBF}" presName="childText" presStyleLbl="revTx" presStyleIdx="0" presStyleCnt="2">
        <dgm:presLayoutVars>
          <dgm:bulletEnabled val="1"/>
        </dgm:presLayoutVars>
      </dgm:prSet>
      <dgm:spPr/>
    </dgm:pt>
    <dgm:pt modelId="{D8537351-D226-4BFC-A758-6CBAC5AE9527}" type="pres">
      <dgm:prSet presAssocID="{FF46CD80-50BF-4B34-AF24-E5C4CD2311E6}" presName="parentText" presStyleLbl="node1" presStyleIdx="2" presStyleCnt="5">
        <dgm:presLayoutVars>
          <dgm:chMax val="0"/>
          <dgm:bulletEnabled val="1"/>
        </dgm:presLayoutVars>
      </dgm:prSet>
      <dgm:spPr/>
    </dgm:pt>
    <dgm:pt modelId="{0AE74883-FD65-4B0B-88B1-CF36474A2F5C}" type="pres">
      <dgm:prSet presAssocID="{B62CA9D9-0566-46F4-87E0-D0FC4E22505B}" presName="spacer" presStyleCnt="0"/>
      <dgm:spPr/>
    </dgm:pt>
    <dgm:pt modelId="{BDF8B403-F45E-4514-A8D1-AC80E99302F3}" type="pres">
      <dgm:prSet presAssocID="{1949F900-0022-44BE-A403-FB90A5F35FF7}" presName="parentText" presStyleLbl="node1" presStyleIdx="3" presStyleCnt="5">
        <dgm:presLayoutVars>
          <dgm:chMax val="0"/>
          <dgm:bulletEnabled val="1"/>
        </dgm:presLayoutVars>
      </dgm:prSet>
      <dgm:spPr/>
    </dgm:pt>
    <dgm:pt modelId="{1B658123-101C-45E2-93CC-44CBB645C9F7}" type="pres">
      <dgm:prSet presAssocID="{1949F900-0022-44BE-A403-FB90A5F35FF7}" presName="childText" presStyleLbl="revTx" presStyleIdx="1" presStyleCnt="2">
        <dgm:presLayoutVars>
          <dgm:bulletEnabled val="1"/>
        </dgm:presLayoutVars>
      </dgm:prSet>
      <dgm:spPr/>
    </dgm:pt>
    <dgm:pt modelId="{9FADBC05-AB84-4152-9119-61B362D7828F}" type="pres">
      <dgm:prSet presAssocID="{DC234E55-3CF3-47C5-8F4E-77BCDEEF27CA}" presName="parentText" presStyleLbl="node1" presStyleIdx="4" presStyleCnt="5">
        <dgm:presLayoutVars>
          <dgm:chMax val="0"/>
          <dgm:bulletEnabled val="1"/>
        </dgm:presLayoutVars>
      </dgm:prSet>
      <dgm:spPr/>
    </dgm:pt>
  </dgm:ptLst>
  <dgm:cxnLst>
    <dgm:cxn modelId="{7522482B-4DA0-4A14-BFFF-3E0EB2A3BB36}" srcId="{880B2B9C-6C14-4597-A5F3-A65901E42DBF}" destId="{FC77ED09-D33C-46A2-A64B-06241417D383}" srcOrd="2" destOrd="0" parTransId="{3F550D6F-6C6E-4CCF-90FD-44C4F34981B2}" sibTransId="{DCA2DD87-C652-417F-92A7-D170266BAAF6}"/>
    <dgm:cxn modelId="{942CA030-E2A9-4D3E-9585-D2B6B346BD70}" type="presOf" srcId="{1949F900-0022-44BE-A403-FB90A5F35FF7}" destId="{BDF8B403-F45E-4514-A8D1-AC80E99302F3}" srcOrd="0" destOrd="0" presId="urn:microsoft.com/office/officeart/2005/8/layout/vList2"/>
    <dgm:cxn modelId="{790E9033-646F-477A-9F76-EE6C36F5610A}" srcId="{880B2B9C-6C14-4597-A5F3-A65901E42DBF}" destId="{1214B1B6-5F5C-4F4D-82CC-6E0B64C86D84}" srcOrd="0" destOrd="0" parTransId="{44231739-5750-4C99-B64C-313B0666FA06}" sibTransId="{82990EC3-94C7-424B-B546-AB0A10A446AE}"/>
    <dgm:cxn modelId="{88686F3A-4B20-4B4C-A7AC-EE6F1E083A6B}" type="presOf" srcId="{2B48410C-1441-4E97-A0C3-531DDA2418BB}" destId="{D6903449-94C2-491D-B4EE-C6516934168F}" srcOrd="0" destOrd="0" presId="urn:microsoft.com/office/officeart/2005/8/layout/vList2"/>
    <dgm:cxn modelId="{158F543F-8FF7-4D67-9E53-2640E8840918}" srcId="{1949F900-0022-44BE-A403-FB90A5F35FF7}" destId="{2E72787D-519B-4E83-A386-C77F7F9B2E13}" srcOrd="2" destOrd="0" parTransId="{A7424305-DF68-4E1D-9664-16490C1B7604}" sibTransId="{CA85464D-20F7-419D-BD3F-D7A79A16FA15}"/>
    <dgm:cxn modelId="{3331C045-61EB-4C83-BF14-86138871E3F8}" srcId="{1949F900-0022-44BE-A403-FB90A5F35FF7}" destId="{FA21389E-85FE-41E9-9046-9AFE8EE2A459}" srcOrd="1" destOrd="0" parTransId="{69F15C1A-8F10-494E-861F-43275BA69225}" sibTransId="{F042D267-C70A-41A7-9C06-2D611A00C461}"/>
    <dgm:cxn modelId="{FBC08F4C-5E1E-42A7-8F58-E9396AFD99BD}" type="presOf" srcId="{FC77ED09-D33C-46A2-A64B-06241417D383}" destId="{91EE6AC6-37B7-4649-B4C8-9F6EC791B95C}" srcOrd="0" destOrd="2" presId="urn:microsoft.com/office/officeart/2005/8/layout/vList2"/>
    <dgm:cxn modelId="{152D584E-67FA-40C0-B915-2A1ACCBBE233}" srcId="{2B48410C-1441-4E97-A0C3-531DDA2418BB}" destId="{1949F900-0022-44BE-A403-FB90A5F35FF7}" srcOrd="3" destOrd="0" parTransId="{530A6A4A-C4B6-4DB1-AC81-AD662D71B021}" sibTransId="{932647DC-E4C5-45D0-8435-3E30D6CB3D78}"/>
    <dgm:cxn modelId="{9615C16F-05D3-4794-B054-95B087AA90AD}" srcId="{2B48410C-1441-4E97-A0C3-531DDA2418BB}" destId="{880B2B9C-6C14-4597-A5F3-A65901E42DBF}" srcOrd="1" destOrd="0" parTransId="{9CD5AF78-A083-48DB-9236-EFB5BA8CD1A0}" sibTransId="{043984EB-3857-4052-8A81-C13926948380}"/>
    <dgm:cxn modelId="{C7D8F85A-B831-401A-AFE4-865A1A83B828}" type="presOf" srcId="{880B2B9C-6C14-4597-A5F3-A65901E42DBF}" destId="{DAD95440-93C9-4BDC-AE5C-33BD488D8921}" srcOrd="0" destOrd="0" presId="urn:microsoft.com/office/officeart/2005/8/layout/vList2"/>
    <dgm:cxn modelId="{8A8A3B84-3D14-4E43-8C54-AC07F94625B6}" type="presOf" srcId="{FA21389E-85FE-41E9-9046-9AFE8EE2A459}" destId="{1B658123-101C-45E2-93CC-44CBB645C9F7}" srcOrd="0" destOrd="1" presId="urn:microsoft.com/office/officeart/2005/8/layout/vList2"/>
    <dgm:cxn modelId="{B16E488A-C322-43FA-8220-144A50331997}" srcId="{2B48410C-1441-4E97-A0C3-531DDA2418BB}" destId="{DC234E55-3CF3-47C5-8F4E-77BCDEEF27CA}" srcOrd="4" destOrd="0" parTransId="{D8E317A0-BE2A-470F-849D-A4A43E448894}" sibTransId="{46B84703-F3B2-4E3C-A334-B4C8D71C9EC1}"/>
    <dgm:cxn modelId="{23414D8D-DE3C-404A-9693-7D6B1CCDA1CC}" type="presOf" srcId="{2E72787D-519B-4E83-A386-C77F7F9B2E13}" destId="{1B658123-101C-45E2-93CC-44CBB645C9F7}" srcOrd="0" destOrd="2" presId="urn:microsoft.com/office/officeart/2005/8/layout/vList2"/>
    <dgm:cxn modelId="{5B5DDE9B-E5CD-49CC-9F27-F7DBD6A39B83}" type="presOf" srcId="{8D7750B1-9213-4171-BC9D-55E1CD106708}" destId="{EF3E964A-8A53-45AA-9411-0EDB8D2DF4DF}" srcOrd="0" destOrd="0" presId="urn:microsoft.com/office/officeart/2005/8/layout/vList2"/>
    <dgm:cxn modelId="{5F6F63B2-D958-4AB6-A04F-42169B3C4432}" srcId="{2B48410C-1441-4E97-A0C3-531DDA2418BB}" destId="{FF46CD80-50BF-4B34-AF24-E5C4CD2311E6}" srcOrd="2" destOrd="0" parTransId="{1273A3AA-42B9-4658-837E-E54C82E5847B}" sibTransId="{B62CA9D9-0566-46F4-87E0-D0FC4E22505B}"/>
    <dgm:cxn modelId="{3E9508B3-528C-4B4A-8D37-CB3A7DF6ABE1}" srcId="{880B2B9C-6C14-4597-A5F3-A65901E42DBF}" destId="{E91BE91C-DEBC-4F9E-BB0C-E22879A28511}" srcOrd="1" destOrd="0" parTransId="{7771882E-F2E1-4A10-841E-C51D0E561E8F}" sibTransId="{DAB92B82-1537-478C-87D1-6CD75F05E836}"/>
    <dgm:cxn modelId="{59D0FCB9-EECA-4FAC-B76C-ED8CE39AD40A}" srcId="{2B48410C-1441-4E97-A0C3-531DDA2418BB}" destId="{8D7750B1-9213-4171-BC9D-55E1CD106708}" srcOrd="0" destOrd="0" parTransId="{E818FA5D-BE32-46CC-9C9A-180AC4E3DA2A}" sibTransId="{BFF37FD2-BAC2-4AC2-894D-964A23ECBB75}"/>
    <dgm:cxn modelId="{1BCD7ACE-C144-4579-8E7E-301044239F34}" type="presOf" srcId="{57A24E3C-52F9-4D03-9E88-A68D6A9C4B95}" destId="{1B658123-101C-45E2-93CC-44CBB645C9F7}" srcOrd="0" destOrd="0" presId="urn:microsoft.com/office/officeart/2005/8/layout/vList2"/>
    <dgm:cxn modelId="{21677DCE-73CE-4D2F-8C1F-AA67A3F31BF6}" type="presOf" srcId="{1214B1B6-5F5C-4F4D-82CC-6E0B64C86D84}" destId="{91EE6AC6-37B7-4649-B4C8-9F6EC791B95C}" srcOrd="0" destOrd="0" presId="urn:microsoft.com/office/officeart/2005/8/layout/vList2"/>
    <dgm:cxn modelId="{8126A1D2-236A-496D-8399-414F74FC71C4}" type="presOf" srcId="{DC234E55-3CF3-47C5-8F4E-77BCDEEF27CA}" destId="{9FADBC05-AB84-4152-9119-61B362D7828F}" srcOrd="0" destOrd="0" presId="urn:microsoft.com/office/officeart/2005/8/layout/vList2"/>
    <dgm:cxn modelId="{D5543ADC-0523-46D7-BECD-A3729F72DF62}" type="presOf" srcId="{FF46CD80-50BF-4B34-AF24-E5C4CD2311E6}" destId="{D8537351-D226-4BFC-A758-6CBAC5AE9527}" srcOrd="0" destOrd="0" presId="urn:microsoft.com/office/officeart/2005/8/layout/vList2"/>
    <dgm:cxn modelId="{4E55CEF2-F032-4D1E-A197-61FCB31AB76B}" srcId="{1949F900-0022-44BE-A403-FB90A5F35FF7}" destId="{57A24E3C-52F9-4D03-9E88-A68D6A9C4B95}" srcOrd="0" destOrd="0" parTransId="{4E974E6D-AA5C-4E17-9266-B8D0F4BC2EB4}" sibTransId="{A9E634AC-289F-46DF-9768-D294D05D6F55}"/>
    <dgm:cxn modelId="{EF0692F7-DBA3-4D90-BEB9-CDE92993D14B}" type="presOf" srcId="{E91BE91C-DEBC-4F9E-BB0C-E22879A28511}" destId="{91EE6AC6-37B7-4649-B4C8-9F6EC791B95C}" srcOrd="0" destOrd="1" presId="urn:microsoft.com/office/officeart/2005/8/layout/vList2"/>
    <dgm:cxn modelId="{9AE53CA4-8063-4013-ADE2-B48BB71CE09A}" type="presParOf" srcId="{D6903449-94C2-491D-B4EE-C6516934168F}" destId="{EF3E964A-8A53-45AA-9411-0EDB8D2DF4DF}" srcOrd="0" destOrd="0" presId="urn:microsoft.com/office/officeart/2005/8/layout/vList2"/>
    <dgm:cxn modelId="{45BE23B4-BFF9-40BF-8600-BA431ADE41B2}" type="presParOf" srcId="{D6903449-94C2-491D-B4EE-C6516934168F}" destId="{E13A975C-0B22-4214-B13D-D9069E230B36}" srcOrd="1" destOrd="0" presId="urn:microsoft.com/office/officeart/2005/8/layout/vList2"/>
    <dgm:cxn modelId="{5357A562-75E4-49EF-80CA-A3C23AA27807}" type="presParOf" srcId="{D6903449-94C2-491D-B4EE-C6516934168F}" destId="{DAD95440-93C9-4BDC-AE5C-33BD488D8921}" srcOrd="2" destOrd="0" presId="urn:microsoft.com/office/officeart/2005/8/layout/vList2"/>
    <dgm:cxn modelId="{1207C013-B887-47E4-8175-301A8301DC44}" type="presParOf" srcId="{D6903449-94C2-491D-B4EE-C6516934168F}" destId="{91EE6AC6-37B7-4649-B4C8-9F6EC791B95C}" srcOrd="3" destOrd="0" presId="urn:microsoft.com/office/officeart/2005/8/layout/vList2"/>
    <dgm:cxn modelId="{D23C7C98-AF65-41EA-910E-1609AB3253C6}" type="presParOf" srcId="{D6903449-94C2-491D-B4EE-C6516934168F}" destId="{D8537351-D226-4BFC-A758-6CBAC5AE9527}" srcOrd="4" destOrd="0" presId="urn:microsoft.com/office/officeart/2005/8/layout/vList2"/>
    <dgm:cxn modelId="{AA689557-5045-49B4-A43A-9E91AE9106AA}" type="presParOf" srcId="{D6903449-94C2-491D-B4EE-C6516934168F}" destId="{0AE74883-FD65-4B0B-88B1-CF36474A2F5C}" srcOrd="5" destOrd="0" presId="urn:microsoft.com/office/officeart/2005/8/layout/vList2"/>
    <dgm:cxn modelId="{F694B5C1-EFF7-4F9B-AE83-C0233F5737E8}" type="presParOf" srcId="{D6903449-94C2-491D-B4EE-C6516934168F}" destId="{BDF8B403-F45E-4514-A8D1-AC80E99302F3}" srcOrd="6" destOrd="0" presId="urn:microsoft.com/office/officeart/2005/8/layout/vList2"/>
    <dgm:cxn modelId="{13018EF8-2D2D-431E-8B2D-DE554059FC26}" type="presParOf" srcId="{D6903449-94C2-491D-B4EE-C6516934168F}" destId="{1B658123-101C-45E2-93CC-44CBB645C9F7}" srcOrd="7" destOrd="0" presId="urn:microsoft.com/office/officeart/2005/8/layout/vList2"/>
    <dgm:cxn modelId="{B2EE1F7A-8B22-4430-AD88-99654603E964}" type="presParOf" srcId="{D6903449-94C2-491D-B4EE-C6516934168F}" destId="{9FADBC05-AB84-4152-9119-61B362D7828F}"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6C18CB8-276B-4694-8E66-7DEAF2ED1D79}"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D4141823-00BC-4D57-B0F8-3A1F65817448}">
      <dgm:prSet phldrT="[Text]"/>
      <dgm:spPr/>
      <dgm:t>
        <a:bodyPr/>
        <a:lstStyle/>
        <a:p>
          <a:r>
            <a:rPr lang="en-US" dirty="0"/>
            <a:t>Walk around the room</a:t>
          </a:r>
        </a:p>
      </dgm:t>
    </dgm:pt>
    <dgm:pt modelId="{03A310F0-B332-4DA1-A1A8-73A4316E5987}" type="parTrans" cxnId="{2FDE9B06-890B-4B47-B635-D2673FB4A3B8}">
      <dgm:prSet/>
      <dgm:spPr/>
      <dgm:t>
        <a:bodyPr/>
        <a:lstStyle/>
        <a:p>
          <a:endParaRPr lang="en-US"/>
        </a:p>
      </dgm:t>
    </dgm:pt>
    <dgm:pt modelId="{7F5D6273-5763-4325-9A7B-5E2FA34ABE3B}" type="sibTrans" cxnId="{2FDE9B06-890B-4B47-B635-D2673FB4A3B8}">
      <dgm:prSet/>
      <dgm:spPr/>
      <dgm:t>
        <a:bodyPr/>
        <a:lstStyle/>
        <a:p>
          <a:endParaRPr lang="en-US"/>
        </a:p>
      </dgm:t>
    </dgm:pt>
    <dgm:pt modelId="{21356778-EA2A-456D-B223-2BAB22E43024}">
      <dgm:prSet phldrT="[Text]"/>
      <dgm:spPr/>
      <dgm:t>
        <a:bodyPr/>
        <a:lstStyle/>
        <a:p>
          <a:pPr rtl="0"/>
          <a:r>
            <a:rPr lang="en-US" dirty="0"/>
            <a:t>Examine the different aspects of the </a:t>
          </a:r>
          <a:r>
            <a:rPr lang="en-US" dirty="0">
              <a:latin typeface="Gill Sans MT" panose="020B0502020104020203"/>
            </a:rPr>
            <a:t>resource listing</a:t>
          </a:r>
          <a:endParaRPr lang="en-US" dirty="0"/>
        </a:p>
      </dgm:t>
    </dgm:pt>
    <dgm:pt modelId="{77BE7A95-95F5-480C-8ED4-C22167D50AC5}" type="parTrans" cxnId="{9653DD53-F758-4C28-8C56-34B302D6D71F}">
      <dgm:prSet/>
      <dgm:spPr/>
      <dgm:t>
        <a:bodyPr/>
        <a:lstStyle/>
        <a:p>
          <a:endParaRPr lang="en-US"/>
        </a:p>
      </dgm:t>
    </dgm:pt>
    <dgm:pt modelId="{DF792E7E-46F8-46EA-AB47-C113AE6E76E7}" type="sibTrans" cxnId="{9653DD53-F758-4C28-8C56-34B302D6D71F}">
      <dgm:prSet/>
      <dgm:spPr/>
      <dgm:t>
        <a:bodyPr/>
        <a:lstStyle/>
        <a:p>
          <a:endParaRPr lang="en-US"/>
        </a:p>
      </dgm:t>
    </dgm:pt>
    <dgm:pt modelId="{2E27E4A5-4E46-46A3-B00A-449249CCA033}">
      <dgm:prSet phldrT="[Text]"/>
      <dgm:spPr/>
      <dgm:t>
        <a:bodyPr/>
        <a:lstStyle/>
        <a:p>
          <a:r>
            <a:rPr lang="en-US" dirty="0"/>
            <a:t>Add missing pieces as you go, using the materials provided </a:t>
          </a:r>
        </a:p>
      </dgm:t>
    </dgm:pt>
    <dgm:pt modelId="{708659D4-C50D-43C8-AAE3-9FEEAD0CA17B}" type="parTrans" cxnId="{C98F13CD-C166-4F83-9CBB-075BF997DF95}">
      <dgm:prSet/>
      <dgm:spPr/>
      <dgm:t>
        <a:bodyPr/>
        <a:lstStyle/>
        <a:p>
          <a:endParaRPr lang="en-US"/>
        </a:p>
      </dgm:t>
    </dgm:pt>
    <dgm:pt modelId="{D546F024-D006-4E43-86BF-3092FAD896AA}" type="sibTrans" cxnId="{C98F13CD-C166-4F83-9CBB-075BF997DF95}">
      <dgm:prSet/>
      <dgm:spPr/>
      <dgm:t>
        <a:bodyPr/>
        <a:lstStyle/>
        <a:p>
          <a:endParaRPr lang="en-US"/>
        </a:p>
      </dgm:t>
    </dgm:pt>
    <dgm:pt modelId="{572BDA8D-ABCC-4645-B93E-6012424F81CF}" type="pres">
      <dgm:prSet presAssocID="{86C18CB8-276B-4694-8E66-7DEAF2ED1D79}" presName="Name0" presStyleCnt="0">
        <dgm:presLayoutVars>
          <dgm:chMax val="7"/>
          <dgm:chPref val="7"/>
          <dgm:dir/>
        </dgm:presLayoutVars>
      </dgm:prSet>
      <dgm:spPr/>
    </dgm:pt>
    <dgm:pt modelId="{FA47B896-EE47-4A36-8CC9-B1CB5E30039F}" type="pres">
      <dgm:prSet presAssocID="{86C18CB8-276B-4694-8E66-7DEAF2ED1D79}" presName="Name1" presStyleCnt="0"/>
      <dgm:spPr/>
    </dgm:pt>
    <dgm:pt modelId="{855BDE7A-41E6-443B-B52B-4A1A940EB74B}" type="pres">
      <dgm:prSet presAssocID="{86C18CB8-276B-4694-8E66-7DEAF2ED1D79}" presName="cycle" presStyleCnt="0"/>
      <dgm:spPr/>
    </dgm:pt>
    <dgm:pt modelId="{E07EA1D9-9FE6-46F5-8393-C2B507AAC726}" type="pres">
      <dgm:prSet presAssocID="{86C18CB8-276B-4694-8E66-7DEAF2ED1D79}" presName="srcNode" presStyleLbl="node1" presStyleIdx="0" presStyleCnt="3"/>
      <dgm:spPr/>
    </dgm:pt>
    <dgm:pt modelId="{ED785432-26E2-46DD-AEFD-A6BDA944CF55}" type="pres">
      <dgm:prSet presAssocID="{86C18CB8-276B-4694-8E66-7DEAF2ED1D79}" presName="conn" presStyleLbl="parChTrans1D2" presStyleIdx="0" presStyleCnt="1"/>
      <dgm:spPr/>
    </dgm:pt>
    <dgm:pt modelId="{990EF77A-7C0D-498D-B555-B027504893E8}" type="pres">
      <dgm:prSet presAssocID="{86C18CB8-276B-4694-8E66-7DEAF2ED1D79}" presName="extraNode" presStyleLbl="node1" presStyleIdx="0" presStyleCnt="3"/>
      <dgm:spPr/>
    </dgm:pt>
    <dgm:pt modelId="{66A37DA9-B98E-4311-B3F0-C6F68F97BE0C}" type="pres">
      <dgm:prSet presAssocID="{86C18CB8-276B-4694-8E66-7DEAF2ED1D79}" presName="dstNode" presStyleLbl="node1" presStyleIdx="0" presStyleCnt="3"/>
      <dgm:spPr/>
    </dgm:pt>
    <dgm:pt modelId="{4EB4C4EC-1C81-4A7B-90A8-BD2103345BBF}" type="pres">
      <dgm:prSet presAssocID="{D4141823-00BC-4D57-B0F8-3A1F65817448}" presName="text_1" presStyleLbl="node1" presStyleIdx="0" presStyleCnt="3">
        <dgm:presLayoutVars>
          <dgm:bulletEnabled val="1"/>
        </dgm:presLayoutVars>
      </dgm:prSet>
      <dgm:spPr/>
    </dgm:pt>
    <dgm:pt modelId="{41678FFD-3A1C-4D50-846B-4513E79A14C9}" type="pres">
      <dgm:prSet presAssocID="{D4141823-00BC-4D57-B0F8-3A1F65817448}" presName="accent_1" presStyleCnt="0"/>
      <dgm:spPr/>
    </dgm:pt>
    <dgm:pt modelId="{1ECC0203-D2DA-4C6E-8495-E09A40EA8EAD}" type="pres">
      <dgm:prSet presAssocID="{D4141823-00BC-4D57-B0F8-3A1F65817448}" presName="accentRepeatNode" presStyleLbl="solidFgAcc1" presStyleIdx="0" presStyleCnt="3"/>
      <dgm:spPr/>
    </dgm:pt>
    <dgm:pt modelId="{D0856F99-E9D7-478F-8ACD-6B2537DFEC18}" type="pres">
      <dgm:prSet presAssocID="{21356778-EA2A-456D-B223-2BAB22E43024}" presName="text_2" presStyleLbl="node1" presStyleIdx="1" presStyleCnt="3">
        <dgm:presLayoutVars>
          <dgm:bulletEnabled val="1"/>
        </dgm:presLayoutVars>
      </dgm:prSet>
      <dgm:spPr/>
    </dgm:pt>
    <dgm:pt modelId="{3ABD3C05-ECB2-4287-B842-CB0A86F1127B}" type="pres">
      <dgm:prSet presAssocID="{21356778-EA2A-456D-B223-2BAB22E43024}" presName="accent_2" presStyleCnt="0"/>
      <dgm:spPr/>
    </dgm:pt>
    <dgm:pt modelId="{55DDCCDA-53C8-4ED5-9D0B-CF491A127614}" type="pres">
      <dgm:prSet presAssocID="{21356778-EA2A-456D-B223-2BAB22E43024}" presName="accentRepeatNode" presStyleLbl="solidFgAcc1" presStyleIdx="1" presStyleCnt="3"/>
      <dgm:spPr/>
    </dgm:pt>
    <dgm:pt modelId="{226C3B33-7086-4EA4-AAF7-FCADB94452D6}" type="pres">
      <dgm:prSet presAssocID="{2E27E4A5-4E46-46A3-B00A-449249CCA033}" presName="text_3" presStyleLbl="node1" presStyleIdx="2" presStyleCnt="3">
        <dgm:presLayoutVars>
          <dgm:bulletEnabled val="1"/>
        </dgm:presLayoutVars>
      </dgm:prSet>
      <dgm:spPr/>
    </dgm:pt>
    <dgm:pt modelId="{5A64E6F6-0887-46AC-84EC-562685DCE82D}" type="pres">
      <dgm:prSet presAssocID="{2E27E4A5-4E46-46A3-B00A-449249CCA033}" presName="accent_3" presStyleCnt="0"/>
      <dgm:spPr/>
    </dgm:pt>
    <dgm:pt modelId="{6B46C32B-C032-440F-B66F-369AFF10577E}" type="pres">
      <dgm:prSet presAssocID="{2E27E4A5-4E46-46A3-B00A-449249CCA033}" presName="accentRepeatNode" presStyleLbl="solidFgAcc1" presStyleIdx="2" presStyleCnt="3"/>
      <dgm:spPr/>
    </dgm:pt>
  </dgm:ptLst>
  <dgm:cxnLst>
    <dgm:cxn modelId="{2FDE9B06-890B-4B47-B635-D2673FB4A3B8}" srcId="{86C18CB8-276B-4694-8E66-7DEAF2ED1D79}" destId="{D4141823-00BC-4D57-B0F8-3A1F65817448}" srcOrd="0" destOrd="0" parTransId="{03A310F0-B332-4DA1-A1A8-73A4316E5987}" sibTransId="{7F5D6273-5763-4325-9A7B-5E2FA34ABE3B}"/>
    <dgm:cxn modelId="{CFC3630F-5249-4F42-9674-F08EC1F598AA}" type="presOf" srcId="{21356778-EA2A-456D-B223-2BAB22E43024}" destId="{D0856F99-E9D7-478F-8ACD-6B2537DFEC18}" srcOrd="0" destOrd="0" presId="urn:microsoft.com/office/officeart/2008/layout/VerticalCurvedList"/>
    <dgm:cxn modelId="{9653DD53-F758-4C28-8C56-34B302D6D71F}" srcId="{86C18CB8-276B-4694-8E66-7DEAF2ED1D79}" destId="{21356778-EA2A-456D-B223-2BAB22E43024}" srcOrd="1" destOrd="0" parTransId="{77BE7A95-95F5-480C-8ED4-C22167D50AC5}" sibTransId="{DF792E7E-46F8-46EA-AB47-C113AE6E76E7}"/>
    <dgm:cxn modelId="{E7613F7B-05E4-48C1-B126-8F36B90FC25C}" type="presOf" srcId="{7F5D6273-5763-4325-9A7B-5E2FA34ABE3B}" destId="{ED785432-26E2-46DD-AEFD-A6BDA944CF55}" srcOrd="0" destOrd="0" presId="urn:microsoft.com/office/officeart/2008/layout/VerticalCurvedList"/>
    <dgm:cxn modelId="{5640EB80-7D56-4F4F-8DC9-6BBD849E0A9A}" type="presOf" srcId="{86C18CB8-276B-4694-8E66-7DEAF2ED1D79}" destId="{572BDA8D-ABCC-4645-B93E-6012424F81CF}" srcOrd="0" destOrd="0" presId="urn:microsoft.com/office/officeart/2008/layout/VerticalCurvedList"/>
    <dgm:cxn modelId="{528B48A6-3A32-4A41-9AB7-28A1F9F0079B}" type="presOf" srcId="{2E27E4A5-4E46-46A3-B00A-449249CCA033}" destId="{226C3B33-7086-4EA4-AAF7-FCADB94452D6}" srcOrd="0" destOrd="0" presId="urn:microsoft.com/office/officeart/2008/layout/VerticalCurvedList"/>
    <dgm:cxn modelId="{63D156C1-92C1-4A30-B258-1D0947B502A4}" type="presOf" srcId="{D4141823-00BC-4D57-B0F8-3A1F65817448}" destId="{4EB4C4EC-1C81-4A7B-90A8-BD2103345BBF}" srcOrd="0" destOrd="0" presId="urn:microsoft.com/office/officeart/2008/layout/VerticalCurvedList"/>
    <dgm:cxn modelId="{C98F13CD-C166-4F83-9CBB-075BF997DF95}" srcId="{86C18CB8-276B-4694-8E66-7DEAF2ED1D79}" destId="{2E27E4A5-4E46-46A3-B00A-449249CCA033}" srcOrd="2" destOrd="0" parTransId="{708659D4-C50D-43C8-AAE3-9FEEAD0CA17B}" sibTransId="{D546F024-D006-4E43-86BF-3092FAD896AA}"/>
    <dgm:cxn modelId="{C81C7B62-53C6-41B7-A9F3-485FEE80A4A1}" type="presParOf" srcId="{572BDA8D-ABCC-4645-B93E-6012424F81CF}" destId="{FA47B896-EE47-4A36-8CC9-B1CB5E30039F}" srcOrd="0" destOrd="0" presId="urn:microsoft.com/office/officeart/2008/layout/VerticalCurvedList"/>
    <dgm:cxn modelId="{BBD2714E-327E-49EF-8666-BC35529E2445}" type="presParOf" srcId="{FA47B896-EE47-4A36-8CC9-B1CB5E30039F}" destId="{855BDE7A-41E6-443B-B52B-4A1A940EB74B}" srcOrd="0" destOrd="0" presId="urn:microsoft.com/office/officeart/2008/layout/VerticalCurvedList"/>
    <dgm:cxn modelId="{60F38D2B-6BF6-4918-BE5C-F0D05E63767B}" type="presParOf" srcId="{855BDE7A-41E6-443B-B52B-4A1A940EB74B}" destId="{E07EA1D9-9FE6-46F5-8393-C2B507AAC726}" srcOrd="0" destOrd="0" presId="urn:microsoft.com/office/officeart/2008/layout/VerticalCurvedList"/>
    <dgm:cxn modelId="{B171E3D5-9550-421B-98E8-C2621BC02B43}" type="presParOf" srcId="{855BDE7A-41E6-443B-B52B-4A1A940EB74B}" destId="{ED785432-26E2-46DD-AEFD-A6BDA944CF55}" srcOrd="1" destOrd="0" presId="urn:microsoft.com/office/officeart/2008/layout/VerticalCurvedList"/>
    <dgm:cxn modelId="{13368D05-BE5B-4976-986A-75A5D7DA67B2}" type="presParOf" srcId="{855BDE7A-41E6-443B-B52B-4A1A940EB74B}" destId="{990EF77A-7C0D-498D-B555-B027504893E8}" srcOrd="2" destOrd="0" presId="urn:microsoft.com/office/officeart/2008/layout/VerticalCurvedList"/>
    <dgm:cxn modelId="{E4F63A74-1A1E-44A5-8175-8E4ADEAB4673}" type="presParOf" srcId="{855BDE7A-41E6-443B-B52B-4A1A940EB74B}" destId="{66A37DA9-B98E-4311-B3F0-C6F68F97BE0C}" srcOrd="3" destOrd="0" presId="urn:microsoft.com/office/officeart/2008/layout/VerticalCurvedList"/>
    <dgm:cxn modelId="{BFD63151-1A8D-44E6-A6D0-237D65F20A18}" type="presParOf" srcId="{FA47B896-EE47-4A36-8CC9-B1CB5E30039F}" destId="{4EB4C4EC-1C81-4A7B-90A8-BD2103345BBF}" srcOrd="1" destOrd="0" presId="urn:microsoft.com/office/officeart/2008/layout/VerticalCurvedList"/>
    <dgm:cxn modelId="{D65C65D6-7C0C-4907-9CBE-956869E87DA1}" type="presParOf" srcId="{FA47B896-EE47-4A36-8CC9-B1CB5E30039F}" destId="{41678FFD-3A1C-4D50-846B-4513E79A14C9}" srcOrd="2" destOrd="0" presId="urn:microsoft.com/office/officeart/2008/layout/VerticalCurvedList"/>
    <dgm:cxn modelId="{2756A08A-8037-47F3-8079-05ED333F631E}" type="presParOf" srcId="{41678FFD-3A1C-4D50-846B-4513E79A14C9}" destId="{1ECC0203-D2DA-4C6E-8495-E09A40EA8EAD}" srcOrd="0" destOrd="0" presId="urn:microsoft.com/office/officeart/2008/layout/VerticalCurvedList"/>
    <dgm:cxn modelId="{77372091-70B2-4D0B-A601-0FF764173E27}" type="presParOf" srcId="{FA47B896-EE47-4A36-8CC9-B1CB5E30039F}" destId="{D0856F99-E9D7-478F-8ACD-6B2537DFEC18}" srcOrd="3" destOrd="0" presId="urn:microsoft.com/office/officeart/2008/layout/VerticalCurvedList"/>
    <dgm:cxn modelId="{9D1C291E-CCB8-4EDA-82D1-E17589F41570}" type="presParOf" srcId="{FA47B896-EE47-4A36-8CC9-B1CB5E30039F}" destId="{3ABD3C05-ECB2-4287-B842-CB0A86F1127B}" srcOrd="4" destOrd="0" presId="urn:microsoft.com/office/officeart/2008/layout/VerticalCurvedList"/>
    <dgm:cxn modelId="{AA7A3C2F-FDE9-4913-BC9F-E463B767E21E}" type="presParOf" srcId="{3ABD3C05-ECB2-4287-B842-CB0A86F1127B}" destId="{55DDCCDA-53C8-4ED5-9D0B-CF491A127614}" srcOrd="0" destOrd="0" presId="urn:microsoft.com/office/officeart/2008/layout/VerticalCurvedList"/>
    <dgm:cxn modelId="{C3C476BA-349D-401A-BAAE-79F542BE6B7C}" type="presParOf" srcId="{FA47B896-EE47-4A36-8CC9-B1CB5E30039F}" destId="{226C3B33-7086-4EA4-AAF7-FCADB94452D6}" srcOrd="5" destOrd="0" presId="urn:microsoft.com/office/officeart/2008/layout/VerticalCurvedList"/>
    <dgm:cxn modelId="{A34CAF91-2FA2-4205-8C28-47809FFD15E8}" type="presParOf" srcId="{FA47B896-EE47-4A36-8CC9-B1CB5E30039F}" destId="{5A64E6F6-0887-46AC-84EC-562685DCE82D}" srcOrd="6" destOrd="0" presId="urn:microsoft.com/office/officeart/2008/layout/VerticalCurvedList"/>
    <dgm:cxn modelId="{D742035B-E364-4A42-B177-64B47351922E}" type="presParOf" srcId="{5A64E6F6-0887-46AC-84EC-562685DCE82D}" destId="{6B46C32B-C032-440F-B66F-369AFF10577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BFB173-BC74-4FB1-84A0-E20250640BF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A63A1283-0A12-401D-BBD6-C8D402A4DF89}">
      <dgm:prSet phldrT="[Text]"/>
      <dgm:spPr/>
      <dgm:t>
        <a:bodyPr/>
        <a:lstStyle/>
        <a:p>
          <a:r>
            <a:rPr lang="en-US" dirty="0"/>
            <a:t>1. </a:t>
          </a:r>
        </a:p>
      </dgm:t>
    </dgm:pt>
    <dgm:pt modelId="{8CC036CD-53EF-4938-8BDF-D04E65D64252}" type="parTrans" cxnId="{167D4C99-2C2C-4EB0-A8BB-ECB5B0F1AE11}">
      <dgm:prSet/>
      <dgm:spPr/>
      <dgm:t>
        <a:bodyPr/>
        <a:lstStyle/>
        <a:p>
          <a:endParaRPr lang="en-US"/>
        </a:p>
      </dgm:t>
    </dgm:pt>
    <dgm:pt modelId="{40BA77AF-9366-402D-8916-E988E81EA415}" type="sibTrans" cxnId="{167D4C99-2C2C-4EB0-A8BB-ECB5B0F1AE11}">
      <dgm:prSet/>
      <dgm:spPr/>
      <dgm:t>
        <a:bodyPr/>
        <a:lstStyle/>
        <a:p>
          <a:endParaRPr lang="en-US"/>
        </a:p>
      </dgm:t>
    </dgm:pt>
    <dgm:pt modelId="{5A00F712-F6EC-433F-911F-CFBC5C469DEE}">
      <dgm:prSet phldrT="[Text]"/>
      <dgm:spPr/>
      <dgm:t>
        <a:bodyPr/>
        <a:lstStyle/>
        <a:p>
          <a:r>
            <a:rPr lang="en-US" b="1" dirty="0"/>
            <a:t>Raise awareness</a:t>
          </a:r>
          <a:endParaRPr lang="en-US" dirty="0"/>
        </a:p>
      </dgm:t>
    </dgm:pt>
    <dgm:pt modelId="{E6F551CB-ED13-45A4-9AE7-1B0F81E24756}" type="parTrans" cxnId="{D75DC878-CF96-44B5-9BC4-F0BD14DAD4AE}">
      <dgm:prSet/>
      <dgm:spPr/>
      <dgm:t>
        <a:bodyPr/>
        <a:lstStyle/>
        <a:p>
          <a:endParaRPr lang="en-US"/>
        </a:p>
      </dgm:t>
    </dgm:pt>
    <dgm:pt modelId="{F3C35F2C-C769-496F-B87D-D94BF79D25B7}" type="sibTrans" cxnId="{D75DC878-CF96-44B5-9BC4-F0BD14DAD4AE}">
      <dgm:prSet/>
      <dgm:spPr/>
      <dgm:t>
        <a:bodyPr/>
        <a:lstStyle/>
        <a:p>
          <a:endParaRPr lang="en-US"/>
        </a:p>
      </dgm:t>
    </dgm:pt>
    <dgm:pt modelId="{4501C695-AF59-40C8-8B10-01E9119AF31A}">
      <dgm:prSet phldrT="[Text]"/>
      <dgm:spPr/>
      <dgm:t>
        <a:bodyPr/>
        <a:lstStyle/>
        <a:p>
          <a:r>
            <a:rPr lang="en-US" dirty="0"/>
            <a:t>2.</a:t>
          </a:r>
        </a:p>
      </dgm:t>
    </dgm:pt>
    <dgm:pt modelId="{7C9F0CC6-4AA5-40B4-BC5D-9EED69EEFF14}" type="parTrans" cxnId="{ABCEB155-2D65-46D0-BE16-47885E021DFD}">
      <dgm:prSet/>
      <dgm:spPr/>
      <dgm:t>
        <a:bodyPr/>
        <a:lstStyle/>
        <a:p>
          <a:endParaRPr lang="en-US"/>
        </a:p>
      </dgm:t>
    </dgm:pt>
    <dgm:pt modelId="{848F39C3-0ADA-4058-BE7F-9A88A844EDD9}" type="sibTrans" cxnId="{ABCEB155-2D65-46D0-BE16-47885E021DFD}">
      <dgm:prSet/>
      <dgm:spPr/>
      <dgm:t>
        <a:bodyPr/>
        <a:lstStyle/>
        <a:p>
          <a:endParaRPr lang="en-US"/>
        </a:p>
      </dgm:t>
    </dgm:pt>
    <dgm:pt modelId="{AE26A842-921A-4C48-A52A-C614FB19D2B7}">
      <dgm:prSet phldrT="[Text]"/>
      <dgm:spPr/>
      <dgm:t>
        <a:bodyPr/>
        <a:lstStyle/>
        <a:p>
          <a:r>
            <a:rPr lang="en-US" b="1" dirty="0"/>
            <a:t>Determine challenges, barriers, and opportunities</a:t>
          </a:r>
          <a:endParaRPr lang="en-US" dirty="0"/>
        </a:p>
      </dgm:t>
    </dgm:pt>
    <dgm:pt modelId="{23761BF9-282F-435A-869E-0EA783398317}" type="parTrans" cxnId="{F2EBAA6B-CEC1-4629-B4C1-DDB332E93A4A}">
      <dgm:prSet/>
      <dgm:spPr/>
      <dgm:t>
        <a:bodyPr/>
        <a:lstStyle/>
        <a:p>
          <a:endParaRPr lang="en-US"/>
        </a:p>
      </dgm:t>
    </dgm:pt>
    <dgm:pt modelId="{A90BE0FF-B491-490F-BED1-969609187446}" type="sibTrans" cxnId="{F2EBAA6B-CEC1-4629-B4C1-DDB332E93A4A}">
      <dgm:prSet/>
      <dgm:spPr/>
      <dgm:t>
        <a:bodyPr/>
        <a:lstStyle/>
        <a:p>
          <a:endParaRPr lang="en-US"/>
        </a:p>
      </dgm:t>
    </dgm:pt>
    <dgm:pt modelId="{13225EC5-3B0D-4820-BBC7-469D9FA700BE}">
      <dgm:prSet phldrT="[Text]"/>
      <dgm:spPr/>
      <dgm:t>
        <a:bodyPr/>
        <a:lstStyle/>
        <a:p>
          <a:r>
            <a:rPr lang="en-US" dirty="0"/>
            <a:t>3.</a:t>
          </a:r>
        </a:p>
      </dgm:t>
    </dgm:pt>
    <dgm:pt modelId="{4DBC62A1-C8E0-423B-8449-D3CA6774CAE8}" type="parTrans" cxnId="{07CE4F58-F3A1-4EEC-AAA8-9675378AD484}">
      <dgm:prSet/>
      <dgm:spPr/>
      <dgm:t>
        <a:bodyPr/>
        <a:lstStyle/>
        <a:p>
          <a:endParaRPr lang="en-US"/>
        </a:p>
      </dgm:t>
    </dgm:pt>
    <dgm:pt modelId="{14E8F1DF-3A30-427B-9410-BEB4C3A576E6}" type="sibTrans" cxnId="{07CE4F58-F3A1-4EEC-AAA8-9675378AD484}">
      <dgm:prSet/>
      <dgm:spPr/>
      <dgm:t>
        <a:bodyPr/>
        <a:lstStyle/>
        <a:p>
          <a:endParaRPr lang="en-US"/>
        </a:p>
      </dgm:t>
    </dgm:pt>
    <dgm:pt modelId="{7E78187D-6631-423A-B5DB-E0C7DE1864F2}">
      <dgm:prSet phldrT="[Text]"/>
      <dgm:spPr/>
      <dgm:t>
        <a:bodyPr/>
        <a:lstStyle/>
        <a:p>
          <a:r>
            <a:rPr lang="en-US" b="1" dirty="0"/>
            <a:t>Develop and implement strategies</a:t>
          </a:r>
          <a:endParaRPr lang="en-US" dirty="0"/>
        </a:p>
      </dgm:t>
    </dgm:pt>
    <dgm:pt modelId="{EDDE65C9-D23C-4C74-94CE-6788BC9DE130}" type="parTrans" cxnId="{77DF8B55-AD3B-499F-B667-FCD9B7C81A8C}">
      <dgm:prSet/>
      <dgm:spPr/>
      <dgm:t>
        <a:bodyPr/>
        <a:lstStyle/>
        <a:p>
          <a:endParaRPr lang="en-US"/>
        </a:p>
      </dgm:t>
    </dgm:pt>
    <dgm:pt modelId="{6DF09344-A367-4145-8BB2-6CB4D5445026}" type="sibTrans" cxnId="{77DF8B55-AD3B-499F-B667-FCD9B7C81A8C}">
      <dgm:prSet/>
      <dgm:spPr/>
      <dgm:t>
        <a:bodyPr/>
        <a:lstStyle/>
        <a:p>
          <a:endParaRPr lang="en-US"/>
        </a:p>
      </dgm:t>
    </dgm:pt>
    <dgm:pt modelId="{693D9C99-9512-453D-93B5-43AB0323219A}" type="pres">
      <dgm:prSet presAssocID="{79BFB173-BC74-4FB1-84A0-E20250640BF0}" presName="vert0" presStyleCnt="0">
        <dgm:presLayoutVars>
          <dgm:dir/>
          <dgm:animOne val="branch"/>
          <dgm:animLvl val="lvl"/>
        </dgm:presLayoutVars>
      </dgm:prSet>
      <dgm:spPr/>
    </dgm:pt>
    <dgm:pt modelId="{A97DDC55-0625-4117-A30E-82356B8FACF9}" type="pres">
      <dgm:prSet presAssocID="{A63A1283-0A12-401D-BBD6-C8D402A4DF89}" presName="thickLine" presStyleLbl="alignNode1" presStyleIdx="0" presStyleCnt="3"/>
      <dgm:spPr/>
    </dgm:pt>
    <dgm:pt modelId="{C16BA1B8-B472-4C67-988E-0AC3CDB3CCED}" type="pres">
      <dgm:prSet presAssocID="{A63A1283-0A12-401D-BBD6-C8D402A4DF89}" presName="horz1" presStyleCnt="0"/>
      <dgm:spPr/>
    </dgm:pt>
    <dgm:pt modelId="{AFCA2A62-57CB-487A-84FF-75098CAC3C92}" type="pres">
      <dgm:prSet presAssocID="{A63A1283-0A12-401D-BBD6-C8D402A4DF89}" presName="tx1" presStyleLbl="revTx" presStyleIdx="0" presStyleCnt="6"/>
      <dgm:spPr/>
    </dgm:pt>
    <dgm:pt modelId="{FBB9A8F4-C73B-4D7B-8FF5-4AB524D1BDC1}" type="pres">
      <dgm:prSet presAssocID="{A63A1283-0A12-401D-BBD6-C8D402A4DF89}" presName="vert1" presStyleCnt="0"/>
      <dgm:spPr/>
    </dgm:pt>
    <dgm:pt modelId="{8C05428F-E618-44A6-987A-AE71649040B4}" type="pres">
      <dgm:prSet presAssocID="{5A00F712-F6EC-433F-911F-CFBC5C469DEE}" presName="vertSpace2a" presStyleCnt="0"/>
      <dgm:spPr/>
    </dgm:pt>
    <dgm:pt modelId="{58A426D2-BF4F-45EB-AB06-052E637FACC3}" type="pres">
      <dgm:prSet presAssocID="{5A00F712-F6EC-433F-911F-CFBC5C469DEE}" presName="horz2" presStyleCnt="0"/>
      <dgm:spPr/>
    </dgm:pt>
    <dgm:pt modelId="{93BB50B8-F0C8-49F6-8D01-DC4E5692614C}" type="pres">
      <dgm:prSet presAssocID="{5A00F712-F6EC-433F-911F-CFBC5C469DEE}" presName="horzSpace2" presStyleCnt="0"/>
      <dgm:spPr/>
    </dgm:pt>
    <dgm:pt modelId="{898463FC-E95C-4241-A8F6-963F1A4F8520}" type="pres">
      <dgm:prSet presAssocID="{5A00F712-F6EC-433F-911F-CFBC5C469DEE}" presName="tx2" presStyleLbl="revTx" presStyleIdx="1" presStyleCnt="6"/>
      <dgm:spPr/>
    </dgm:pt>
    <dgm:pt modelId="{F15F9194-F1A6-4FDC-86E7-86963DC8368E}" type="pres">
      <dgm:prSet presAssocID="{5A00F712-F6EC-433F-911F-CFBC5C469DEE}" presName="vert2" presStyleCnt="0"/>
      <dgm:spPr/>
    </dgm:pt>
    <dgm:pt modelId="{63CC8EA9-C90D-40AF-BFBD-E3B54802A651}" type="pres">
      <dgm:prSet presAssocID="{5A00F712-F6EC-433F-911F-CFBC5C469DEE}" presName="thinLine2b" presStyleLbl="callout" presStyleIdx="0" presStyleCnt="3"/>
      <dgm:spPr/>
    </dgm:pt>
    <dgm:pt modelId="{D70D3355-F43B-4624-82A6-64328736E3EA}" type="pres">
      <dgm:prSet presAssocID="{5A00F712-F6EC-433F-911F-CFBC5C469DEE}" presName="vertSpace2b" presStyleCnt="0"/>
      <dgm:spPr/>
    </dgm:pt>
    <dgm:pt modelId="{7FD75BDA-8B73-4D0E-99D6-926F7BEA7032}" type="pres">
      <dgm:prSet presAssocID="{4501C695-AF59-40C8-8B10-01E9119AF31A}" presName="thickLine" presStyleLbl="alignNode1" presStyleIdx="1" presStyleCnt="3"/>
      <dgm:spPr/>
    </dgm:pt>
    <dgm:pt modelId="{FB240043-1318-4CE7-B3BF-C94E39B75454}" type="pres">
      <dgm:prSet presAssocID="{4501C695-AF59-40C8-8B10-01E9119AF31A}" presName="horz1" presStyleCnt="0"/>
      <dgm:spPr/>
    </dgm:pt>
    <dgm:pt modelId="{A463F917-941C-44B2-95FF-996C2E445B8D}" type="pres">
      <dgm:prSet presAssocID="{4501C695-AF59-40C8-8B10-01E9119AF31A}" presName="tx1" presStyleLbl="revTx" presStyleIdx="2" presStyleCnt="6"/>
      <dgm:spPr/>
    </dgm:pt>
    <dgm:pt modelId="{A9871181-DF74-472E-A2E5-226EBE2830AE}" type="pres">
      <dgm:prSet presAssocID="{4501C695-AF59-40C8-8B10-01E9119AF31A}" presName="vert1" presStyleCnt="0"/>
      <dgm:spPr/>
    </dgm:pt>
    <dgm:pt modelId="{076A37A9-87BD-4DD5-905A-32181BF0D645}" type="pres">
      <dgm:prSet presAssocID="{AE26A842-921A-4C48-A52A-C614FB19D2B7}" presName="vertSpace2a" presStyleCnt="0"/>
      <dgm:spPr/>
    </dgm:pt>
    <dgm:pt modelId="{28C7C60B-C78B-4A45-90E1-8C7145B0D836}" type="pres">
      <dgm:prSet presAssocID="{AE26A842-921A-4C48-A52A-C614FB19D2B7}" presName="horz2" presStyleCnt="0"/>
      <dgm:spPr/>
    </dgm:pt>
    <dgm:pt modelId="{FAE9EFC8-2CD9-413F-A4E1-B8F2B6CC093C}" type="pres">
      <dgm:prSet presAssocID="{AE26A842-921A-4C48-A52A-C614FB19D2B7}" presName="horzSpace2" presStyleCnt="0"/>
      <dgm:spPr/>
    </dgm:pt>
    <dgm:pt modelId="{2F0D70BD-1AB1-4D93-B6C8-4BFEE4EF6F20}" type="pres">
      <dgm:prSet presAssocID="{AE26A842-921A-4C48-A52A-C614FB19D2B7}" presName="tx2" presStyleLbl="revTx" presStyleIdx="3" presStyleCnt="6"/>
      <dgm:spPr/>
    </dgm:pt>
    <dgm:pt modelId="{2EDCF7F3-0DAF-4CD1-87BA-9A4C1B0046EF}" type="pres">
      <dgm:prSet presAssocID="{AE26A842-921A-4C48-A52A-C614FB19D2B7}" presName="vert2" presStyleCnt="0"/>
      <dgm:spPr/>
    </dgm:pt>
    <dgm:pt modelId="{6C1DD848-FE4F-4C39-B0CB-5A5ADDD9DC64}" type="pres">
      <dgm:prSet presAssocID="{AE26A842-921A-4C48-A52A-C614FB19D2B7}" presName="thinLine2b" presStyleLbl="callout" presStyleIdx="1" presStyleCnt="3"/>
      <dgm:spPr/>
    </dgm:pt>
    <dgm:pt modelId="{FB88C710-0F83-484C-BEA6-681C32B2E643}" type="pres">
      <dgm:prSet presAssocID="{AE26A842-921A-4C48-A52A-C614FB19D2B7}" presName="vertSpace2b" presStyleCnt="0"/>
      <dgm:spPr/>
    </dgm:pt>
    <dgm:pt modelId="{02C98D51-2D70-4232-B356-57B80130D9A2}" type="pres">
      <dgm:prSet presAssocID="{13225EC5-3B0D-4820-BBC7-469D9FA700BE}" presName="thickLine" presStyleLbl="alignNode1" presStyleIdx="2" presStyleCnt="3"/>
      <dgm:spPr/>
    </dgm:pt>
    <dgm:pt modelId="{B9AF9C83-EBC8-488F-BC39-7ECA89861271}" type="pres">
      <dgm:prSet presAssocID="{13225EC5-3B0D-4820-BBC7-469D9FA700BE}" presName="horz1" presStyleCnt="0"/>
      <dgm:spPr/>
    </dgm:pt>
    <dgm:pt modelId="{1D3A1933-9687-442D-A08E-14AF402D588D}" type="pres">
      <dgm:prSet presAssocID="{13225EC5-3B0D-4820-BBC7-469D9FA700BE}" presName="tx1" presStyleLbl="revTx" presStyleIdx="4" presStyleCnt="6"/>
      <dgm:spPr/>
    </dgm:pt>
    <dgm:pt modelId="{7ECD6D48-7E6D-4324-AE2D-3402E91DDC07}" type="pres">
      <dgm:prSet presAssocID="{13225EC5-3B0D-4820-BBC7-469D9FA700BE}" presName="vert1" presStyleCnt="0"/>
      <dgm:spPr/>
    </dgm:pt>
    <dgm:pt modelId="{AFDD0077-547C-41F8-A0BD-B585823AA39C}" type="pres">
      <dgm:prSet presAssocID="{7E78187D-6631-423A-B5DB-E0C7DE1864F2}" presName="vertSpace2a" presStyleCnt="0"/>
      <dgm:spPr/>
    </dgm:pt>
    <dgm:pt modelId="{2B4F5C41-52E0-43AF-965B-CA67F366D50D}" type="pres">
      <dgm:prSet presAssocID="{7E78187D-6631-423A-B5DB-E0C7DE1864F2}" presName="horz2" presStyleCnt="0"/>
      <dgm:spPr/>
    </dgm:pt>
    <dgm:pt modelId="{C4A3B8DF-8CC7-4896-9E34-3EF2A8F3C8A2}" type="pres">
      <dgm:prSet presAssocID="{7E78187D-6631-423A-B5DB-E0C7DE1864F2}" presName="horzSpace2" presStyleCnt="0"/>
      <dgm:spPr/>
    </dgm:pt>
    <dgm:pt modelId="{7E05D7EC-BF94-4EE4-8F4F-E34C228D2B4C}" type="pres">
      <dgm:prSet presAssocID="{7E78187D-6631-423A-B5DB-E0C7DE1864F2}" presName="tx2" presStyleLbl="revTx" presStyleIdx="5" presStyleCnt="6"/>
      <dgm:spPr/>
    </dgm:pt>
    <dgm:pt modelId="{BCAE5085-3100-4C36-9DC9-97C35EFE09AB}" type="pres">
      <dgm:prSet presAssocID="{7E78187D-6631-423A-B5DB-E0C7DE1864F2}" presName="vert2" presStyleCnt="0"/>
      <dgm:spPr/>
    </dgm:pt>
    <dgm:pt modelId="{653C8660-5DD1-4668-8793-524CBFD12758}" type="pres">
      <dgm:prSet presAssocID="{7E78187D-6631-423A-B5DB-E0C7DE1864F2}" presName="thinLine2b" presStyleLbl="callout" presStyleIdx="2" presStyleCnt="3"/>
      <dgm:spPr/>
    </dgm:pt>
    <dgm:pt modelId="{8565FB10-2FE8-41B9-A864-1986565C7D9D}" type="pres">
      <dgm:prSet presAssocID="{7E78187D-6631-423A-B5DB-E0C7DE1864F2}" presName="vertSpace2b" presStyleCnt="0"/>
      <dgm:spPr/>
    </dgm:pt>
  </dgm:ptLst>
  <dgm:cxnLst>
    <dgm:cxn modelId="{06619C12-0CD8-4F90-B1FD-2EADF2B4FF4C}" type="presOf" srcId="{7E78187D-6631-423A-B5DB-E0C7DE1864F2}" destId="{7E05D7EC-BF94-4EE4-8F4F-E34C228D2B4C}" srcOrd="0" destOrd="0" presId="urn:microsoft.com/office/officeart/2008/layout/LinedList"/>
    <dgm:cxn modelId="{4A3AC51B-5055-4076-8003-0F6E1CE09F67}" type="presOf" srcId="{AE26A842-921A-4C48-A52A-C614FB19D2B7}" destId="{2F0D70BD-1AB1-4D93-B6C8-4BFEE4EF6F20}" srcOrd="0" destOrd="0" presId="urn:microsoft.com/office/officeart/2008/layout/LinedList"/>
    <dgm:cxn modelId="{F2EBAA6B-CEC1-4629-B4C1-DDB332E93A4A}" srcId="{4501C695-AF59-40C8-8B10-01E9119AF31A}" destId="{AE26A842-921A-4C48-A52A-C614FB19D2B7}" srcOrd="0" destOrd="0" parTransId="{23761BF9-282F-435A-869E-0EA783398317}" sibTransId="{A90BE0FF-B491-490F-BED1-969609187446}"/>
    <dgm:cxn modelId="{EDCDD64C-16DB-4C47-A6DF-1A6320C0103F}" type="presOf" srcId="{5A00F712-F6EC-433F-911F-CFBC5C469DEE}" destId="{898463FC-E95C-4241-A8F6-963F1A4F8520}" srcOrd="0" destOrd="0" presId="urn:microsoft.com/office/officeart/2008/layout/LinedList"/>
    <dgm:cxn modelId="{77DF8B55-AD3B-499F-B667-FCD9B7C81A8C}" srcId="{13225EC5-3B0D-4820-BBC7-469D9FA700BE}" destId="{7E78187D-6631-423A-B5DB-E0C7DE1864F2}" srcOrd="0" destOrd="0" parTransId="{EDDE65C9-D23C-4C74-94CE-6788BC9DE130}" sibTransId="{6DF09344-A367-4145-8BB2-6CB4D5445026}"/>
    <dgm:cxn modelId="{ABCEB155-2D65-46D0-BE16-47885E021DFD}" srcId="{79BFB173-BC74-4FB1-84A0-E20250640BF0}" destId="{4501C695-AF59-40C8-8B10-01E9119AF31A}" srcOrd="1" destOrd="0" parTransId="{7C9F0CC6-4AA5-40B4-BC5D-9EED69EEFF14}" sibTransId="{848F39C3-0ADA-4058-BE7F-9A88A844EDD9}"/>
    <dgm:cxn modelId="{07CE4F58-F3A1-4EEC-AAA8-9675378AD484}" srcId="{79BFB173-BC74-4FB1-84A0-E20250640BF0}" destId="{13225EC5-3B0D-4820-BBC7-469D9FA700BE}" srcOrd="2" destOrd="0" parTransId="{4DBC62A1-C8E0-423B-8449-D3CA6774CAE8}" sibTransId="{14E8F1DF-3A30-427B-9410-BEB4C3A576E6}"/>
    <dgm:cxn modelId="{D75DC878-CF96-44B5-9BC4-F0BD14DAD4AE}" srcId="{A63A1283-0A12-401D-BBD6-C8D402A4DF89}" destId="{5A00F712-F6EC-433F-911F-CFBC5C469DEE}" srcOrd="0" destOrd="0" parTransId="{E6F551CB-ED13-45A4-9AE7-1B0F81E24756}" sibTransId="{F3C35F2C-C769-496F-B87D-D94BF79D25B7}"/>
    <dgm:cxn modelId="{167D4C99-2C2C-4EB0-A8BB-ECB5B0F1AE11}" srcId="{79BFB173-BC74-4FB1-84A0-E20250640BF0}" destId="{A63A1283-0A12-401D-BBD6-C8D402A4DF89}" srcOrd="0" destOrd="0" parTransId="{8CC036CD-53EF-4938-8BDF-D04E65D64252}" sibTransId="{40BA77AF-9366-402D-8916-E988E81EA415}"/>
    <dgm:cxn modelId="{4BF728A4-B3D8-48F9-AE5F-268707024964}" type="presOf" srcId="{4501C695-AF59-40C8-8B10-01E9119AF31A}" destId="{A463F917-941C-44B2-95FF-996C2E445B8D}" srcOrd="0" destOrd="0" presId="urn:microsoft.com/office/officeart/2008/layout/LinedList"/>
    <dgm:cxn modelId="{33ACB7C6-F934-4112-A602-931AA168160E}" type="presOf" srcId="{79BFB173-BC74-4FB1-84A0-E20250640BF0}" destId="{693D9C99-9512-453D-93B5-43AB0323219A}" srcOrd="0" destOrd="0" presId="urn:microsoft.com/office/officeart/2008/layout/LinedList"/>
    <dgm:cxn modelId="{4079D6C8-D2EF-4D90-990D-5082DBD730C6}" type="presOf" srcId="{A63A1283-0A12-401D-BBD6-C8D402A4DF89}" destId="{AFCA2A62-57CB-487A-84FF-75098CAC3C92}" srcOrd="0" destOrd="0" presId="urn:microsoft.com/office/officeart/2008/layout/LinedList"/>
    <dgm:cxn modelId="{63F55DE7-B5C6-4F10-8E02-D7B084D42A43}" type="presOf" srcId="{13225EC5-3B0D-4820-BBC7-469D9FA700BE}" destId="{1D3A1933-9687-442D-A08E-14AF402D588D}" srcOrd="0" destOrd="0" presId="urn:microsoft.com/office/officeart/2008/layout/LinedList"/>
    <dgm:cxn modelId="{BF00133F-2CDC-4169-9B9D-E2F9CF9FF669}" type="presParOf" srcId="{693D9C99-9512-453D-93B5-43AB0323219A}" destId="{A97DDC55-0625-4117-A30E-82356B8FACF9}" srcOrd="0" destOrd="0" presId="urn:microsoft.com/office/officeart/2008/layout/LinedList"/>
    <dgm:cxn modelId="{8CEC46E0-1E5C-4768-92E6-2A1BAD0FA981}" type="presParOf" srcId="{693D9C99-9512-453D-93B5-43AB0323219A}" destId="{C16BA1B8-B472-4C67-988E-0AC3CDB3CCED}" srcOrd="1" destOrd="0" presId="urn:microsoft.com/office/officeart/2008/layout/LinedList"/>
    <dgm:cxn modelId="{A6471172-CDFB-4FF8-BC0D-8DA6C51F2DE6}" type="presParOf" srcId="{C16BA1B8-B472-4C67-988E-0AC3CDB3CCED}" destId="{AFCA2A62-57CB-487A-84FF-75098CAC3C92}" srcOrd="0" destOrd="0" presId="urn:microsoft.com/office/officeart/2008/layout/LinedList"/>
    <dgm:cxn modelId="{0AE8A1B0-30DA-46F9-815D-329D9AB3FA0B}" type="presParOf" srcId="{C16BA1B8-B472-4C67-988E-0AC3CDB3CCED}" destId="{FBB9A8F4-C73B-4D7B-8FF5-4AB524D1BDC1}" srcOrd="1" destOrd="0" presId="urn:microsoft.com/office/officeart/2008/layout/LinedList"/>
    <dgm:cxn modelId="{127C76D4-1342-4E9E-9A9C-D68023DB6E19}" type="presParOf" srcId="{FBB9A8F4-C73B-4D7B-8FF5-4AB524D1BDC1}" destId="{8C05428F-E618-44A6-987A-AE71649040B4}" srcOrd="0" destOrd="0" presId="urn:microsoft.com/office/officeart/2008/layout/LinedList"/>
    <dgm:cxn modelId="{DA9D2FC7-FE24-416D-9E2E-214003E03086}" type="presParOf" srcId="{FBB9A8F4-C73B-4D7B-8FF5-4AB524D1BDC1}" destId="{58A426D2-BF4F-45EB-AB06-052E637FACC3}" srcOrd="1" destOrd="0" presId="urn:microsoft.com/office/officeart/2008/layout/LinedList"/>
    <dgm:cxn modelId="{8DB86528-1BDC-4B64-9FD7-BAB60C3657B8}" type="presParOf" srcId="{58A426D2-BF4F-45EB-AB06-052E637FACC3}" destId="{93BB50B8-F0C8-49F6-8D01-DC4E5692614C}" srcOrd="0" destOrd="0" presId="urn:microsoft.com/office/officeart/2008/layout/LinedList"/>
    <dgm:cxn modelId="{E50F0526-0A14-499B-8082-6095CFEB5DB2}" type="presParOf" srcId="{58A426D2-BF4F-45EB-AB06-052E637FACC3}" destId="{898463FC-E95C-4241-A8F6-963F1A4F8520}" srcOrd="1" destOrd="0" presId="urn:microsoft.com/office/officeart/2008/layout/LinedList"/>
    <dgm:cxn modelId="{3001988C-5D50-4311-B736-CB0AE7D9611F}" type="presParOf" srcId="{58A426D2-BF4F-45EB-AB06-052E637FACC3}" destId="{F15F9194-F1A6-4FDC-86E7-86963DC8368E}" srcOrd="2" destOrd="0" presId="urn:microsoft.com/office/officeart/2008/layout/LinedList"/>
    <dgm:cxn modelId="{DE040D15-34CD-4DDE-8F9E-ECB19230E1B8}" type="presParOf" srcId="{FBB9A8F4-C73B-4D7B-8FF5-4AB524D1BDC1}" destId="{63CC8EA9-C90D-40AF-BFBD-E3B54802A651}" srcOrd="2" destOrd="0" presId="urn:microsoft.com/office/officeart/2008/layout/LinedList"/>
    <dgm:cxn modelId="{219224FF-3921-4E61-ABD1-3DC50603D589}" type="presParOf" srcId="{FBB9A8F4-C73B-4D7B-8FF5-4AB524D1BDC1}" destId="{D70D3355-F43B-4624-82A6-64328736E3EA}" srcOrd="3" destOrd="0" presId="urn:microsoft.com/office/officeart/2008/layout/LinedList"/>
    <dgm:cxn modelId="{607CEA79-F3A2-49F4-A7D7-7BADEFF4913A}" type="presParOf" srcId="{693D9C99-9512-453D-93B5-43AB0323219A}" destId="{7FD75BDA-8B73-4D0E-99D6-926F7BEA7032}" srcOrd="2" destOrd="0" presId="urn:microsoft.com/office/officeart/2008/layout/LinedList"/>
    <dgm:cxn modelId="{CF77FD0A-61C1-4D37-8450-E21991CADC17}" type="presParOf" srcId="{693D9C99-9512-453D-93B5-43AB0323219A}" destId="{FB240043-1318-4CE7-B3BF-C94E39B75454}" srcOrd="3" destOrd="0" presId="urn:microsoft.com/office/officeart/2008/layout/LinedList"/>
    <dgm:cxn modelId="{61F5CEEF-919D-4A17-ACDA-C896CB98D980}" type="presParOf" srcId="{FB240043-1318-4CE7-B3BF-C94E39B75454}" destId="{A463F917-941C-44B2-95FF-996C2E445B8D}" srcOrd="0" destOrd="0" presId="urn:microsoft.com/office/officeart/2008/layout/LinedList"/>
    <dgm:cxn modelId="{EC3F318F-50F1-4457-AA03-580C87ECFDE4}" type="presParOf" srcId="{FB240043-1318-4CE7-B3BF-C94E39B75454}" destId="{A9871181-DF74-472E-A2E5-226EBE2830AE}" srcOrd="1" destOrd="0" presId="urn:microsoft.com/office/officeart/2008/layout/LinedList"/>
    <dgm:cxn modelId="{2749D818-6F16-41DA-B808-02B0600AEA85}" type="presParOf" srcId="{A9871181-DF74-472E-A2E5-226EBE2830AE}" destId="{076A37A9-87BD-4DD5-905A-32181BF0D645}" srcOrd="0" destOrd="0" presId="urn:microsoft.com/office/officeart/2008/layout/LinedList"/>
    <dgm:cxn modelId="{9BF3C2E6-6EAE-4839-9290-1175FECA6A3F}" type="presParOf" srcId="{A9871181-DF74-472E-A2E5-226EBE2830AE}" destId="{28C7C60B-C78B-4A45-90E1-8C7145B0D836}" srcOrd="1" destOrd="0" presId="urn:microsoft.com/office/officeart/2008/layout/LinedList"/>
    <dgm:cxn modelId="{983E178C-8DFC-49D3-B57C-937E1AE31D83}" type="presParOf" srcId="{28C7C60B-C78B-4A45-90E1-8C7145B0D836}" destId="{FAE9EFC8-2CD9-413F-A4E1-B8F2B6CC093C}" srcOrd="0" destOrd="0" presId="urn:microsoft.com/office/officeart/2008/layout/LinedList"/>
    <dgm:cxn modelId="{6C60098E-9CC2-4454-9373-9826F02899FF}" type="presParOf" srcId="{28C7C60B-C78B-4A45-90E1-8C7145B0D836}" destId="{2F0D70BD-1AB1-4D93-B6C8-4BFEE4EF6F20}" srcOrd="1" destOrd="0" presId="urn:microsoft.com/office/officeart/2008/layout/LinedList"/>
    <dgm:cxn modelId="{4468FD83-488B-4954-A1FB-844ADAFE1690}" type="presParOf" srcId="{28C7C60B-C78B-4A45-90E1-8C7145B0D836}" destId="{2EDCF7F3-0DAF-4CD1-87BA-9A4C1B0046EF}" srcOrd="2" destOrd="0" presId="urn:microsoft.com/office/officeart/2008/layout/LinedList"/>
    <dgm:cxn modelId="{60966712-146C-4829-A1F8-50CAF41744F3}" type="presParOf" srcId="{A9871181-DF74-472E-A2E5-226EBE2830AE}" destId="{6C1DD848-FE4F-4C39-B0CB-5A5ADDD9DC64}" srcOrd="2" destOrd="0" presId="urn:microsoft.com/office/officeart/2008/layout/LinedList"/>
    <dgm:cxn modelId="{5B47A448-5D3D-4F54-8871-212FCA9DB179}" type="presParOf" srcId="{A9871181-DF74-472E-A2E5-226EBE2830AE}" destId="{FB88C710-0F83-484C-BEA6-681C32B2E643}" srcOrd="3" destOrd="0" presId="urn:microsoft.com/office/officeart/2008/layout/LinedList"/>
    <dgm:cxn modelId="{0CEFFA0C-AA6E-40A0-BAC7-5D0DFDC9D5F1}" type="presParOf" srcId="{693D9C99-9512-453D-93B5-43AB0323219A}" destId="{02C98D51-2D70-4232-B356-57B80130D9A2}" srcOrd="4" destOrd="0" presId="urn:microsoft.com/office/officeart/2008/layout/LinedList"/>
    <dgm:cxn modelId="{241BB714-580E-498A-A021-32B3D3BDB10F}" type="presParOf" srcId="{693D9C99-9512-453D-93B5-43AB0323219A}" destId="{B9AF9C83-EBC8-488F-BC39-7ECA89861271}" srcOrd="5" destOrd="0" presId="urn:microsoft.com/office/officeart/2008/layout/LinedList"/>
    <dgm:cxn modelId="{27EB65E6-E8DE-4B67-B37E-D229BE8AD95A}" type="presParOf" srcId="{B9AF9C83-EBC8-488F-BC39-7ECA89861271}" destId="{1D3A1933-9687-442D-A08E-14AF402D588D}" srcOrd="0" destOrd="0" presId="urn:microsoft.com/office/officeart/2008/layout/LinedList"/>
    <dgm:cxn modelId="{AF64433A-33A3-4AA0-A48C-84A6488B0A4E}" type="presParOf" srcId="{B9AF9C83-EBC8-488F-BC39-7ECA89861271}" destId="{7ECD6D48-7E6D-4324-AE2D-3402E91DDC07}" srcOrd="1" destOrd="0" presId="urn:microsoft.com/office/officeart/2008/layout/LinedList"/>
    <dgm:cxn modelId="{2E82DB7D-3B93-4145-8ECA-37E4F8658FEE}" type="presParOf" srcId="{7ECD6D48-7E6D-4324-AE2D-3402E91DDC07}" destId="{AFDD0077-547C-41F8-A0BD-B585823AA39C}" srcOrd="0" destOrd="0" presId="urn:microsoft.com/office/officeart/2008/layout/LinedList"/>
    <dgm:cxn modelId="{D37B5DEA-67C4-41E0-8AA0-64FB8EDFE1D2}" type="presParOf" srcId="{7ECD6D48-7E6D-4324-AE2D-3402E91DDC07}" destId="{2B4F5C41-52E0-43AF-965B-CA67F366D50D}" srcOrd="1" destOrd="0" presId="urn:microsoft.com/office/officeart/2008/layout/LinedList"/>
    <dgm:cxn modelId="{565A12AD-597D-443B-B7D8-54CB40E81047}" type="presParOf" srcId="{2B4F5C41-52E0-43AF-965B-CA67F366D50D}" destId="{C4A3B8DF-8CC7-4896-9E34-3EF2A8F3C8A2}" srcOrd="0" destOrd="0" presId="urn:microsoft.com/office/officeart/2008/layout/LinedList"/>
    <dgm:cxn modelId="{26117CE4-788D-43E2-AD45-71414F4E1CE4}" type="presParOf" srcId="{2B4F5C41-52E0-43AF-965B-CA67F366D50D}" destId="{7E05D7EC-BF94-4EE4-8F4F-E34C228D2B4C}" srcOrd="1" destOrd="0" presId="urn:microsoft.com/office/officeart/2008/layout/LinedList"/>
    <dgm:cxn modelId="{14BE1D4D-2F68-4020-B064-3F8E59233F59}" type="presParOf" srcId="{2B4F5C41-52E0-43AF-965B-CA67F366D50D}" destId="{BCAE5085-3100-4C36-9DC9-97C35EFE09AB}" srcOrd="2" destOrd="0" presId="urn:microsoft.com/office/officeart/2008/layout/LinedList"/>
    <dgm:cxn modelId="{5927B8EE-BB86-4890-A4F7-89DCC338635B}" type="presParOf" srcId="{7ECD6D48-7E6D-4324-AE2D-3402E91DDC07}" destId="{653C8660-5DD1-4668-8793-524CBFD12758}" srcOrd="2" destOrd="0" presId="urn:microsoft.com/office/officeart/2008/layout/LinedList"/>
    <dgm:cxn modelId="{2AB206DD-2B6C-4553-A29F-7FF4B2EE022C}" type="presParOf" srcId="{7ECD6D48-7E6D-4324-AE2D-3402E91DDC07}" destId="{8565FB10-2FE8-41B9-A864-1986565C7D9D}"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1449ADB-7359-4F59-9F54-35FC1AA6A949}"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en-US"/>
        </a:p>
      </dgm:t>
    </dgm:pt>
    <dgm:pt modelId="{8DF36ED1-C0D6-457C-989F-34250BD0BF85}">
      <dgm:prSet phldrT="[Text]"/>
      <dgm:spPr/>
      <dgm:t>
        <a:bodyPr/>
        <a:lstStyle/>
        <a:p>
          <a:r>
            <a:rPr lang="en-US" dirty="0"/>
            <a:t>Ideal number of participants</a:t>
          </a:r>
        </a:p>
      </dgm:t>
    </dgm:pt>
    <dgm:pt modelId="{485D7FBB-A001-40C7-9246-BCD216230958}" type="parTrans" cxnId="{B58A9573-94E1-47B1-B1FA-78A1B332CA9C}">
      <dgm:prSet/>
      <dgm:spPr/>
      <dgm:t>
        <a:bodyPr/>
        <a:lstStyle/>
        <a:p>
          <a:endParaRPr lang="en-US"/>
        </a:p>
      </dgm:t>
    </dgm:pt>
    <dgm:pt modelId="{86454DC3-4564-4640-94F4-8292D7422F7E}" type="sibTrans" cxnId="{B58A9573-94E1-47B1-B1FA-78A1B332CA9C}">
      <dgm:prSet/>
      <dgm:spPr/>
      <dgm:t>
        <a:bodyPr/>
        <a:lstStyle/>
        <a:p>
          <a:endParaRPr lang="en-US"/>
        </a:p>
      </dgm:t>
    </dgm:pt>
    <dgm:pt modelId="{CE8F39CD-D6B7-45BE-BCD7-9C49BDBE5A81}">
      <dgm:prSet phldrT="[Text]"/>
      <dgm:spPr/>
      <dgm:t>
        <a:bodyPr/>
        <a:lstStyle/>
        <a:p>
          <a:r>
            <a:rPr lang="en-US" dirty="0"/>
            <a:t>Shared resources and partnerships</a:t>
          </a:r>
        </a:p>
      </dgm:t>
    </dgm:pt>
    <dgm:pt modelId="{15E2B7DB-3368-4DAA-AE69-5C40D4D74C5E}" type="parTrans" cxnId="{223838F7-91D2-4581-9BC0-5343CA8C85E3}">
      <dgm:prSet/>
      <dgm:spPr/>
      <dgm:t>
        <a:bodyPr/>
        <a:lstStyle/>
        <a:p>
          <a:endParaRPr lang="en-US"/>
        </a:p>
      </dgm:t>
    </dgm:pt>
    <dgm:pt modelId="{4332D0A7-30A6-4012-BA3D-2FA44B9FCE5F}" type="sibTrans" cxnId="{223838F7-91D2-4581-9BC0-5343CA8C85E3}">
      <dgm:prSet/>
      <dgm:spPr/>
      <dgm:t>
        <a:bodyPr/>
        <a:lstStyle/>
        <a:p>
          <a:endParaRPr lang="en-US"/>
        </a:p>
      </dgm:t>
    </dgm:pt>
    <dgm:pt modelId="{73A8A723-881A-4707-819C-564FD1F2F804}">
      <dgm:prSet phldrT="[Text]"/>
      <dgm:spPr/>
      <dgm:t>
        <a:bodyPr/>
        <a:lstStyle/>
        <a:p>
          <a:r>
            <a:rPr lang="en-US" dirty="0"/>
            <a:t>Increased likelihood of economic development progress</a:t>
          </a:r>
        </a:p>
      </dgm:t>
    </dgm:pt>
    <dgm:pt modelId="{0564B9A2-DF6E-4909-81E5-A6B58EB89419}" type="parTrans" cxnId="{0741B78A-FAE8-4C80-A6DE-6E418B00EB8C}">
      <dgm:prSet/>
      <dgm:spPr/>
      <dgm:t>
        <a:bodyPr/>
        <a:lstStyle/>
        <a:p>
          <a:endParaRPr lang="en-US"/>
        </a:p>
      </dgm:t>
    </dgm:pt>
    <dgm:pt modelId="{1BBD7BB6-B83C-43CE-83B0-2B00B65E513A}" type="sibTrans" cxnId="{0741B78A-FAE8-4C80-A6DE-6E418B00EB8C}">
      <dgm:prSet/>
      <dgm:spPr/>
      <dgm:t>
        <a:bodyPr/>
        <a:lstStyle/>
        <a:p>
          <a:endParaRPr lang="en-US"/>
        </a:p>
      </dgm:t>
    </dgm:pt>
    <dgm:pt modelId="{08BAA4BE-DF15-4F9F-A162-CA8956020483}" type="pres">
      <dgm:prSet presAssocID="{41449ADB-7359-4F59-9F54-35FC1AA6A949}" presName="Name0" presStyleCnt="0">
        <dgm:presLayoutVars>
          <dgm:dir/>
        </dgm:presLayoutVars>
      </dgm:prSet>
      <dgm:spPr/>
    </dgm:pt>
    <dgm:pt modelId="{AB16D92E-2627-4667-BB3B-A2D4F5C7D5DF}" type="pres">
      <dgm:prSet presAssocID="{8DF36ED1-C0D6-457C-989F-34250BD0BF85}" presName="noChildren" presStyleCnt="0"/>
      <dgm:spPr/>
    </dgm:pt>
    <dgm:pt modelId="{A095476F-68FE-426A-BB42-0F92BAC05D6B}" type="pres">
      <dgm:prSet presAssocID="{8DF36ED1-C0D6-457C-989F-34250BD0BF85}" presName="gap" presStyleCnt="0"/>
      <dgm:spPr/>
    </dgm:pt>
    <dgm:pt modelId="{6ED544BE-718C-4238-9CDA-2AC3D92102CB}" type="pres">
      <dgm:prSet presAssocID="{8DF36ED1-C0D6-457C-989F-34250BD0BF85}" presName="medCircle2" presStyleLbl="vennNode1" presStyleIdx="0" presStyleCnt="3"/>
      <dgm:spPr/>
    </dgm:pt>
    <dgm:pt modelId="{E50CB0A9-EDC3-4BDF-86E8-E686CC8916F8}" type="pres">
      <dgm:prSet presAssocID="{8DF36ED1-C0D6-457C-989F-34250BD0BF85}" presName="txLvlOnly1" presStyleLbl="revTx" presStyleIdx="0" presStyleCnt="3"/>
      <dgm:spPr/>
    </dgm:pt>
    <dgm:pt modelId="{490C0176-0FE8-412A-AAA1-1EBC7AEF8E79}" type="pres">
      <dgm:prSet presAssocID="{CE8F39CD-D6B7-45BE-BCD7-9C49BDBE5A81}" presName="noChildren" presStyleCnt="0"/>
      <dgm:spPr/>
    </dgm:pt>
    <dgm:pt modelId="{14767B74-4DD7-4E3E-81A5-CB17CBFC89AE}" type="pres">
      <dgm:prSet presAssocID="{CE8F39CD-D6B7-45BE-BCD7-9C49BDBE5A81}" presName="gap" presStyleCnt="0"/>
      <dgm:spPr/>
    </dgm:pt>
    <dgm:pt modelId="{A8DCACB8-446D-40ED-8438-8A6E90C4B186}" type="pres">
      <dgm:prSet presAssocID="{CE8F39CD-D6B7-45BE-BCD7-9C49BDBE5A81}" presName="medCircle2" presStyleLbl="vennNode1" presStyleIdx="1" presStyleCnt="3"/>
      <dgm:spPr/>
    </dgm:pt>
    <dgm:pt modelId="{81E06928-7DF5-47D6-A905-7F59A3BB3445}" type="pres">
      <dgm:prSet presAssocID="{CE8F39CD-D6B7-45BE-BCD7-9C49BDBE5A81}" presName="txLvlOnly1" presStyleLbl="revTx" presStyleIdx="1" presStyleCnt="3"/>
      <dgm:spPr/>
    </dgm:pt>
    <dgm:pt modelId="{E1F46905-B3D9-4BA5-BADB-B8B835D7D93F}" type="pres">
      <dgm:prSet presAssocID="{73A8A723-881A-4707-819C-564FD1F2F804}" presName="noChildren" presStyleCnt="0"/>
      <dgm:spPr/>
    </dgm:pt>
    <dgm:pt modelId="{ACA873D3-D5C9-4666-9587-A4DE239ADF5D}" type="pres">
      <dgm:prSet presAssocID="{73A8A723-881A-4707-819C-564FD1F2F804}" presName="gap" presStyleCnt="0"/>
      <dgm:spPr/>
    </dgm:pt>
    <dgm:pt modelId="{F3745FF8-6164-4789-AF7F-3AF545C1D495}" type="pres">
      <dgm:prSet presAssocID="{73A8A723-881A-4707-819C-564FD1F2F804}" presName="medCircle2" presStyleLbl="vennNode1" presStyleIdx="2" presStyleCnt="3"/>
      <dgm:spPr/>
    </dgm:pt>
    <dgm:pt modelId="{C457E003-D09C-4AEF-B72D-987150F811CF}" type="pres">
      <dgm:prSet presAssocID="{73A8A723-881A-4707-819C-564FD1F2F804}" presName="txLvlOnly1" presStyleLbl="revTx" presStyleIdx="2" presStyleCnt="3"/>
      <dgm:spPr/>
    </dgm:pt>
  </dgm:ptLst>
  <dgm:cxnLst>
    <dgm:cxn modelId="{D0F19829-FFF3-41FF-9288-501E0A474CC9}" type="presOf" srcId="{8DF36ED1-C0D6-457C-989F-34250BD0BF85}" destId="{E50CB0A9-EDC3-4BDF-86E8-E686CC8916F8}" srcOrd="0" destOrd="0" presId="urn:microsoft.com/office/officeart/2008/layout/VerticalCircleList"/>
    <dgm:cxn modelId="{58BB6966-A743-454A-91DC-8DEDBE3F8CA8}" type="presOf" srcId="{41449ADB-7359-4F59-9F54-35FC1AA6A949}" destId="{08BAA4BE-DF15-4F9F-A162-CA8956020483}" srcOrd="0" destOrd="0" presId="urn:microsoft.com/office/officeart/2008/layout/VerticalCircleList"/>
    <dgm:cxn modelId="{B58A9573-94E1-47B1-B1FA-78A1B332CA9C}" srcId="{41449ADB-7359-4F59-9F54-35FC1AA6A949}" destId="{8DF36ED1-C0D6-457C-989F-34250BD0BF85}" srcOrd="0" destOrd="0" parTransId="{485D7FBB-A001-40C7-9246-BCD216230958}" sibTransId="{86454DC3-4564-4640-94F4-8292D7422F7E}"/>
    <dgm:cxn modelId="{08559880-B065-45AA-A22E-EDC7448A2194}" type="presOf" srcId="{73A8A723-881A-4707-819C-564FD1F2F804}" destId="{C457E003-D09C-4AEF-B72D-987150F811CF}" srcOrd="0" destOrd="0" presId="urn:microsoft.com/office/officeart/2008/layout/VerticalCircleList"/>
    <dgm:cxn modelId="{0741B78A-FAE8-4C80-A6DE-6E418B00EB8C}" srcId="{41449ADB-7359-4F59-9F54-35FC1AA6A949}" destId="{73A8A723-881A-4707-819C-564FD1F2F804}" srcOrd="2" destOrd="0" parTransId="{0564B9A2-DF6E-4909-81E5-A6B58EB89419}" sibTransId="{1BBD7BB6-B83C-43CE-83B0-2B00B65E513A}"/>
    <dgm:cxn modelId="{33A8E6C3-73F2-4FEA-A628-64CDAFD22026}" type="presOf" srcId="{CE8F39CD-D6B7-45BE-BCD7-9C49BDBE5A81}" destId="{81E06928-7DF5-47D6-A905-7F59A3BB3445}" srcOrd="0" destOrd="0" presId="urn:microsoft.com/office/officeart/2008/layout/VerticalCircleList"/>
    <dgm:cxn modelId="{223838F7-91D2-4581-9BC0-5343CA8C85E3}" srcId="{41449ADB-7359-4F59-9F54-35FC1AA6A949}" destId="{CE8F39CD-D6B7-45BE-BCD7-9C49BDBE5A81}" srcOrd="1" destOrd="0" parTransId="{15E2B7DB-3368-4DAA-AE69-5C40D4D74C5E}" sibTransId="{4332D0A7-30A6-4012-BA3D-2FA44B9FCE5F}"/>
    <dgm:cxn modelId="{79903DEE-FB95-4888-9949-45BDF0B699E9}" type="presParOf" srcId="{08BAA4BE-DF15-4F9F-A162-CA8956020483}" destId="{AB16D92E-2627-4667-BB3B-A2D4F5C7D5DF}" srcOrd="0" destOrd="0" presId="urn:microsoft.com/office/officeart/2008/layout/VerticalCircleList"/>
    <dgm:cxn modelId="{62322979-F585-4194-8D7B-218B427EEED4}" type="presParOf" srcId="{AB16D92E-2627-4667-BB3B-A2D4F5C7D5DF}" destId="{A095476F-68FE-426A-BB42-0F92BAC05D6B}" srcOrd="0" destOrd="0" presId="urn:microsoft.com/office/officeart/2008/layout/VerticalCircleList"/>
    <dgm:cxn modelId="{90FFA1EB-7AEA-476E-AEC0-FE0B27392BCC}" type="presParOf" srcId="{AB16D92E-2627-4667-BB3B-A2D4F5C7D5DF}" destId="{6ED544BE-718C-4238-9CDA-2AC3D92102CB}" srcOrd="1" destOrd="0" presId="urn:microsoft.com/office/officeart/2008/layout/VerticalCircleList"/>
    <dgm:cxn modelId="{CED55CDE-8E4F-4344-A938-A284D0AF3C23}" type="presParOf" srcId="{AB16D92E-2627-4667-BB3B-A2D4F5C7D5DF}" destId="{E50CB0A9-EDC3-4BDF-86E8-E686CC8916F8}" srcOrd="2" destOrd="0" presId="urn:microsoft.com/office/officeart/2008/layout/VerticalCircleList"/>
    <dgm:cxn modelId="{D381A2A4-DD36-43E8-AE52-282F53D2621A}" type="presParOf" srcId="{08BAA4BE-DF15-4F9F-A162-CA8956020483}" destId="{490C0176-0FE8-412A-AAA1-1EBC7AEF8E79}" srcOrd="1" destOrd="0" presId="urn:microsoft.com/office/officeart/2008/layout/VerticalCircleList"/>
    <dgm:cxn modelId="{6EB10713-201F-4256-96C1-8E1B8B6BD9B9}" type="presParOf" srcId="{490C0176-0FE8-412A-AAA1-1EBC7AEF8E79}" destId="{14767B74-4DD7-4E3E-81A5-CB17CBFC89AE}" srcOrd="0" destOrd="0" presId="urn:microsoft.com/office/officeart/2008/layout/VerticalCircleList"/>
    <dgm:cxn modelId="{D5043436-4B2E-4046-9DD4-327A0EB23F84}" type="presParOf" srcId="{490C0176-0FE8-412A-AAA1-1EBC7AEF8E79}" destId="{A8DCACB8-446D-40ED-8438-8A6E90C4B186}" srcOrd="1" destOrd="0" presId="urn:microsoft.com/office/officeart/2008/layout/VerticalCircleList"/>
    <dgm:cxn modelId="{90AD67F7-A223-49AA-99E9-3A067FA41690}" type="presParOf" srcId="{490C0176-0FE8-412A-AAA1-1EBC7AEF8E79}" destId="{81E06928-7DF5-47D6-A905-7F59A3BB3445}" srcOrd="2" destOrd="0" presId="urn:microsoft.com/office/officeart/2008/layout/VerticalCircleList"/>
    <dgm:cxn modelId="{650456E6-6610-4FE7-AD85-8D895A367E65}" type="presParOf" srcId="{08BAA4BE-DF15-4F9F-A162-CA8956020483}" destId="{E1F46905-B3D9-4BA5-BADB-B8B835D7D93F}" srcOrd="2" destOrd="0" presId="urn:microsoft.com/office/officeart/2008/layout/VerticalCircleList"/>
    <dgm:cxn modelId="{FE796C5D-A1C0-4869-82AF-FA9ACB5A9D72}" type="presParOf" srcId="{E1F46905-B3D9-4BA5-BADB-B8B835D7D93F}" destId="{ACA873D3-D5C9-4666-9587-A4DE239ADF5D}" srcOrd="0" destOrd="0" presId="urn:microsoft.com/office/officeart/2008/layout/VerticalCircleList"/>
    <dgm:cxn modelId="{514D580E-8F18-4722-9A38-22F78F5ED30F}" type="presParOf" srcId="{E1F46905-B3D9-4BA5-BADB-B8B835D7D93F}" destId="{F3745FF8-6164-4789-AF7F-3AF545C1D495}" srcOrd="1" destOrd="0" presId="urn:microsoft.com/office/officeart/2008/layout/VerticalCircleList"/>
    <dgm:cxn modelId="{6230CC50-7A3C-4DCF-A664-B456193A4BB2}" type="presParOf" srcId="{E1F46905-B3D9-4BA5-BADB-B8B835D7D93F}" destId="{C457E003-D09C-4AEF-B72D-987150F811CF}" srcOrd="2" destOrd="0" presId="urn:microsoft.com/office/officeart/2008/layout/Vertical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2A53315-D818-4972-BAF6-73E25554A6A9}" type="doc">
      <dgm:prSet loTypeId="urn:microsoft.com/office/officeart/2005/8/layout/gear1" loCatId="relationship" qsTypeId="urn:microsoft.com/office/officeart/2005/8/quickstyle/simple1" qsCatId="simple" csTypeId="urn:microsoft.com/office/officeart/2005/8/colors/accent1_2" csCatId="accent1" phldr="1"/>
      <dgm:spPr/>
    </dgm:pt>
    <dgm:pt modelId="{3A925942-1F45-41BB-84F9-4E528E0240D1}">
      <dgm:prSet phldrT="[Text]"/>
      <dgm:spPr/>
      <dgm:t>
        <a:bodyPr/>
        <a:lstStyle/>
        <a:p>
          <a:r>
            <a:rPr lang="en-US" dirty="0"/>
            <a:t>Strengthening CREATE Sectors</a:t>
          </a:r>
        </a:p>
      </dgm:t>
    </dgm:pt>
    <dgm:pt modelId="{D3141732-8BE1-42C6-A2A7-23AB73CDC0F5}" type="parTrans" cxnId="{3B6E9E56-3C5A-4E8D-9D0B-408C5F5F503F}">
      <dgm:prSet/>
      <dgm:spPr/>
      <dgm:t>
        <a:bodyPr/>
        <a:lstStyle/>
        <a:p>
          <a:endParaRPr lang="en-US"/>
        </a:p>
      </dgm:t>
    </dgm:pt>
    <dgm:pt modelId="{133A7691-CA32-42E1-856E-D61D3AF55CFE}" type="sibTrans" cxnId="{3B6E9E56-3C5A-4E8D-9D0B-408C5F5F503F}">
      <dgm:prSet/>
      <dgm:spPr/>
      <dgm:t>
        <a:bodyPr/>
        <a:lstStyle/>
        <a:p>
          <a:endParaRPr lang="en-US"/>
        </a:p>
      </dgm:t>
    </dgm:pt>
    <dgm:pt modelId="{08E7FDD0-3DAF-4357-A226-78B2733E6FBF}">
      <dgm:prSet phldrT="[Text]"/>
      <dgm:spPr/>
      <dgm:t>
        <a:bodyPr/>
        <a:lstStyle/>
        <a:p>
          <a:r>
            <a:rPr lang="en-US" b="0" dirty="0">
              <a:solidFill>
                <a:schemeClr val="bg1"/>
              </a:solidFill>
            </a:rPr>
            <a:t>Business</a:t>
          </a:r>
        </a:p>
      </dgm:t>
    </dgm:pt>
    <dgm:pt modelId="{093FBEE0-8129-40B2-B789-3817774EAA92}" type="parTrans" cxnId="{F88BF279-68CE-4544-AF55-9E4924CFC74B}">
      <dgm:prSet/>
      <dgm:spPr/>
      <dgm:t>
        <a:bodyPr/>
        <a:lstStyle/>
        <a:p>
          <a:endParaRPr lang="en-US"/>
        </a:p>
      </dgm:t>
    </dgm:pt>
    <dgm:pt modelId="{24570E68-65F2-4938-89A8-5D43DF0A75E6}" type="sibTrans" cxnId="{F88BF279-68CE-4544-AF55-9E4924CFC74B}">
      <dgm:prSet/>
      <dgm:spPr/>
      <dgm:t>
        <a:bodyPr/>
        <a:lstStyle/>
        <a:p>
          <a:endParaRPr lang="en-US"/>
        </a:p>
      </dgm:t>
    </dgm:pt>
    <dgm:pt modelId="{BE3C6226-6684-46B5-9406-524627B2BC16}">
      <dgm:prSet phldrT="[Text]"/>
      <dgm:spPr/>
      <dgm:t>
        <a:bodyPr/>
        <a:lstStyle/>
        <a:p>
          <a:r>
            <a:rPr lang="en-US" dirty="0"/>
            <a:t>Workforce</a:t>
          </a:r>
        </a:p>
      </dgm:t>
    </dgm:pt>
    <dgm:pt modelId="{9C03B5DC-D79E-45D7-9EFF-C28F050C5A72}" type="parTrans" cxnId="{03A408C2-470B-46E9-A43A-3524A71F3504}">
      <dgm:prSet/>
      <dgm:spPr/>
      <dgm:t>
        <a:bodyPr/>
        <a:lstStyle/>
        <a:p>
          <a:endParaRPr lang="en-US"/>
        </a:p>
      </dgm:t>
    </dgm:pt>
    <dgm:pt modelId="{093085C1-B72C-4083-B186-8D62190EB5A9}" type="sibTrans" cxnId="{03A408C2-470B-46E9-A43A-3524A71F3504}">
      <dgm:prSet/>
      <dgm:spPr/>
      <dgm:t>
        <a:bodyPr/>
        <a:lstStyle/>
        <a:p>
          <a:endParaRPr lang="en-US"/>
        </a:p>
      </dgm:t>
    </dgm:pt>
    <dgm:pt modelId="{38EECEB1-06F0-463E-A942-578BCB4DF9B6}" type="pres">
      <dgm:prSet presAssocID="{32A53315-D818-4972-BAF6-73E25554A6A9}" presName="composite" presStyleCnt="0">
        <dgm:presLayoutVars>
          <dgm:chMax val="3"/>
          <dgm:animLvl val="lvl"/>
          <dgm:resizeHandles val="exact"/>
        </dgm:presLayoutVars>
      </dgm:prSet>
      <dgm:spPr/>
    </dgm:pt>
    <dgm:pt modelId="{2DB3FB86-4E54-4034-AE74-4C27B2E9B5ED}" type="pres">
      <dgm:prSet presAssocID="{3A925942-1F45-41BB-84F9-4E528E0240D1}" presName="gear1" presStyleLbl="node1" presStyleIdx="0" presStyleCnt="3">
        <dgm:presLayoutVars>
          <dgm:chMax val="1"/>
          <dgm:bulletEnabled val="1"/>
        </dgm:presLayoutVars>
      </dgm:prSet>
      <dgm:spPr/>
    </dgm:pt>
    <dgm:pt modelId="{9E874908-7F44-4368-883D-AC58353EA5AA}" type="pres">
      <dgm:prSet presAssocID="{3A925942-1F45-41BB-84F9-4E528E0240D1}" presName="gear1srcNode" presStyleLbl="node1" presStyleIdx="0" presStyleCnt="3"/>
      <dgm:spPr/>
    </dgm:pt>
    <dgm:pt modelId="{1A987C64-5504-4138-8D74-858E4C7E49DE}" type="pres">
      <dgm:prSet presAssocID="{3A925942-1F45-41BB-84F9-4E528E0240D1}" presName="gear1dstNode" presStyleLbl="node1" presStyleIdx="0" presStyleCnt="3"/>
      <dgm:spPr/>
    </dgm:pt>
    <dgm:pt modelId="{0FB0EF48-D010-4E87-B085-880CB96910FF}" type="pres">
      <dgm:prSet presAssocID="{08E7FDD0-3DAF-4357-A226-78B2733E6FBF}" presName="gear2" presStyleLbl="node1" presStyleIdx="1" presStyleCnt="3">
        <dgm:presLayoutVars>
          <dgm:chMax val="1"/>
          <dgm:bulletEnabled val="1"/>
        </dgm:presLayoutVars>
      </dgm:prSet>
      <dgm:spPr/>
    </dgm:pt>
    <dgm:pt modelId="{3E8B6AD0-2D5D-4EE2-A8DD-EF607327D774}" type="pres">
      <dgm:prSet presAssocID="{08E7FDD0-3DAF-4357-A226-78B2733E6FBF}" presName="gear2srcNode" presStyleLbl="node1" presStyleIdx="1" presStyleCnt="3"/>
      <dgm:spPr/>
    </dgm:pt>
    <dgm:pt modelId="{75E83FC5-FFF6-4CD5-99F9-95EF905ED8A3}" type="pres">
      <dgm:prSet presAssocID="{08E7FDD0-3DAF-4357-A226-78B2733E6FBF}" presName="gear2dstNode" presStyleLbl="node1" presStyleIdx="1" presStyleCnt="3"/>
      <dgm:spPr/>
    </dgm:pt>
    <dgm:pt modelId="{22F220BF-E68C-402E-944A-BAD5512D3318}" type="pres">
      <dgm:prSet presAssocID="{BE3C6226-6684-46B5-9406-524627B2BC16}" presName="gear3" presStyleLbl="node1" presStyleIdx="2" presStyleCnt="3"/>
      <dgm:spPr/>
    </dgm:pt>
    <dgm:pt modelId="{A9EC0612-E76B-415A-9701-37D14ED5DB3E}" type="pres">
      <dgm:prSet presAssocID="{BE3C6226-6684-46B5-9406-524627B2BC16}" presName="gear3tx" presStyleLbl="node1" presStyleIdx="2" presStyleCnt="3">
        <dgm:presLayoutVars>
          <dgm:chMax val="1"/>
          <dgm:bulletEnabled val="1"/>
        </dgm:presLayoutVars>
      </dgm:prSet>
      <dgm:spPr/>
    </dgm:pt>
    <dgm:pt modelId="{C16DB687-E2BF-4C66-92CB-40C8A9287653}" type="pres">
      <dgm:prSet presAssocID="{BE3C6226-6684-46B5-9406-524627B2BC16}" presName="gear3srcNode" presStyleLbl="node1" presStyleIdx="2" presStyleCnt="3"/>
      <dgm:spPr/>
    </dgm:pt>
    <dgm:pt modelId="{772BF42E-F88A-4765-9CDD-FA51E75B083F}" type="pres">
      <dgm:prSet presAssocID="{BE3C6226-6684-46B5-9406-524627B2BC16}" presName="gear3dstNode" presStyleLbl="node1" presStyleIdx="2" presStyleCnt="3"/>
      <dgm:spPr/>
    </dgm:pt>
    <dgm:pt modelId="{EFD15D9C-E2F8-43E5-94FE-C730E9B09B6C}" type="pres">
      <dgm:prSet presAssocID="{133A7691-CA32-42E1-856E-D61D3AF55CFE}" presName="connector1" presStyleLbl="sibTrans2D1" presStyleIdx="0" presStyleCnt="3"/>
      <dgm:spPr/>
    </dgm:pt>
    <dgm:pt modelId="{98EC77D4-C413-4330-B3A9-2A7E9C8FDCCD}" type="pres">
      <dgm:prSet presAssocID="{24570E68-65F2-4938-89A8-5D43DF0A75E6}" presName="connector2" presStyleLbl="sibTrans2D1" presStyleIdx="1" presStyleCnt="3"/>
      <dgm:spPr/>
    </dgm:pt>
    <dgm:pt modelId="{4C143746-26DA-4395-B6B5-7E7C0E99F52D}" type="pres">
      <dgm:prSet presAssocID="{093085C1-B72C-4083-B186-8D62190EB5A9}" presName="connector3" presStyleLbl="sibTrans2D1" presStyleIdx="2" presStyleCnt="3"/>
      <dgm:spPr/>
    </dgm:pt>
  </dgm:ptLst>
  <dgm:cxnLst>
    <dgm:cxn modelId="{260F9605-11E6-4C6B-B977-FC42B32CF0B9}" type="presOf" srcId="{3A925942-1F45-41BB-84F9-4E528E0240D1}" destId="{1A987C64-5504-4138-8D74-858E4C7E49DE}" srcOrd="2" destOrd="0" presId="urn:microsoft.com/office/officeart/2005/8/layout/gear1"/>
    <dgm:cxn modelId="{67FBAF2D-0A59-43D4-94DC-EB2409ADCD88}" type="presOf" srcId="{BE3C6226-6684-46B5-9406-524627B2BC16}" destId="{772BF42E-F88A-4765-9CDD-FA51E75B083F}" srcOrd="3" destOrd="0" presId="urn:microsoft.com/office/officeart/2005/8/layout/gear1"/>
    <dgm:cxn modelId="{4699A243-CBAA-46A9-9936-11F0C42D6B02}" type="presOf" srcId="{08E7FDD0-3DAF-4357-A226-78B2733E6FBF}" destId="{0FB0EF48-D010-4E87-B085-880CB96910FF}" srcOrd="0" destOrd="0" presId="urn:microsoft.com/office/officeart/2005/8/layout/gear1"/>
    <dgm:cxn modelId="{FCD2864F-CAF0-4C08-9910-96A36B7945F4}" type="presOf" srcId="{08E7FDD0-3DAF-4357-A226-78B2733E6FBF}" destId="{75E83FC5-FFF6-4CD5-99F9-95EF905ED8A3}" srcOrd="2" destOrd="0" presId="urn:microsoft.com/office/officeart/2005/8/layout/gear1"/>
    <dgm:cxn modelId="{8D7D2A72-7640-45CE-83E7-0F05F81F34D4}" type="presOf" srcId="{BE3C6226-6684-46B5-9406-524627B2BC16}" destId="{22F220BF-E68C-402E-944A-BAD5512D3318}" srcOrd="0" destOrd="0" presId="urn:microsoft.com/office/officeart/2005/8/layout/gear1"/>
    <dgm:cxn modelId="{3B6E9E56-3C5A-4E8D-9D0B-408C5F5F503F}" srcId="{32A53315-D818-4972-BAF6-73E25554A6A9}" destId="{3A925942-1F45-41BB-84F9-4E528E0240D1}" srcOrd="0" destOrd="0" parTransId="{D3141732-8BE1-42C6-A2A7-23AB73CDC0F5}" sibTransId="{133A7691-CA32-42E1-856E-D61D3AF55CFE}"/>
    <dgm:cxn modelId="{F88BF279-68CE-4544-AF55-9E4924CFC74B}" srcId="{32A53315-D818-4972-BAF6-73E25554A6A9}" destId="{08E7FDD0-3DAF-4357-A226-78B2733E6FBF}" srcOrd="1" destOrd="0" parTransId="{093FBEE0-8129-40B2-B789-3817774EAA92}" sibTransId="{24570E68-65F2-4938-89A8-5D43DF0A75E6}"/>
    <dgm:cxn modelId="{40A3147C-5968-4508-8789-434AC65FF5FB}" type="presOf" srcId="{08E7FDD0-3DAF-4357-A226-78B2733E6FBF}" destId="{3E8B6AD0-2D5D-4EE2-A8DD-EF607327D774}" srcOrd="1" destOrd="0" presId="urn:microsoft.com/office/officeart/2005/8/layout/gear1"/>
    <dgm:cxn modelId="{45491C84-785B-4D97-B23F-842F58938E45}" type="presOf" srcId="{BE3C6226-6684-46B5-9406-524627B2BC16}" destId="{C16DB687-E2BF-4C66-92CB-40C8A9287653}" srcOrd="2" destOrd="0" presId="urn:microsoft.com/office/officeart/2005/8/layout/gear1"/>
    <dgm:cxn modelId="{1E561887-0ABC-4452-97F0-BC12F483C902}" type="presOf" srcId="{093085C1-B72C-4083-B186-8D62190EB5A9}" destId="{4C143746-26DA-4395-B6B5-7E7C0E99F52D}" srcOrd="0" destOrd="0" presId="urn:microsoft.com/office/officeart/2005/8/layout/gear1"/>
    <dgm:cxn modelId="{AF8FCDA5-E766-4EE6-AC03-FD0E6D812829}" type="presOf" srcId="{3A925942-1F45-41BB-84F9-4E528E0240D1}" destId="{9E874908-7F44-4368-883D-AC58353EA5AA}" srcOrd="1" destOrd="0" presId="urn:microsoft.com/office/officeart/2005/8/layout/gear1"/>
    <dgm:cxn modelId="{4CD286A6-7154-427C-A089-EAF4C6DE6642}" type="presOf" srcId="{24570E68-65F2-4938-89A8-5D43DF0A75E6}" destId="{98EC77D4-C413-4330-B3A9-2A7E9C8FDCCD}" srcOrd="0" destOrd="0" presId="urn:microsoft.com/office/officeart/2005/8/layout/gear1"/>
    <dgm:cxn modelId="{26AC10AD-C2F1-47A0-BFAB-3ECA8F327891}" type="presOf" srcId="{3A925942-1F45-41BB-84F9-4E528E0240D1}" destId="{2DB3FB86-4E54-4034-AE74-4C27B2E9B5ED}" srcOrd="0" destOrd="0" presId="urn:microsoft.com/office/officeart/2005/8/layout/gear1"/>
    <dgm:cxn modelId="{DBCB51B0-B70B-4A9B-9397-F27D84A7097C}" type="presOf" srcId="{133A7691-CA32-42E1-856E-D61D3AF55CFE}" destId="{EFD15D9C-E2F8-43E5-94FE-C730E9B09B6C}" srcOrd="0" destOrd="0" presId="urn:microsoft.com/office/officeart/2005/8/layout/gear1"/>
    <dgm:cxn modelId="{F0EF41BD-7590-488A-8AC2-E4EDEC88941A}" type="presOf" srcId="{BE3C6226-6684-46B5-9406-524627B2BC16}" destId="{A9EC0612-E76B-415A-9701-37D14ED5DB3E}" srcOrd="1" destOrd="0" presId="urn:microsoft.com/office/officeart/2005/8/layout/gear1"/>
    <dgm:cxn modelId="{03A408C2-470B-46E9-A43A-3524A71F3504}" srcId="{32A53315-D818-4972-BAF6-73E25554A6A9}" destId="{BE3C6226-6684-46B5-9406-524627B2BC16}" srcOrd="2" destOrd="0" parTransId="{9C03B5DC-D79E-45D7-9EFF-C28F050C5A72}" sibTransId="{093085C1-B72C-4083-B186-8D62190EB5A9}"/>
    <dgm:cxn modelId="{1D4A02C5-4A1C-4CD3-BC06-136928730EB0}" type="presOf" srcId="{32A53315-D818-4972-BAF6-73E25554A6A9}" destId="{38EECEB1-06F0-463E-A942-578BCB4DF9B6}" srcOrd="0" destOrd="0" presId="urn:microsoft.com/office/officeart/2005/8/layout/gear1"/>
    <dgm:cxn modelId="{1D1B980F-A783-40EB-8DC3-B1148D69D525}" type="presParOf" srcId="{38EECEB1-06F0-463E-A942-578BCB4DF9B6}" destId="{2DB3FB86-4E54-4034-AE74-4C27B2E9B5ED}" srcOrd="0" destOrd="0" presId="urn:microsoft.com/office/officeart/2005/8/layout/gear1"/>
    <dgm:cxn modelId="{E6D0EEE5-6A5C-4F03-8F9C-8DCABD1F1DC7}" type="presParOf" srcId="{38EECEB1-06F0-463E-A942-578BCB4DF9B6}" destId="{9E874908-7F44-4368-883D-AC58353EA5AA}" srcOrd="1" destOrd="0" presId="urn:microsoft.com/office/officeart/2005/8/layout/gear1"/>
    <dgm:cxn modelId="{BDB883E6-889A-46EF-9E0D-ED420645CCC9}" type="presParOf" srcId="{38EECEB1-06F0-463E-A942-578BCB4DF9B6}" destId="{1A987C64-5504-4138-8D74-858E4C7E49DE}" srcOrd="2" destOrd="0" presId="urn:microsoft.com/office/officeart/2005/8/layout/gear1"/>
    <dgm:cxn modelId="{1CA0E156-FC9A-4F43-8A34-AA6C68F14010}" type="presParOf" srcId="{38EECEB1-06F0-463E-A942-578BCB4DF9B6}" destId="{0FB0EF48-D010-4E87-B085-880CB96910FF}" srcOrd="3" destOrd="0" presId="urn:microsoft.com/office/officeart/2005/8/layout/gear1"/>
    <dgm:cxn modelId="{8A0EF925-42A2-4597-9669-75235A574EFA}" type="presParOf" srcId="{38EECEB1-06F0-463E-A942-578BCB4DF9B6}" destId="{3E8B6AD0-2D5D-4EE2-A8DD-EF607327D774}" srcOrd="4" destOrd="0" presId="urn:microsoft.com/office/officeart/2005/8/layout/gear1"/>
    <dgm:cxn modelId="{50744BBC-21D3-4E9B-BEDE-7513C42C3EE4}" type="presParOf" srcId="{38EECEB1-06F0-463E-A942-578BCB4DF9B6}" destId="{75E83FC5-FFF6-4CD5-99F9-95EF905ED8A3}" srcOrd="5" destOrd="0" presId="urn:microsoft.com/office/officeart/2005/8/layout/gear1"/>
    <dgm:cxn modelId="{537E979D-29B1-4D39-AEB1-9122E73D2937}" type="presParOf" srcId="{38EECEB1-06F0-463E-A942-578BCB4DF9B6}" destId="{22F220BF-E68C-402E-944A-BAD5512D3318}" srcOrd="6" destOrd="0" presId="urn:microsoft.com/office/officeart/2005/8/layout/gear1"/>
    <dgm:cxn modelId="{E165917B-D440-4CBA-A94A-7F5415328495}" type="presParOf" srcId="{38EECEB1-06F0-463E-A942-578BCB4DF9B6}" destId="{A9EC0612-E76B-415A-9701-37D14ED5DB3E}" srcOrd="7" destOrd="0" presId="urn:microsoft.com/office/officeart/2005/8/layout/gear1"/>
    <dgm:cxn modelId="{56E019FD-8931-4556-A1A0-39349BC97398}" type="presParOf" srcId="{38EECEB1-06F0-463E-A942-578BCB4DF9B6}" destId="{C16DB687-E2BF-4C66-92CB-40C8A9287653}" srcOrd="8" destOrd="0" presId="urn:microsoft.com/office/officeart/2005/8/layout/gear1"/>
    <dgm:cxn modelId="{4345D586-7ECA-48DE-9A4B-64968DDBC025}" type="presParOf" srcId="{38EECEB1-06F0-463E-A942-578BCB4DF9B6}" destId="{772BF42E-F88A-4765-9CDD-FA51E75B083F}" srcOrd="9" destOrd="0" presId="urn:microsoft.com/office/officeart/2005/8/layout/gear1"/>
    <dgm:cxn modelId="{F752E34C-DDFA-4231-AF5D-4D1BD3B8C2A0}" type="presParOf" srcId="{38EECEB1-06F0-463E-A942-578BCB4DF9B6}" destId="{EFD15D9C-E2F8-43E5-94FE-C730E9B09B6C}" srcOrd="10" destOrd="0" presId="urn:microsoft.com/office/officeart/2005/8/layout/gear1"/>
    <dgm:cxn modelId="{756F2F3C-61ED-4F03-9E3C-D875D100EB98}" type="presParOf" srcId="{38EECEB1-06F0-463E-A942-578BCB4DF9B6}" destId="{98EC77D4-C413-4330-B3A9-2A7E9C8FDCCD}" srcOrd="11" destOrd="0" presId="urn:microsoft.com/office/officeart/2005/8/layout/gear1"/>
    <dgm:cxn modelId="{524C1913-9A02-426F-8AC8-A34A1A9AC462}" type="presParOf" srcId="{38EECEB1-06F0-463E-A942-578BCB4DF9B6}" destId="{4C143746-26DA-4395-B6B5-7E7C0E99F52D}"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CA4DB9A-A153-45C8-9CB2-E5616AFBB109}" type="doc">
      <dgm:prSet loTypeId="urn:microsoft.com/office/officeart/2005/8/layout/vList2" loCatId="list" qsTypeId="urn:microsoft.com/office/officeart/2005/8/quickstyle/simple4" qsCatId="simple" csTypeId="urn:microsoft.com/office/officeart/2005/8/colors/accent2_2" csCatId="accent2" phldr="1"/>
      <dgm:spPr/>
      <dgm:t>
        <a:bodyPr/>
        <a:lstStyle/>
        <a:p>
          <a:endParaRPr lang="en-US"/>
        </a:p>
      </dgm:t>
    </dgm:pt>
    <dgm:pt modelId="{CFC6EF98-AC0F-461E-8CFA-3491429DC959}">
      <dgm:prSet phldrT="[Text]" custT="1"/>
      <dgm:spPr/>
      <dgm:t>
        <a:bodyPr/>
        <a:lstStyle/>
        <a:p>
          <a:endParaRPr lang="en-US" sz="2400" dirty="0"/>
        </a:p>
        <a:p>
          <a:endParaRPr lang="en-US" sz="2400" dirty="0"/>
        </a:p>
        <a:p>
          <a:r>
            <a:rPr lang="en-US" sz="2400" u="sng" dirty="0"/>
            <a:t>Conduct the Business Retention &amp; Expansion program: </a:t>
          </a:r>
        </a:p>
        <a:p>
          <a:r>
            <a:rPr lang="en-US" sz="2400" dirty="0"/>
            <a:t>- Meet with business owners/managers</a:t>
          </a:r>
        </a:p>
        <a:p>
          <a:r>
            <a:rPr lang="en-US" sz="2400" dirty="0"/>
            <a:t>-Understand business roles needs and changes</a:t>
          </a:r>
        </a:p>
        <a:p>
          <a:r>
            <a:rPr lang="en-US" sz="2400" dirty="0"/>
            <a:t>-Assess challenges, barriers, and opportunities </a:t>
          </a:r>
        </a:p>
        <a:p>
          <a:endParaRPr lang="en-US" sz="2400" dirty="0"/>
        </a:p>
        <a:p>
          <a:endParaRPr lang="en-US" sz="2400" dirty="0"/>
        </a:p>
      </dgm:t>
    </dgm:pt>
    <dgm:pt modelId="{41F9ABC7-A346-42E9-BA4C-F812D2E8BE51}" type="parTrans" cxnId="{4C78D2F6-8C5F-4F80-9187-D1EB74B30A9B}">
      <dgm:prSet/>
      <dgm:spPr/>
      <dgm:t>
        <a:bodyPr/>
        <a:lstStyle/>
        <a:p>
          <a:endParaRPr lang="en-US"/>
        </a:p>
      </dgm:t>
    </dgm:pt>
    <dgm:pt modelId="{D60FDE3E-771E-4542-A3D0-B8C5E6619BCD}" type="sibTrans" cxnId="{4C78D2F6-8C5F-4F80-9187-D1EB74B30A9B}">
      <dgm:prSet/>
      <dgm:spPr/>
      <dgm:t>
        <a:bodyPr/>
        <a:lstStyle/>
        <a:p>
          <a:endParaRPr lang="en-US"/>
        </a:p>
      </dgm:t>
    </dgm:pt>
    <dgm:pt modelId="{41032102-4A7B-434B-854E-79D3438D7A52}">
      <dgm:prSet phldrT="[Text]" custT="1"/>
      <dgm:spPr/>
      <dgm:t>
        <a:bodyPr/>
        <a:lstStyle/>
        <a:p>
          <a:r>
            <a:rPr lang="en-US" sz="2400" u="none" dirty="0"/>
            <a:t>Develop new strategies and actions to support local businesses</a:t>
          </a:r>
        </a:p>
      </dgm:t>
    </dgm:pt>
    <dgm:pt modelId="{A9047A1A-E700-4749-A3BC-4561B80D1A1E}" type="parTrans" cxnId="{E4A245A8-BC8B-42D1-8167-C52014353B55}">
      <dgm:prSet/>
      <dgm:spPr/>
      <dgm:t>
        <a:bodyPr/>
        <a:lstStyle/>
        <a:p>
          <a:endParaRPr lang="en-US"/>
        </a:p>
      </dgm:t>
    </dgm:pt>
    <dgm:pt modelId="{3931E84F-D8BB-45C8-BBD6-89CEE65668CC}" type="sibTrans" cxnId="{E4A245A8-BC8B-42D1-8167-C52014353B55}">
      <dgm:prSet/>
      <dgm:spPr/>
      <dgm:t>
        <a:bodyPr/>
        <a:lstStyle/>
        <a:p>
          <a:endParaRPr lang="en-US"/>
        </a:p>
      </dgm:t>
    </dgm:pt>
    <dgm:pt modelId="{88899087-1CB8-4834-B938-59AFB1237C90}" type="pres">
      <dgm:prSet presAssocID="{2CA4DB9A-A153-45C8-9CB2-E5616AFBB109}" presName="linear" presStyleCnt="0">
        <dgm:presLayoutVars>
          <dgm:animLvl val="lvl"/>
          <dgm:resizeHandles val="exact"/>
        </dgm:presLayoutVars>
      </dgm:prSet>
      <dgm:spPr/>
    </dgm:pt>
    <dgm:pt modelId="{615C97BE-5FDA-499D-B449-D47AC6CA75D4}" type="pres">
      <dgm:prSet presAssocID="{CFC6EF98-AC0F-461E-8CFA-3491429DC959}" presName="parentText" presStyleLbl="node1" presStyleIdx="0" presStyleCnt="2" custScaleY="422902" custLinFactNeighborX="-1316" custLinFactNeighborY="33975">
        <dgm:presLayoutVars>
          <dgm:chMax val="0"/>
          <dgm:bulletEnabled val="1"/>
        </dgm:presLayoutVars>
      </dgm:prSet>
      <dgm:spPr/>
    </dgm:pt>
    <dgm:pt modelId="{98B25F58-BAAC-47E9-A407-24FB9A00725E}" type="pres">
      <dgm:prSet presAssocID="{D60FDE3E-771E-4542-A3D0-B8C5E6619BCD}" presName="spacer" presStyleCnt="0"/>
      <dgm:spPr/>
    </dgm:pt>
    <dgm:pt modelId="{025D5EF2-EE55-4114-893B-51EFC379E773}" type="pres">
      <dgm:prSet presAssocID="{41032102-4A7B-434B-854E-79D3438D7A52}" presName="parentText" presStyleLbl="node1" presStyleIdx="1" presStyleCnt="2">
        <dgm:presLayoutVars>
          <dgm:chMax val="0"/>
          <dgm:bulletEnabled val="1"/>
        </dgm:presLayoutVars>
      </dgm:prSet>
      <dgm:spPr/>
    </dgm:pt>
  </dgm:ptLst>
  <dgm:cxnLst>
    <dgm:cxn modelId="{4973C137-A334-439D-995F-0C1168AC476D}" type="presOf" srcId="{41032102-4A7B-434B-854E-79D3438D7A52}" destId="{025D5EF2-EE55-4114-893B-51EFC379E773}" srcOrd="0" destOrd="0" presId="urn:microsoft.com/office/officeart/2005/8/layout/vList2"/>
    <dgm:cxn modelId="{002B125D-DDD9-49DF-91A3-D71952F568CD}" type="presOf" srcId="{CFC6EF98-AC0F-461E-8CFA-3491429DC959}" destId="{615C97BE-5FDA-499D-B449-D47AC6CA75D4}" srcOrd="0" destOrd="0" presId="urn:microsoft.com/office/officeart/2005/8/layout/vList2"/>
    <dgm:cxn modelId="{E4A245A8-BC8B-42D1-8167-C52014353B55}" srcId="{2CA4DB9A-A153-45C8-9CB2-E5616AFBB109}" destId="{41032102-4A7B-434B-854E-79D3438D7A52}" srcOrd="1" destOrd="0" parTransId="{A9047A1A-E700-4749-A3BC-4561B80D1A1E}" sibTransId="{3931E84F-D8BB-45C8-BBD6-89CEE65668CC}"/>
    <dgm:cxn modelId="{DBA052EE-2469-4BD8-8045-27EAC75EFD74}" type="presOf" srcId="{2CA4DB9A-A153-45C8-9CB2-E5616AFBB109}" destId="{88899087-1CB8-4834-B938-59AFB1237C90}" srcOrd="0" destOrd="0" presId="urn:microsoft.com/office/officeart/2005/8/layout/vList2"/>
    <dgm:cxn modelId="{4C78D2F6-8C5F-4F80-9187-D1EB74B30A9B}" srcId="{2CA4DB9A-A153-45C8-9CB2-E5616AFBB109}" destId="{CFC6EF98-AC0F-461E-8CFA-3491429DC959}" srcOrd="0" destOrd="0" parTransId="{41F9ABC7-A346-42E9-BA4C-F812D2E8BE51}" sibTransId="{D60FDE3E-771E-4542-A3D0-B8C5E6619BCD}"/>
    <dgm:cxn modelId="{B7CDEDDB-6FE4-4F61-A30A-0A80DCB5649F}" type="presParOf" srcId="{88899087-1CB8-4834-B938-59AFB1237C90}" destId="{615C97BE-5FDA-499D-B449-D47AC6CA75D4}" srcOrd="0" destOrd="0" presId="urn:microsoft.com/office/officeart/2005/8/layout/vList2"/>
    <dgm:cxn modelId="{01276D6D-08BB-4D7A-9939-F092A213B4AF}" type="presParOf" srcId="{88899087-1CB8-4834-B938-59AFB1237C90}" destId="{98B25F58-BAAC-47E9-A407-24FB9A00725E}" srcOrd="1" destOrd="0" presId="urn:microsoft.com/office/officeart/2005/8/layout/vList2"/>
    <dgm:cxn modelId="{39CD083A-25F4-46EE-9758-B6EB9BC577AE}" type="presParOf" srcId="{88899087-1CB8-4834-B938-59AFB1237C90}" destId="{025D5EF2-EE55-4114-893B-51EFC379E773}"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6F28DA7-6C1F-4613-9E3D-AF1151DD6DD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0E4E667-E131-4D22-9DFB-31BD985870AF}">
      <dgm:prSet phldrT="[Text]" custT="1"/>
      <dgm:spPr/>
      <dgm:t>
        <a:bodyPr/>
        <a:lstStyle/>
        <a:p>
          <a:r>
            <a:rPr lang="en-US" sz="2400" dirty="0"/>
            <a:t>Identify gaps in existing training programs</a:t>
          </a:r>
        </a:p>
      </dgm:t>
    </dgm:pt>
    <dgm:pt modelId="{48C6CF60-5AAB-4904-8065-DEA8168D5287}" type="parTrans" cxnId="{4A61E20D-EDD3-4418-943B-87CA376F1B52}">
      <dgm:prSet/>
      <dgm:spPr/>
      <dgm:t>
        <a:bodyPr/>
        <a:lstStyle/>
        <a:p>
          <a:endParaRPr lang="en-US"/>
        </a:p>
      </dgm:t>
    </dgm:pt>
    <dgm:pt modelId="{4A397AB8-A8B1-4C1E-B5BC-3F3C48D301AB}" type="sibTrans" cxnId="{4A61E20D-EDD3-4418-943B-87CA376F1B52}">
      <dgm:prSet/>
      <dgm:spPr/>
      <dgm:t>
        <a:bodyPr/>
        <a:lstStyle/>
        <a:p>
          <a:endParaRPr lang="en-US"/>
        </a:p>
      </dgm:t>
    </dgm:pt>
    <dgm:pt modelId="{A8E5E6BC-2BDF-4C0A-9A42-6744658A5816}">
      <dgm:prSet phldrT="[Text]" custT="1"/>
      <dgm:spPr/>
      <dgm:t>
        <a:bodyPr/>
        <a:lstStyle/>
        <a:p>
          <a:r>
            <a:rPr lang="en-US" sz="2400" u="sng" dirty="0"/>
            <a:t>Conduct Employee Perspectives Survey: </a:t>
          </a:r>
        </a:p>
        <a:p>
          <a:r>
            <a:rPr lang="en-US" sz="2400" dirty="0"/>
            <a:t>- Initiate conversations with workforce personnel</a:t>
          </a:r>
        </a:p>
        <a:p>
          <a:r>
            <a:rPr lang="en-US" sz="2400" u="none" dirty="0"/>
            <a:t>-Conduct survey with employees</a:t>
          </a:r>
        </a:p>
        <a:p>
          <a:r>
            <a:rPr lang="en-US" sz="2400" u="none" dirty="0"/>
            <a:t>-</a:t>
          </a:r>
          <a:r>
            <a:rPr lang="en-US" sz="2400" dirty="0"/>
            <a:t>Assess challenges, barriers, and opportunities </a:t>
          </a:r>
        </a:p>
      </dgm:t>
    </dgm:pt>
    <dgm:pt modelId="{14950BAC-99DD-4E3D-AD0D-9422BA6A726F}" type="parTrans" cxnId="{6168C7B9-D376-4BB9-A25B-E86687327E6F}">
      <dgm:prSet/>
      <dgm:spPr/>
      <dgm:t>
        <a:bodyPr/>
        <a:lstStyle/>
        <a:p>
          <a:endParaRPr lang="en-US"/>
        </a:p>
      </dgm:t>
    </dgm:pt>
    <dgm:pt modelId="{58A74FD6-2973-47B7-8FBF-3C592A129E71}" type="sibTrans" cxnId="{6168C7B9-D376-4BB9-A25B-E86687327E6F}">
      <dgm:prSet/>
      <dgm:spPr/>
      <dgm:t>
        <a:bodyPr/>
        <a:lstStyle/>
        <a:p>
          <a:endParaRPr lang="en-US"/>
        </a:p>
      </dgm:t>
    </dgm:pt>
    <dgm:pt modelId="{6AC8EE1B-CE2A-4913-88E3-D7B48E7D80C7}">
      <dgm:prSet phldrT="[Text]" custT="1"/>
      <dgm:spPr/>
      <dgm:t>
        <a:bodyPr/>
        <a:lstStyle/>
        <a:p>
          <a:r>
            <a:rPr lang="en-US" sz="2400" dirty="0"/>
            <a:t>Develop new strategies and actions to support the local workforce and fill training gaps </a:t>
          </a:r>
        </a:p>
      </dgm:t>
    </dgm:pt>
    <dgm:pt modelId="{1470857A-1C33-488D-8001-7EC180CCB772}" type="parTrans" cxnId="{AC920448-A715-44D7-9962-72EE38277514}">
      <dgm:prSet/>
      <dgm:spPr/>
      <dgm:t>
        <a:bodyPr/>
        <a:lstStyle/>
        <a:p>
          <a:endParaRPr lang="en-US"/>
        </a:p>
      </dgm:t>
    </dgm:pt>
    <dgm:pt modelId="{79CE96B6-667A-4CD7-9F7C-B446337675DD}" type="sibTrans" cxnId="{AC920448-A715-44D7-9962-72EE38277514}">
      <dgm:prSet/>
      <dgm:spPr/>
      <dgm:t>
        <a:bodyPr/>
        <a:lstStyle/>
        <a:p>
          <a:endParaRPr lang="en-US"/>
        </a:p>
      </dgm:t>
    </dgm:pt>
    <dgm:pt modelId="{C545B558-EE2A-4B93-B528-6A262F90B55C}" type="pres">
      <dgm:prSet presAssocID="{86F28DA7-6C1F-4613-9E3D-AF1151DD6DD4}" presName="linear" presStyleCnt="0">
        <dgm:presLayoutVars>
          <dgm:animLvl val="lvl"/>
          <dgm:resizeHandles val="exact"/>
        </dgm:presLayoutVars>
      </dgm:prSet>
      <dgm:spPr/>
    </dgm:pt>
    <dgm:pt modelId="{A798DE99-F7CC-4703-9CBB-EC86040E5B0E}" type="pres">
      <dgm:prSet presAssocID="{00E4E667-E131-4D22-9DFB-31BD985870AF}" presName="parentText" presStyleLbl="node1" presStyleIdx="0" presStyleCnt="3" custScaleY="70834" custLinFactY="134207" custLinFactNeighborY="200000">
        <dgm:presLayoutVars>
          <dgm:chMax val="0"/>
          <dgm:bulletEnabled val="1"/>
        </dgm:presLayoutVars>
      </dgm:prSet>
      <dgm:spPr/>
    </dgm:pt>
    <dgm:pt modelId="{761001CB-0A1D-4D41-BDB7-8968E9BA7BDA}" type="pres">
      <dgm:prSet presAssocID="{4A397AB8-A8B1-4C1E-B5BC-3F3C48D301AB}" presName="spacer" presStyleCnt="0"/>
      <dgm:spPr/>
    </dgm:pt>
    <dgm:pt modelId="{3102626D-283E-4D52-8E12-821F6DD836BA}" type="pres">
      <dgm:prSet presAssocID="{A8E5E6BC-2BDF-4C0A-9A42-6744658A5816}" presName="parentText" presStyleLbl="node1" presStyleIdx="1" presStyleCnt="3" custScaleY="145238" custLinFactY="-88301" custLinFactNeighborX="-6382" custLinFactNeighborY="-100000">
        <dgm:presLayoutVars>
          <dgm:chMax val="0"/>
          <dgm:bulletEnabled val="1"/>
        </dgm:presLayoutVars>
      </dgm:prSet>
      <dgm:spPr/>
    </dgm:pt>
    <dgm:pt modelId="{9F9853F4-08DD-4AAC-8EA5-077697172287}" type="pres">
      <dgm:prSet presAssocID="{58A74FD6-2973-47B7-8FBF-3C592A129E71}" presName="spacer" presStyleCnt="0"/>
      <dgm:spPr/>
    </dgm:pt>
    <dgm:pt modelId="{90770512-52BE-44F6-AF87-8EB4B162AD0D}" type="pres">
      <dgm:prSet presAssocID="{6AC8EE1B-CE2A-4913-88E3-D7B48E7D80C7}" presName="parentText" presStyleLbl="node1" presStyleIdx="2" presStyleCnt="3" custScaleY="76199" custLinFactY="-4440" custLinFactNeighborX="-711" custLinFactNeighborY="-100000">
        <dgm:presLayoutVars>
          <dgm:chMax val="0"/>
          <dgm:bulletEnabled val="1"/>
        </dgm:presLayoutVars>
      </dgm:prSet>
      <dgm:spPr/>
    </dgm:pt>
  </dgm:ptLst>
  <dgm:cxnLst>
    <dgm:cxn modelId="{4A61E20D-EDD3-4418-943B-87CA376F1B52}" srcId="{86F28DA7-6C1F-4613-9E3D-AF1151DD6DD4}" destId="{00E4E667-E131-4D22-9DFB-31BD985870AF}" srcOrd="0" destOrd="0" parTransId="{48C6CF60-5AAB-4904-8065-DEA8168D5287}" sibTransId="{4A397AB8-A8B1-4C1E-B5BC-3F3C48D301AB}"/>
    <dgm:cxn modelId="{6089B33B-7B99-4DEB-97CA-10D2F5B84A53}" type="presOf" srcId="{00E4E667-E131-4D22-9DFB-31BD985870AF}" destId="{A798DE99-F7CC-4703-9CBB-EC86040E5B0E}" srcOrd="0" destOrd="0" presId="urn:microsoft.com/office/officeart/2005/8/layout/vList2"/>
    <dgm:cxn modelId="{AC920448-A715-44D7-9962-72EE38277514}" srcId="{86F28DA7-6C1F-4613-9E3D-AF1151DD6DD4}" destId="{6AC8EE1B-CE2A-4913-88E3-D7B48E7D80C7}" srcOrd="2" destOrd="0" parTransId="{1470857A-1C33-488D-8001-7EC180CCB772}" sibTransId="{79CE96B6-667A-4CD7-9F7C-B446337675DD}"/>
    <dgm:cxn modelId="{2523296E-9F98-4641-A221-D8970D34EFAB}" type="presOf" srcId="{A8E5E6BC-2BDF-4C0A-9A42-6744658A5816}" destId="{3102626D-283E-4D52-8E12-821F6DD836BA}" srcOrd="0" destOrd="0" presId="urn:microsoft.com/office/officeart/2005/8/layout/vList2"/>
    <dgm:cxn modelId="{885773AA-99DF-4BFE-9231-E21A1E354451}" type="presOf" srcId="{6AC8EE1B-CE2A-4913-88E3-D7B48E7D80C7}" destId="{90770512-52BE-44F6-AF87-8EB4B162AD0D}" srcOrd="0" destOrd="0" presId="urn:microsoft.com/office/officeart/2005/8/layout/vList2"/>
    <dgm:cxn modelId="{E5B0BAAA-B6B4-4CCF-9786-862CDB5AD620}" type="presOf" srcId="{86F28DA7-6C1F-4613-9E3D-AF1151DD6DD4}" destId="{C545B558-EE2A-4B93-B528-6A262F90B55C}" srcOrd="0" destOrd="0" presId="urn:microsoft.com/office/officeart/2005/8/layout/vList2"/>
    <dgm:cxn modelId="{6168C7B9-D376-4BB9-A25B-E86687327E6F}" srcId="{86F28DA7-6C1F-4613-9E3D-AF1151DD6DD4}" destId="{A8E5E6BC-2BDF-4C0A-9A42-6744658A5816}" srcOrd="1" destOrd="0" parTransId="{14950BAC-99DD-4E3D-AD0D-9422BA6A726F}" sibTransId="{58A74FD6-2973-47B7-8FBF-3C592A129E71}"/>
    <dgm:cxn modelId="{84FB14F0-8C73-4D36-8CA9-22B9B8708D6E}" type="presParOf" srcId="{C545B558-EE2A-4B93-B528-6A262F90B55C}" destId="{A798DE99-F7CC-4703-9CBB-EC86040E5B0E}" srcOrd="0" destOrd="0" presId="urn:microsoft.com/office/officeart/2005/8/layout/vList2"/>
    <dgm:cxn modelId="{E0F8BD09-25A6-436B-B7DB-90CD2CA46E6B}" type="presParOf" srcId="{C545B558-EE2A-4B93-B528-6A262F90B55C}" destId="{761001CB-0A1D-4D41-BDB7-8968E9BA7BDA}" srcOrd="1" destOrd="0" presId="urn:microsoft.com/office/officeart/2005/8/layout/vList2"/>
    <dgm:cxn modelId="{D4D03A06-DDB0-4FFF-9834-D1043CC43651}" type="presParOf" srcId="{C545B558-EE2A-4B93-B528-6A262F90B55C}" destId="{3102626D-283E-4D52-8E12-821F6DD836BA}" srcOrd="2" destOrd="0" presId="urn:microsoft.com/office/officeart/2005/8/layout/vList2"/>
    <dgm:cxn modelId="{5CD10F97-F7B2-42BF-B6F6-C213E3324BFF}" type="presParOf" srcId="{C545B558-EE2A-4B93-B528-6A262F90B55C}" destId="{9F9853F4-08DD-4AAC-8EA5-077697172287}" srcOrd="3" destOrd="0" presId="urn:microsoft.com/office/officeart/2005/8/layout/vList2"/>
    <dgm:cxn modelId="{D8DFFFF9-566C-41CA-A34E-CA0F2F86B643}" type="presParOf" srcId="{C545B558-EE2A-4B93-B528-6A262F90B55C}" destId="{90770512-52BE-44F6-AF87-8EB4B162AD0D}"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BCB0898-AFD1-4ECC-B49A-8D08002B8CAF}" type="doc">
      <dgm:prSet loTypeId="urn:microsoft.com/office/officeart/2005/8/layout/lProcess2" loCatId="relationship" qsTypeId="urn:microsoft.com/office/officeart/2005/8/quickstyle/simple1" qsCatId="simple" csTypeId="urn:microsoft.com/office/officeart/2005/8/colors/accent1_2" csCatId="accent1" phldr="1"/>
      <dgm:spPr/>
      <dgm:t>
        <a:bodyPr/>
        <a:lstStyle/>
        <a:p>
          <a:endParaRPr lang="en-US"/>
        </a:p>
      </dgm:t>
    </dgm:pt>
    <dgm:pt modelId="{F0232A6B-58FB-4FD1-9397-78584C65238A}">
      <dgm:prSet phldrT="[Text]" custT="1"/>
      <dgm:spPr/>
      <dgm:t>
        <a:bodyPr/>
        <a:lstStyle/>
        <a:p>
          <a:r>
            <a:rPr lang="en-US" sz="4400" dirty="0"/>
            <a:t>75% of Rural Employment</a:t>
          </a:r>
          <a:r>
            <a:rPr lang="en-US" sz="4400" baseline="30000" dirty="0"/>
            <a:t>1</a:t>
          </a:r>
        </a:p>
      </dgm:t>
    </dgm:pt>
    <dgm:pt modelId="{23B650C1-4BD3-4304-95AD-18880ED35283}" type="parTrans" cxnId="{81FEF7A4-09FD-4D7E-A302-B7944F430832}">
      <dgm:prSet/>
      <dgm:spPr/>
      <dgm:t>
        <a:bodyPr/>
        <a:lstStyle/>
        <a:p>
          <a:endParaRPr lang="en-US"/>
        </a:p>
      </dgm:t>
    </dgm:pt>
    <dgm:pt modelId="{901A2C51-1E43-4770-8C31-83E259D71B98}" type="sibTrans" cxnId="{81FEF7A4-09FD-4D7E-A302-B7944F430832}">
      <dgm:prSet/>
      <dgm:spPr/>
      <dgm:t>
        <a:bodyPr/>
        <a:lstStyle/>
        <a:p>
          <a:endParaRPr lang="en-US"/>
        </a:p>
      </dgm:t>
    </dgm:pt>
    <dgm:pt modelId="{3D0FB682-2C63-4B19-92CF-95AA5E7B034B}">
      <dgm:prSet phldrT="[Text]"/>
      <dgm:spPr/>
      <dgm:t>
        <a:bodyPr/>
        <a:lstStyle/>
        <a:p>
          <a:r>
            <a:rPr lang="en-US" dirty="0"/>
            <a:t>Educational Services, Healthcare and Social Assistance</a:t>
          </a:r>
        </a:p>
      </dgm:t>
    </dgm:pt>
    <dgm:pt modelId="{56DA615F-5214-4CFE-8950-BB56F5A0F843}" type="parTrans" cxnId="{C9D5FC8A-3C63-4438-811B-C54B663B859B}">
      <dgm:prSet/>
      <dgm:spPr/>
      <dgm:t>
        <a:bodyPr/>
        <a:lstStyle/>
        <a:p>
          <a:endParaRPr lang="en-US"/>
        </a:p>
      </dgm:t>
    </dgm:pt>
    <dgm:pt modelId="{43502528-7EC8-4AEE-BB66-FA8BC6C72BBB}" type="sibTrans" cxnId="{C9D5FC8A-3C63-4438-811B-C54B663B859B}">
      <dgm:prSet/>
      <dgm:spPr/>
      <dgm:t>
        <a:bodyPr/>
        <a:lstStyle/>
        <a:p>
          <a:endParaRPr lang="en-US"/>
        </a:p>
      </dgm:t>
    </dgm:pt>
    <dgm:pt modelId="{866584BF-5112-4FD3-9629-EEF66E1DDB42}">
      <dgm:prSet phldrT="[Text]"/>
      <dgm:spPr/>
      <dgm:t>
        <a:bodyPr/>
        <a:lstStyle/>
        <a:p>
          <a:r>
            <a:rPr lang="en-US" dirty="0"/>
            <a:t>Manufacturing</a:t>
          </a:r>
        </a:p>
      </dgm:t>
    </dgm:pt>
    <dgm:pt modelId="{7E3B5B57-EA70-4906-82D4-78BA8734B5EA}" type="parTrans" cxnId="{9C22E2B9-8CDB-4C13-A1CD-B683D50D24D0}">
      <dgm:prSet/>
      <dgm:spPr/>
      <dgm:t>
        <a:bodyPr/>
        <a:lstStyle/>
        <a:p>
          <a:endParaRPr lang="en-US"/>
        </a:p>
      </dgm:t>
    </dgm:pt>
    <dgm:pt modelId="{CA94DE87-857A-4483-90E4-A5B8D91E0633}" type="sibTrans" cxnId="{9C22E2B9-8CDB-4C13-A1CD-B683D50D24D0}">
      <dgm:prSet/>
      <dgm:spPr/>
      <dgm:t>
        <a:bodyPr/>
        <a:lstStyle/>
        <a:p>
          <a:endParaRPr lang="en-US"/>
        </a:p>
      </dgm:t>
    </dgm:pt>
    <dgm:pt modelId="{8E266EA8-7645-4DAC-91F3-8AD2F5C84AB1}">
      <dgm:prSet phldrT="[Text]"/>
      <dgm:spPr>
        <a:solidFill>
          <a:schemeClr val="accent2"/>
        </a:solidFill>
      </dgm:spPr>
      <dgm:t>
        <a:bodyPr/>
        <a:lstStyle/>
        <a:p>
          <a:r>
            <a:rPr lang="en-US" dirty="0"/>
            <a:t>Retail Trade</a:t>
          </a:r>
        </a:p>
      </dgm:t>
    </dgm:pt>
    <dgm:pt modelId="{63898E23-837B-4635-A5D7-01BCC6C90B4E}" type="parTrans" cxnId="{C95393A9-DAD6-46CC-9DDF-8E5AABD40DFB}">
      <dgm:prSet/>
      <dgm:spPr/>
      <dgm:t>
        <a:bodyPr/>
        <a:lstStyle/>
        <a:p>
          <a:endParaRPr lang="en-US"/>
        </a:p>
      </dgm:t>
    </dgm:pt>
    <dgm:pt modelId="{65D85413-E52A-4A99-A148-C3272A2849E0}" type="sibTrans" cxnId="{C95393A9-DAD6-46CC-9DDF-8E5AABD40DFB}">
      <dgm:prSet/>
      <dgm:spPr/>
      <dgm:t>
        <a:bodyPr/>
        <a:lstStyle/>
        <a:p>
          <a:endParaRPr lang="en-US"/>
        </a:p>
      </dgm:t>
    </dgm:pt>
    <dgm:pt modelId="{F2E35DE5-B746-492C-9E95-877BCA42FEDA}">
      <dgm:prSet phldrT="[Text]" custT="1"/>
      <dgm:spPr>
        <a:solidFill>
          <a:srgbClr val="FBB040"/>
        </a:solidFill>
        <a:ln w="12700" cap="flat" cmpd="sng" algn="ctr">
          <a:solidFill>
            <a:prstClr val="white">
              <a:hueOff val="0"/>
              <a:satOff val="0"/>
              <a:lumOff val="0"/>
              <a:alphaOff val="0"/>
            </a:prstClr>
          </a:solidFill>
          <a:prstDash val="solid"/>
          <a:miter lim="800000"/>
        </a:ln>
        <a:effectLst/>
      </dgm:spPr>
      <dgm:t>
        <a:bodyPr spcFirstLastPara="0" vert="horz" wrap="square" lIns="58420" tIns="43815" rIns="58420" bIns="43815" numCol="1" spcCol="1270" anchor="ctr" anchorCtr="0"/>
        <a:lstStyle/>
        <a:p>
          <a:pPr marL="0" lvl="0" indent="0" algn="ctr" defTabSz="1022350">
            <a:lnSpc>
              <a:spcPct val="90000"/>
            </a:lnSpc>
            <a:spcBef>
              <a:spcPct val="0"/>
            </a:spcBef>
            <a:spcAft>
              <a:spcPct val="35000"/>
            </a:spcAft>
            <a:buNone/>
          </a:pPr>
          <a:r>
            <a:rPr lang="en-US" sz="2500" kern="1200" dirty="0">
              <a:solidFill>
                <a:prstClr val="white"/>
              </a:solidFill>
              <a:latin typeface="Gill Sans MT" panose="020B0502020104020203"/>
              <a:ea typeface="+mn-ea"/>
              <a:cs typeface="+mn-cs"/>
            </a:rPr>
            <a:t>Accommodation and Food Services</a:t>
          </a:r>
        </a:p>
      </dgm:t>
    </dgm:pt>
    <dgm:pt modelId="{E4108935-41E3-4554-97D5-8A59BAE6AD5C}" type="parTrans" cxnId="{14805D1C-2003-45A2-89AB-8D2F0716DAAD}">
      <dgm:prSet/>
      <dgm:spPr/>
      <dgm:t>
        <a:bodyPr/>
        <a:lstStyle/>
        <a:p>
          <a:endParaRPr lang="en-US"/>
        </a:p>
      </dgm:t>
    </dgm:pt>
    <dgm:pt modelId="{2B0C8FD2-8129-47A2-B03E-773C56B4261D}" type="sibTrans" cxnId="{14805D1C-2003-45A2-89AB-8D2F0716DAAD}">
      <dgm:prSet/>
      <dgm:spPr/>
      <dgm:t>
        <a:bodyPr/>
        <a:lstStyle/>
        <a:p>
          <a:endParaRPr lang="en-US"/>
        </a:p>
      </dgm:t>
    </dgm:pt>
    <dgm:pt modelId="{EA5526AA-91B3-431C-87F3-177004DDF85C}">
      <dgm:prSet phldrT="[Text]"/>
      <dgm:spPr/>
      <dgm:t>
        <a:bodyPr/>
        <a:lstStyle/>
        <a:p>
          <a:r>
            <a:rPr lang="en-US" dirty="0"/>
            <a:t>Government and Government Enterprises</a:t>
          </a:r>
        </a:p>
      </dgm:t>
    </dgm:pt>
    <dgm:pt modelId="{6026777B-6F4F-4673-ABFF-E6F44F1C329C}" type="parTrans" cxnId="{4F28726F-95C5-4F88-8E8F-86AC87217AB3}">
      <dgm:prSet/>
      <dgm:spPr/>
      <dgm:t>
        <a:bodyPr/>
        <a:lstStyle/>
        <a:p>
          <a:endParaRPr lang="en-US"/>
        </a:p>
      </dgm:t>
    </dgm:pt>
    <dgm:pt modelId="{C6FFB680-E861-434D-8A0D-8F9835747BEF}" type="sibTrans" cxnId="{4F28726F-95C5-4F88-8E8F-86AC87217AB3}">
      <dgm:prSet/>
      <dgm:spPr/>
      <dgm:t>
        <a:bodyPr/>
        <a:lstStyle/>
        <a:p>
          <a:endParaRPr lang="en-US"/>
        </a:p>
      </dgm:t>
    </dgm:pt>
    <dgm:pt modelId="{DB9ADD8D-2FCE-4E9D-93EF-2238C9874BEB}" type="pres">
      <dgm:prSet presAssocID="{1BCB0898-AFD1-4ECC-B49A-8D08002B8CAF}" presName="theList" presStyleCnt="0">
        <dgm:presLayoutVars>
          <dgm:dir/>
          <dgm:animLvl val="lvl"/>
          <dgm:resizeHandles val="exact"/>
        </dgm:presLayoutVars>
      </dgm:prSet>
      <dgm:spPr/>
    </dgm:pt>
    <dgm:pt modelId="{44E2B80A-3C60-4CEA-9160-EEF096265C39}" type="pres">
      <dgm:prSet presAssocID="{F0232A6B-58FB-4FD1-9397-78584C65238A}" presName="compNode" presStyleCnt="0"/>
      <dgm:spPr/>
    </dgm:pt>
    <dgm:pt modelId="{DAB1BB91-E7A0-4F1D-B885-8BDE3CFB6E49}" type="pres">
      <dgm:prSet presAssocID="{F0232A6B-58FB-4FD1-9397-78584C65238A}" presName="aNode" presStyleLbl="bgShp" presStyleIdx="0" presStyleCnt="1"/>
      <dgm:spPr/>
    </dgm:pt>
    <dgm:pt modelId="{C4C2E143-DAD6-4EAF-8363-3669A99B5F89}" type="pres">
      <dgm:prSet presAssocID="{F0232A6B-58FB-4FD1-9397-78584C65238A}" presName="textNode" presStyleLbl="bgShp" presStyleIdx="0" presStyleCnt="1"/>
      <dgm:spPr/>
    </dgm:pt>
    <dgm:pt modelId="{3BCABBD3-CB85-4B94-9540-00B67F93B1C3}" type="pres">
      <dgm:prSet presAssocID="{F0232A6B-58FB-4FD1-9397-78584C65238A}" presName="compChildNode" presStyleCnt="0"/>
      <dgm:spPr/>
    </dgm:pt>
    <dgm:pt modelId="{E1EF5EDC-66EF-4B57-A655-7DEC33802B64}" type="pres">
      <dgm:prSet presAssocID="{F0232A6B-58FB-4FD1-9397-78584C65238A}" presName="theInnerList" presStyleCnt="0"/>
      <dgm:spPr/>
    </dgm:pt>
    <dgm:pt modelId="{6D1502DF-6E45-420A-BC10-39D3770B7C14}" type="pres">
      <dgm:prSet presAssocID="{3D0FB682-2C63-4B19-92CF-95AA5E7B034B}" presName="childNode" presStyleLbl="node1" presStyleIdx="0" presStyleCnt="5" custLinFactY="59775" custLinFactNeighborX="-396" custLinFactNeighborY="100000">
        <dgm:presLayoutVars>
          <dgm:bulletEnabled val="1"/>
        </dgm:presLayoutVars>
      </dgm:prSet>
      <dgm:spPr/>
    </dgm:pt>
    <dgm:pt modelId="{8A5762D8-EF36-4D05-B51A-C5F4FF41D93A}" type="pres">
      <dgm:prSet presAssocID="{3D0FB682-2C63-4B19-92CF-95AA5E7B034B}" presName="aSpace2" presStyleCnt="0"/>
      <dgm:spPr/>
    </dgm:pt>
    <dgm:pt modelId="{B2A04E4D-15D5-4446-B290-3E7E145FB0D6}" type="pres">
      <dgm:prSet presAssocID="{866584BF-5112-4FD3-9629-EEF66E1DDB42}" presName="childNode" presStyleLbl="node1" presStyleIdx="1" presStyleCnt="5" custLinFactY="167363" custLinFactNeighborX="198" custLinFactNeighborY="200000">
        <dgm:presLayoutVars>
          <dgm:bulletEnabled val="1"/>
        </dgm:presLayoutVars>
      </dgm:prSet>
      <dgm:spPr/>
    </dgm:pt>
    <dgm:pt modelId="{8545C231-F222-4241-AFB9-0D4571C5717F}" type="pres">
      <dgm:prSet presAssocID="{866584BF-5112-4FD3-9629-EEF66E1DDB42}" presName="aSpace2" presStyleCnt="0"/>
      <dgm:spPr/>
    </dgm:pt>
    <dgm:pt modelId="{38DF2BD2-8815-4854-9CFD-35F57A7E5D24}" type="pres">
      <dgm:prSet presAssocID="{8E266EA8-7645-4DAC-91F3-8AD2F5C84AB1}" presName="childNode" presStyleLbl="node1" presStyleIdx="2" presStyleCnt="5" custLinFactY="-23471" custLinFactNeighborX="-198" custLinFactNeighborY="-100000">
        <dgm:presLayoutVars>
          <dgm:bulletEnabled val="1"/>
        </dgm:presLayoutVars>
      </dgm:prSet>
      <dgm:spPr/>
    </dgm:pt>
    <dgm:pt modelId="{45FFA813-0338-4CB0-B586-51408FDA1A2A}" type="pres">
      <dgm:prSet presAssocID="{8E266EA8-7645-4DAC-91F3-8AD2F5C84AB1}" presName="aSpace2" presStyleCnt="0"/>
      <dgm:spPr/>
    </dgm:pt>
    <dgm:pt modelId="{1AD24F81-504A-441D-BF5C-5F30BBA156C0}" type="pres">
      <dgm:prSet presAssocID="{F2E35DE5-B746-492C-9E95-877BCA42FEDA}" presName="childNode" presStyleLbl="node1" presStyleIdx="3" presStyleCnt="5" custLinFactY="68333" custLinFactNeighborX="0" custLinFactNeighborY="100000">
        <dgm:presLayoutVars>
          <dgm:bulletEnabled val="1"/>
        </dgm:presLayoutVars>
      </dgm:prSet>
      <dgm:spPr>
        <a:xfrm>
          <a:off x="836874" y="3273678"/>
          <a:ext cx="6695000" cy="474888"/>
        </a:xfrm>
        <a:prstGeom prst="roundRect">
          <a:avLst>
            <a:gd name="adj" fmla="val 10000"/>
          </a:avLst>
        </a:prstGeom>
      </dgm:spPr>
    </dgm:pt>
    <dgm:pt modelId="{7B935558-54CC-4CD5-B938-8AE274563439}" type="pres">
      <dgm:prSet presAssocID="{F2E35DE5-B746-492C-9E95-877BCA42FEDA}" presName="aSpace2" presStyleCnt="0"/>
      <dgm:spPr/>
    </dgm:pt>
    <dgm:pt modelId="{3FA69D79-8BFB-4FC2-8DD9-07DEEFEA3D3D}" type="pres">
      <dgm:prSet presAssocID="{EA5526AA-91B3-431C-87F3-177004DDF85C}" presName="childNode" presStyleLbl="node1" presStyleIdx="4" presStyleCnt="5" custLinFactY="-430964" custLinFactNeighborY="-500000">
        <dgm:presLayoutVars>
          <dgm:bulletEnabled val="1"/>
        </dgm:presLayoutVars>
      </dgm:prSet>
      <dgm:spPr/>
    </dgm:pt>
  </dgm:ptLst>
  <dgm:cxnLst>
    <dgm:cxn modelId="{0C997D01-C58F-434B-87A8-DC1A7620F920}" type="presOf" srcId="{1BCB0898-AFD1-4ECC-B49A-8D08002B8CAF}" destId="{DB9ADD8D-2FCE-4E9D-93EF-2238C9874BEB}" srcOrd="0" destOrd="0" presId="urn:microsoft.com/office/officeart/2005/8/layout/lProcess2"/>
    <dgm:cxn modelId="{14805D1C-2003-45A2-89AB-8D2F0716DAAD}" srcId="{F0232A6B-58FB-4FD1-9397-78584C65238A}" destId="{F2E35DE5-B746-492C-9E95-877BCA42FEDA}" srcOrd="3" destOrd="0" parTransId="{E4108935-41E3-4554-97D5-8A59BAE6AD5C}" sibTransId="{2B0C8FD2-8129-47A2-B03E-773C56B4261D}"/>
    <dgm:cxn modelId="{4F28726F-95C5-4F88-8E8F-86AC87217AB3}" srcId="{F0232A6B-58FB-4FD1-9397-78584C65238A}" destId="{EA5526AA-91B3-431C-87F3-177004DDF85C}" srcOrd="4" destOrd="0" parTransId="{6026777B-6F4F-4673-ABFF-E6F44F1C329C}" sibTransId="{C6FFB680-E861-434D-8A0D-8F9835747BEF}"/>
    <dgm:cxn modelId="{E9FB635A-B098-4653-8132-4113E29D8F82}" type="presOf" srcId="{8E266EA8-7645-4DAC-91F3-8AD2F5C84AB1}" destId="{38DF2BD2-8815-4854-9CFD-35F57A7E5D24}" srcOrd="0" destOrd="0" presId="urn:microsoft.com/office/officeart/2005/8/layout/lProcess2"/>
    <dgm:cxn modelId="{B5FEAE7A-25F5-4183-92EC-EEF65529183B}" type="presOf" srcId="{F2E35DE5-B746-492C-9E95-877BCA42FEDA}" destId="{1AD24F81-504A-441D-BF5C-5F30BBA156C0}" srcOrd="0" destOrd="0" presId="urn:microsoft.com/office/officeart/2005/8/layout/lProcess2"/>
    <dgm:cxn modelId="{C9D5FC8A-3C63-4438-811B-C54B663B859B}" srcId="{F0232A6B-58FB-4FD1-9397-78584C65238A}" destId="{3D0FB682-2C63-4B19-92CF-95AA5E7B034B}" srcOrd="0" destOrd="0" parTransId="{56DA615F-5214-4CFE-8950-BB56F5A0F843}" sibTransId="{43502528-7EC8-4AEE-BB66-FA8BC6C72BBB}"/>
    <dgm:cxn modelId="{0B4D778D-3AA0-4CCB-89D1-941F809E51A6}" type="presOf" srcId="{3D0FB682-2C63-4B19-92CF-95AA5E7B034B}" destId="{6D1502DF-6E45-420A-BC10-39D3770B7C14}" srcOrd="0" destOrd="0" presId="urn:microsoft.com/office/officeart/2005/8/layout/lProcess2"/>
    <dgm:cxn modelId="{81FEF7A4-09FD-4D7E-A302-B7944F430832}" srcId="{1BCB0898-AFD1-4ECC-B49A-8D08002B8CAF}" destId="{F0232A6B-58FB-4FD1-9397-78584C65238A}" srcOrd="0" destOrd="0" parTransId="{23B650C1-4BD3-4304-95AD-18880ED35283}" sibTransId="{901A2C51-1E43-4770-8C31-83E259D71B98}"/>
    <dgm:cxn modelId="{C95393A9-DAD6-46CC-9DDF-8E5AABD40DFB}" srcId="{F0232A6B-58FB-4FD1-9397-78584C65238A}" destId="{8E266EA8-7645-4DAC-91F3-8AD2F5C84AB1}" srcOrd="2" destOrd="0" parTransId="{63898E23-837B-4635-A5D7-01BCC6C90B4E}" sibTransId="{65D85413-E52A-4A99-A148-C3272A2849E0}"/>
    <dgm:cxn modelId="{8F8C69B4-38AF-40BF-AB96-A93C06F5C515}" type="presOf" srcId="{F0232A6B-58FB-4FD1-9397-78584C65238A}" destId="{DAB1BB91-E7A0-4F1D-B885-8BDE3CFB6E49}" srcOrd="0" destOrd="0" presId="urn:microsoft.com/office/officeart/2005/8/layout/lProcess2"/>
    <dgm:cxn modelId="{9C22E2B9-8CDB-4C13-A1CD-B683D50D24D0}" srcId="{F0232A6B-58FB-4FD1-9397-78584C65238A}" destId="{866584BF-5112-4FD3-9629-EEF66E1DDB42}" srcOrd="1" destOrd="0" parTransId="{7E3B5B57-EA70-4906-82D4-78BA8734B5EA}" sibTransId="{CA94DE87-857A-4483-90E4-A5B8D91E0633}"/>
    <dgm:cxn modelId="{0D6AD6D1-1005-4C04-B329-37226B271547}" type="presOf" srcId="{F0232A6B-58FB-4FD1-9397-78584C65238A}" destId="{C4C2E143-DAD6-4EAF-8363-3669A99B5F89}" srcOrd="1" destOrd="0" presId="urn:microsoft.com/office/officeart/2005/8/layout/lProcess2"/>
    <dgm:cxn modelId="{A38CB4E9-7C2C-4948-BC67-958E2A25F329}" type="presOf" srcId="{866584BF-5112-4FD3-9629-EEF66E1DDB42}" destId="{B2A04E4D-15D5-4446-B290-3E7E145FB0D6}" srcOrd="0" destOrd="0" presId="urn:microsoft.com/office/officeart/2005/8/layout/lProcess2"/>
    <dgm:cxn modelId="{AC9E83ED-51B6-490C-B430-310080AD7CB5}" type="presOf" srcId="{EA5526AA-91B3-431C-87F3-177004DDF85C}" destId="{3FA69D79-8BFB-4FC2-8DD9-07DEEFEA3D3D}" srcOrd="0" destOrd="0" presId="urn:microsoft.com/office/officeart/2005/8/layout/lProcess2"/>
    <dgm:cxn modelId="{2E1A9E34-C0D5-455E-9454-D8EB6FE38E45}" type="presParOf" srcId="{DB9ADD8D-2FCE-4E9D-93EF-2238C9874BEB}" destId="{44E2B80A-3C60-4CEA-9160-EEF096265C39}" srcOrd="0" destOrd="0" presId="urn:microsoft.com/office/officeart/2005/8/layout/lProcess2"/>
    <dgm:cxn modelId="{D49E907F-A31C-437D-9761-562EA053DC0C}" type="presParOf" srcId="{44E2B80A-3C60-4CEA-9160-EEF096265C39}" destId="{DAB1BB91-E7A0-4F1D-B885-8BDE3CFB6E49}" srcOrd="0" destOrd="0" presId="urn:microsoft.com/office/officeart/2005/8/layout/lProcess2"/>
    <dgm:cxn modelId="{035E0932-F703-4C64-854D-9906EE6383EE}" type="presParOf" srcId="{44E2B80A-3C60-4CEA-9160-EEF096265C39}" destId="{C4C2E143-DAD6-4EAF-8363-3669A99B5F89}" srcOrd="1" destOrd="0" presId="urn:microsoft.com/office/officeart/2005/8/layout/lProcess2"/>
    <dgm:cxn modelId="{3078F63E-9F1D-4407-9887-39FC6E004299}" type="presParOf" srcId="{44E2B80A-3C60-4CEA-9160-EEF096265C39}" destId="{3BCABBD3-CB85-4B94-9540-00B67F93B1C3}" srcOrd="2" destOrd="0" presId="urn:microsoft.com/office/officeart/2005/8/layout/lProcess2"/>
    <dgm:cxn modelId="{62B5E945-1BA0-45F6-8719-B5612C327BDB}" type="presParOf" srcId="{3BCABBD3-CB85-4B94-9540-00B67F93B1C3}" destId="{E1EF5EDC-66EF-4B57-A655-7DEC33802B64}" srcOrd="0" destOrd="0" presId="urn:microsoft.com/office/officeart/2005/8/layout/lProcess2"/>
    <dgm:cxn modelId="{0B4C5FC5-976A-4642-9A08-1752F0AEC20B}" type="presParOf" srcId="{E1EF5EDC-66EF-4B57-A655-7DEC33802B64}" destId="{6D1502DF-6E45-420A-BC10-39D3770B7C14}" srcOrd="0" destOrd="0" presId="urn:microsoft.com/office/officeart/2005/8/layout/lProcess2"/>
    <dgm:cxn modelId="{80640C7B-4C26-459F-91AC-2AA045812F2A}" type="presParOf" srcId="{E1EF5EDC-66EF-4B57-A655-7DEC33802B64}" destId="{8A5762D8-EF36-4D05-B51A-C5F4FF41D93A}" srcOrd="1" destOrd="0" presId="urn:microsoft.com/office/officeart/2005/8/layout/lProcess2"/>
    <dgm:cxn modelId="{747A76F4-4213-479F-9376-9A9DE5D89289}" type="presParOf" srcId="{E1EF5EDC-66EF-4B57-A655-7DEC33802B64}" destId="{B2A04E4D-15D5-4446-B290-3E7E145FB0D6}" srcOrd="2" destOrd="0" presId="urn:microsoft.com/office/officeart/2005/8/layout/lProcess2"/>
    <dgm:cxn modelId="{88ED368F-2212-40D3-BEB4-C00D126BB369}" type="presParOf" srcId="{E1EF5EDC-66EF-4B57-A655-7DEC33802B64}" destId="{8545C231-F222-4241-AFB9-0D4571C5717F}" srcOrd="3" destOrd="0" presId="urn:microsoft.com/office/officeart/2005/8/layout/lProcess2"/>
    <dgm:cxn modelId="{E839BED0-33D3-4560-A9A8-CBD809AD8B00}" type="presParOf" srcId="{E1EF5EDC-66EF-4B57-A655-7DEC33802B64}" destId="{38DF2BD2-8815-4854-9CFD-35F57A7E5D24}" srcOrd="4" destOrd="0" presId="urn:microsoft.com/office/officeart/2005/8/layout/lProcess2"/>
    <dgm:cxn modelId="{58322C77-5877-4B20-8F21-00F98398B83C}" type="presParOf" srcId="{E1EF5EDC-66EF-4B57-A655-7DEC33802B64}" destId="{45FFA813-0338-4CB0-B586-51408FDA1A2A}" srcOrd="5" destOrd="0" presId="urn:microsoft.com/office/officeart/2005/8/layout/lProcess2"/>
    <dgm:cxn modelId="{A39E42AB-B3C7-4F48-B2D8-0DFC88331AAD}" type="presParOf" srcId="{E1EF5EDC-66EF-4B57-A655-7DEC33802B64}" destId="{1AD24F81-504A-441D-BF5C-5F30BBA156C0}" srcOrd="6" destOrd="0" presId="urn:microsoft.com/office/officeart/2005/8/layout/lProcess2"/>
    <dgm:cxn modelId="{351FB5EA-7756-4FD3-8BAA-CED87539E73B}" type="presParOf" srcId="{E1EF5EDC-66EF-4B57-A655-7DEC33802B64}" destId="{7B935558-54CC-4CD5-B938-8AE274563439}" srcOrd="7" destOrd="0" presId="urn:microsoft.com/office/officeart/2005/8/layout/lProcess2"/>
    <dgm:cxn modelId="{B88A1AE1-0FA1-45F5-9058-4DDFDDE111D5}" type="presParOf" srcId="{E1EF5EDC-66EF-4B57-A655-7DEC33802B64}" destId="{3FA69D79-8BFB-4FC2-8DD9-07DEEFEA3D3D}" srcOrd="8"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26CBB44-2213-4F86-8F16-19E9B818FD4E}"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n-US"/>
        </a:p>
      </dgm:t>
    </dgm:pt>
    <dgm:pt modelId="{1898420E-8EBF-4AF8-A782-880105C24845}">
      <dgm:prSet phldrT="[Text]"/>
      <dgm:spPr/>
      <dgm:t>
        <a:bodyPr/>
        <a:lstStyle/>
        <a:p>
          <a:r>
            <a:rPr lang="en-US" dirty="0"/>
            <a:t>Champaign County</a:t>
          </a:r>
        </a:p>
      </dgm:t>
    </dgm:pt>
    <dgm:pt modelId="{9AA34345-E689-4CB5-962F-A057C6490AE8}" type="parTrans" cxnId="{61593623-F221-4D40-AC07-F8C31B5435B0}">
      <dgm:prSet/>
      <dgm:spPr/>
      <dgm:t>
        <a:bodyPr/>
        <a:lstStyle/>
        <a:p>
          <a:endParaRPr lang="en-US"/>
        </a:p>
      </dgm:t>
    </dgm:pt>
    <dgm:pt modelId="{3415263B-9896-4BB0-8F4D-503F30A6AFE1}" type="sibTrans" cxnId="{61593623-F221-4D40-AC07-F8C31B5435B0}">
      <dgm:prSet/>
      <dgm:spPr/>
      <dgm:t>
        <a:bodyPr/>
        <a:lstStyle/>
        <a:p>
          <a:endParaRPr lang="en-US"/>
        </a:p>
      </dgm:t>
    </dgm:pt>
    <dgm:pt modelId="{792AD947-C60C-4E17-8CC2-5D9B90893A3B}">
      <dgm:prSet phldrT="[Text]"/>
      <dgm:spPr/>
      <dgm:t>
        <a:bodyPr/>
        <a:lstStyle/>
        <a:p>
          <a:endParaRPr lang="en-US" dirty="0"/>
        </a:p>
        <a:p>
          <a:r>
            <a:rPr lang="en-US" dirty="0"/>
            <a:t>19.3% of employment</a:t>
          </a:r>
        </a:p>
      </dgm:t>
    </dgm:pt>
    <dgm:pt modelId="{89208591-670C-499F-8EFB-02C25E4B2F4C}" type="parTrans" cxnId="{4C220CF0-C10A-414F-B504-DFC1B285BB3C}">
      <dgm:prSet/>
      <dgm:spPr/>
      <dgm:t>
        <a:bodyPr/>
        <a:lstStyle/>
        <a:p>
          <a:endParaRPr lang="en-US"/>
        </a:p>
      </dgm:t>
    </dgm:pt>
    <dgm:pt modelId="{66765902-D255-4699-B5B1-4FE7A4A53419}" type="sibTrans" cxnId="{4C220CF0-C10A-414F-B504-DFC1B285BB3C}">
      <dgm:prSet/>
      <dgm:spPr/>
      <dgm:t>
        <a:bodyPr/>
        <a:lstStyle/>
        <a:p>
          <a:endParaRPr lang="en-US"/>
        </a:p>
      </dgm:t>
    </dgm:pt>
    <dgm:pt modelId="{54117DDF-941C-4FA1-B7C1-7B93D171C592}">
      <dgm:prSet phldrT="[Text]"/>
      <dgm:spPr/>
      <dgm:t>
        <a:bodyPr/>
        <a:lstStyle/>
        <a:p>
          <a:r>
            <a:rPr lang="en-US" dirty="0"/>
            <a:t>Johnson County</a:t>
          </a:r>
        </a:p>
      </dgm:t>
    </dgm:pt>
    <dgm:pt modelId="{C7D846B8-E7D3-4597-805B-CB4A87692B58}" type="parTrans" cxnId="{B08AB0A6-F7E4-4E2E-9C02-D4D7DB005265}">
      <dgm:prSet/>
      <dgm:spPr/>
      <dgm:t>
        <a:bodyPr/>
        <a:lstStyle/>
        <a:p>
          <a:endParaRPr lang="en-US"/>
        </a:p>
      </dgm:t>
    </dgm:pt>
    <dgm:pt modelId="{C7D84415-812E-4E80-A662-42D4DCC03808}" type="sibTrans" cxnId="{B08AB0A6-F7E4-4E2E-9C02-D4D7DB005265}">
      <dgm:prSet/>
      <dgm:spPr/>
      <dgm:t>
        <a:bodyPr/>
        <a:lstStyle/>
        <a:p>
          <a:endParaRPr lang="en-US"/>
        </a:p>
      </dgm:t>
    </dgm:pt>
    <dgm:pt modelId="{DAD37E75-C25B-4DBE-BC65-5BD9669E307A}">
      <dgm:prSet phldrT="[Text]"/>
      <dgm:spPr/>
      <dgm:t>
        <a:bodyPr/>
        <a:lstStyle/>
        <a:p>
          <a:endParaRPr lang="en-US" dirty="0"/>
        </a:p>
        <a:p>
          <a:r>
            <a:rPr lang="en-US" dirty="0"/>
            <a:t>15.4% of employment</a:t>
          </a:r>
        </a:p>
      </dgm:t>
    </dgm:pt>
    <dgm:pt modelId="{A5E83FC1-4E3E-40D9-AA97-003F140F01DE}" type="parTrans" cxnId="{1379D512-83CC-4021-A60B-868B081F558A}">
      <dgm:prSet/>
      <dgm:spPr/>
      <dgm:t>
        <a:bodyPr/>
        <a:lstStyle/>
        <a:p>
          <a:endParaRPr lang="en-US"/>
        </a:p>
      </dgm:t>
    </dgm:pt>
    <dgm:pt modelId="{A06C32AE-F866-4065-8A5F-0F55831AD148}" type="sibTrans" cxnId="{1379D512-83CC-4021-A60B-868B081F558A}">
      <dgm:prSet/>
      <dgm:spPr/>
      <dgm:t>
        <a:bodyPr/>
        <a:lstStyle/>
        <a:p>
          <a:endParaRPr lang="en-US"/>
        </a:p>
      </dgm:t>
    </dgm:pt>
    <dgm:pt modelId="{6775C885-4C83-42A4-9A9C-EAB30DC262A6}" type="pres">
      <dgm:prSet presAssocID="{A26CBB44-2213-4F86-8F16-19E9B818FD4E}" presName="list" presStyleCnt="0">
        <dgm:presLayoutVars>
          <dgm:dir/>
          <dgm:animLvl val="lvl"/>
        </dgm:presLayoutVars>
      </dgm:prSet>
      <dgm:spPr/>
    </dgm:pt>
    <dgm:pt modelId="{BF005157-1515-4DF3-B0E7-00AAF9A0795A}" type="pres">
      <dgm:prSet presAssocID="{1898420E-8EBF-4AF8-A782-880105C24845}" presName="posSpace" presStyleCnt="0"/>
      <dgm:spPr/>
    </dgm:pt>
    <dgm:pt modelId="{7A458B55-228D-49A1-B363-DA2F8E1E39FF}" type="pres">
      <dgm:prSet presAssocID="{1898420E-8EBF-4AF8-A782-880105C24845}" presName="vertFlow" presStyleCnt="0"/>
      <dgm:spPr/>
    </dgm:pt>
    <dgm:pt modelId="{66021BE7-37ED-4619-B66A-E75F2C8252E0}" type="pres">
      <dgm:prSet presAssocID="{1898420E-8EBF-4AF8-A782-880105C24845}" presName="topSpace" presStyleCnt="0"/>
      <dgm:spPr/>
    </dgm:pt>
    <dgm:pt modelId="{D14186C1-F5C3-4423-9F5A-AA21BEA1C81F}" type="pres">
      <dgm:prSet presAssocID="{1898420E-8EBF-4AF8-A782-880105C24845}" presName="firstComp" presStyleCnt="0"/>
      <dgm:spPr/>
    </dgm:pt>
    <dgm:pt modelId="{19C1AD08-F967-4F68-940A-82A03BEC7750}" type="pres">
      <dgm:prSet presAssocID="{1898420E-8EBF-4AF8-A782-880105C24845}" presName="firstChild" presStyleLbl="bgAccFollowNode1" presStyleIdx="0" presStyleCnt="2"/>
      <dgm:spPr/>
    </dgm:pt>
    <dgm:pt modelId="{ED00C797-0C2F-4EEB-8063-CBF08470C2C3}" type="pres">
      <dgm:prSet presAssocID="{1898420E-8EBF-4AF8-A782-880105C24845}" presName="firstChildTx" presStyleLbl="bgAccFollowNode1" presStyleIdx="0" presStyleCnt="2">
        <dgm:presLayoutVars>
          <dgm:bulletEnabled val="1"/>
        </dgm:presLayoutVars>
      </dgm:prSet>
      <dgm:spPr/>
    </dgm:pt>
    <dgm:pt modelId="{296AB509-A50A-4BED-AACC-7391EEC1C1BD}" type="pres">
      <dgm:prSet presAssocID="{1898420E-8EBF-4AF8-A782-880105C24845}" presName="negSpace" presStyleCnt="0"/>
      <dgm:spPr/>
    </dgm:pt>
    <dgm:pt modelId="{DAEC2F4D-9228-4C76-BAFD-15C805E285B6}" type="pres">
      <dgm:prSet presAssocID="{1898420E-8EBF-4AF8-A782-880105C24845}" presName="circle" presStyleLbl="node1" presStyleIdx="0" presStyleCnt="2" custScaleX="121187" custScaleY="117768" custLinFactNeighborX="-11527" custLinFactNeighborY="-6845"/>
      <dgm:spPr/>
    </dgm:pt>
    <dgm:pt modelId="{54CD4683-AA31-46EF-B438-3D98006C2511}" type="pres">
      <dgm:prSet presAssocID="{3415263B-9896-4BB0-8F4D-503F30A6AFE1}" presName="transSpace" presStyleCnt="0"/>
      <dgm:spPr/>
    </dgm:pt>
    <dgm:pt modelId="{6E9CA6FE-B52F-44AB-9357-9D14F49E9A2F}" type="pres">
      <dgm:prSet presAssocID="{54117DDF-941C-4FA1-B7C1-7B93D171C592}" presName="posSpace" presStyleCnt="0"/>
      <dgm:spPr/>
    </dgm:pt>
    <dgm:pt modelId="{074ADE91-6BEA-4039-8A46-C07677723A0D}" type="pres">
      <dgm:prSet presAssocID="{54117DDF-941C-4FA1-B7C1-7B93D171C592}" presName="vertFlow" presStyleCnt="0"/>
      <dgm:spPr/>
    </dgm:pt>
    <dgm:pt modelId="{E089A811-F99C-420B-A9ED-BD4DC1D1ACB5}" type="pres">
      <dgm:prSet presAssocID="{54117DDF-941C-4FA1-B7C1-7B93D171C592}" presName="topSpace" presStyleCnt="0"/>
      <dgm:spPr/>
    </dgm:pt>
    <dgm:pt modelId="{C82FF6C7-E13B-4154-B5AD-B52047C80812}" type="pres">
      <dgm:prSet presAssocID="{54117DDF-941C-4FA1-B7C1-7B93D171C592}" presName="firstComp" presStyleCnt="0"/>
      <dgm:spPr/>
    </dgm:pt>
    <dgm:pt modelId="{2ACD934D-9E5A-4E22-A398-36D0C9710D10}" type="pres">
      <dgm:prSet presAssocID="{54117DDF-941C-4FA1-B7C1-7B93D171C592}" presName="firstChild" presStyleLbl="bgAccFollowNode1" presStyleIdx="1" presStyleCnt="2"/>
      <dgm:spPr/>
    </dgm:pt>
    <dgm:pt modelId="{D5A90F3F-6482-450A-9309-54C20FCACB54}" type="pres">
      <dgm:prSet presAssocID="{54117DDF-941C-4FA1-B7C1-7B93D171C592}" presName="firstChildTx" presStyleLbl="bgAccFollowNode1" presStyleIdx="1" presStyleCnt="2">
        <dgm:presLayoutVars>
          <dgm:bulletEnabled val="1"/>
        </dgm:presLayoutVars>
      </dgm:prSet>
      <dgm:spPr/>
    </dgm:pt>
    <dgm:pt modelId="{FDE907CB-D255-4085-8960-0A61D06F7936}" type="pres">
      <dgm:prSet presAssocID="{54117DDF-941C-4FA1-B7C1-7B93D171C592}" presName="negSpace" presStyleCnt="0"/>
      <dgm:spPr/>
    </dgm:pt>
    <dgm:pt modelId="{D3335871-C47A-45FA-8486-4333370454B8}" type="pres">
      <dgm:prSet presAssocID="{54117DDF-941C-4FA1-B7C1-7B93D171C592}" presName="circle" presStyleLbl="node1" presStyleIdx="1" presStyleCnt="2" custScaleX="121886" custScaleY="119492" custLinFactNeighborX="-5035" custLinFactNeighborY="-4733"/>
      <dgm:spPr/>
    </dgm:pt>
  </dgm:ptLst>
  <dgm:cxnLst>
    <dgm:cxn modelId="{1379D512-83CC-4021-A60B-868B081F558A}" srcId="{54117DDF-941C-4FA1-B7C1-7B93D171C592}" destId="{DAD37E75-C25B-4DBE-BC65-5BD9669E307A}" srcOrd="0" destOrd="0" parTransId="{A5E83FC1-4E3E-40D9-AA97-003F140F01DE}" sibTransId="{A06C32AE-F866-4065-8A5F-0F55831AD148}"/>
    <dgm:cxn modelId="{A445F714-4C3A-4390-80F9-1CFD21683152}" type="presOf" srcId="{54117DDF-941C-4FA1-B7C1-7B93D171C592}" destId="{D3335871-C47A-45FA-8486-4333370454B8}" srcOrd="0" destOrd="0" presId="urn:microsoft.com/office/officeart/2005/8/layout/hList9"/>
    <dgm:cxn modelId="{61593623-F221-4D40-AC07-F8C31B5435B0}" srcId="{A26CBB44-2213-4F86-8F16-19E9B818FD4E}" destId="{1898420E-8EBF-4AF8-A782-880105C24845}" srcOrd="0" destOrd="0" parTransId="{9AA34345-E689-4CB5-962F-A057C6490AE8}" sibTransId="{3415263B-9896-4BB0-8F4D-503F30A6AFE1}"/>
    <dgm:cxn modelId="{C420CF38-8F3F-4FBE-AEE9-762A95C0E3AA}" type="presOf" srcId="{DAD37E75-C25B-4DBE-BC65-5BD9669E307A}" destId="{2ACD934D-9E5A-4E22-A398-36D0C9710D10}" srcOrd="0" destOrd="0" presId="urn:microsoft.com/office/officeart/2005/8/layout/hList9"/>
    <dgm:cxn modelId="{64C0D56B-DED9-42E8-AF5C-F811CAB10435}" type="presOf" srcId="{A26CBB44-2213-4F86-8F16-19E9B818FD4E}" destId="{6775C885-4C83-42A4-9A9C-EAB30DC262A6}" srcOrd="0" destOrd="0" presId="urn:microsoft.com/office/officeart/2005/8/layout/hList9"/>
    <dgm:cxn modelId="{2FD70057-749A-43E4-90A1-45C34C1A84E2}" type="presOf" srcId="{DAD37E75-C25B-4DBE-BC65-5BD9669E307A}" destId="{D5A90F3F-6482-450A-9309-54C20FCACB54}" srcOrd="1" destOrd="0" presId="urn:microsoft.com/office/officeart/2005/8/layout/hList9"/>
    <dgm:cxn modelId="{B08AB0A6-F7E4-4E2E-9C02-D4D7DB005265}" srcId="{A26CBB44-2213-4F86-8F16-19E9B818FD4E}" destId="{54117DDF-941C-4FA1-B7C1-7B93D171C592}" srcOrd="1" destOrd="0" parTransId="{C7D846B8-E7D3-4597-805B-CB4A87692B58}" sibTransId="{C7D84415-812E-4E80-A662-42D4DCC03808}"/>
    <dgm:cxn modelId="{1D84EFA9-3985-4178-AA0F-A83D488AD796}" type="presOf" srcId="{792AD947-C60C-4E17-8CC2-5D9B90893A3B}" destId="{19C1AD08-F967-4F68-940A-82A03BEC7750}" srcOrd="0" destOrd="0" presId="urn:microsoft.com/office/officeart/2005/8/layout/hList9"/>
    <dgm:cxn modelId="{711701B0-704C-44E1-8930-B4CC0A1D4548}" type="presOf" srcId="{792AD947-C60C-4E17-8CC2-5D9B90893A3B}" destId="{ED00C797-0C2F-4EEB-8063-CBF08470C2C3}" srcOrd="1" destOrd="0" presId="urn:microsoft.com/office/officeart/2005/8/layout/hList9"/>
    <dgm:cxn modelId="{273969B7-0FF7-4A50-86F6-CDDD3BFAF603}" type="presOf" srcId="{1898420E-8EBF-4AF8-A782-880105C24845}" destId="{DAEC2F4D-9228-4C76-BAFD-15C805E285B6}" srcOrd="0" destOrd="0" presId="urn:microsoft.com/office/officeart/2005/8/layout/hList9"/>
    <dgm:cxn modelId="{4C220CF0-C10A-414F-B504-DFC1B285BB3C}" srcId="{1898420E-8EBF-4AF8-A782-880105C24845}" destId="{792AD947-C60C-4E17-8CC2-5D9B90893A3B}" srcOrd="0" destOrd="0" parTransId="{89208591-670C-499F-8EFB-02C25E4B2F4C}" sibTransId="{66765902-D255-4699-B5B1-4FE7A4A53419}"/>
    <dgm:cxn modelId="{6641BA3E-A250-492C-9E2C-31F923B64675}" type="presParOf" srcId="{6775C885-4C83-42A4-9A9C-EAB30DC262A6}" destId="{BF005157-1515-4DF3-B0E7-00AAF9A0795A}" srcOrd="0" destOrd="0" presId="urn:microsoft.com/office/officeart/2005/8/layout/hList9"/>
    <dgm:cxn modelId="{7C4D93E0-A2F9-4792-B797-5FCB9E19584B}" type="presParOf" srcId="{6775C885-4C83-42A4-9A9C-EAB30DC262A6}" destId="{7A458B55-228D-49A1-B363-DA2F8E1E39FF}" srcOrd="1" destOrd="0" presId="urn:microsoft.com/office/officeart/2005/8/layout/hList9"/>
    <dgm:cxn modelId="{DFA56207-4899-47DF-A991-A8295C8B9F91}" type="presParOf" srcId="{7A458B55-228D-49A1-B363-DA2F8E1E39FF}" destId="{66021BE7-37ED-4619-B66A-E75F2C8252E0}" srcOrd="0" destOrd="0" presId="urn:microsoft.com/office/officeart/2005/8/layout/hList9"/>
    <dgm:cxn modelId="{643B207A-6751-4BB5-BCBF-0385B191017E}" type="presParOf" srcId="{7A458B55-228D-49A1-B363-DA2F8E1E39FF}" destId="{D14186C1-F5C3-4423-9F5A-AA21BEA1C81F}" srcOrd="1" destOrd="0" presId="urn:microsoft.com/office/officeart/2005/8/layout/hList9"/>
    <dgm:cxn modelId="{40CDC2A3-B091-4ABE-A08C-44D04DC4641E}" type="presParOf" srcId="{D14186C1-F5C3-4423-9F5A-AA21BEA1C81F}" destId="{19C1AD08-F967-4F68-940A-82A03BEC7750}" srcOrd="0" destOrd="0" presId="urn:microsoft.com/office/officeart/2005/8/layout/hList9"/>
    <dgm:cxn modelId="{235818ED-E660-4631-8820-39D9753D883E}" type="presParOf" srcId="{D14186C1-F5C3-4423-9F5A-AA21BEA1C81F}" destId="{ED00C797-0C2F-4EEB-8063-CBF08470C2C3}" srcOrd="1" destOrd="0" presId="urn:microsoft.com/office/officeart/2005/8/layout/hList9"/>
    <dgm:cxn modelId="{BBF553A4-AA4F-40A3-B4C9-0052F38F4C91}" type="presParOf" srcId="{6775C885-4C83-42A4-9A9C-EAB30DC262A6}" destId="{296AB509-A50A-4BED-AACC-7391EEC1C1BD}" srcOrd="2" destOrd="0" presId="urn:microsoft.com/office/officeart/2005/8/layout/hList9"/>
    <dgm:cxn modelId="{C9E954BC-74C5-42BC-8202-695A15C12D7F}" type="presParOf" srcId="{6775C885-4C83-42A4-9A9C-EAB30DC262A6}" destId="{DAEC2F4D-9228-4C76-BAFD-15C805E285B6}" srcOrd="3" destOrd="0" presId="urn:microsoft.com/office/officeart/2005/8/layout/hList9"/>
    <dgm:cxn modelId="{4B4A7559-6503-4637-9C4A-E484D989DEE8}" type="presParOf" srcId="{6775C885-4C83-42A4-9A9C-EAB30DC262A6}" destId="{54CD4683-AA31-46EF-B438-3D98006C2511}" srcOrd="4" destOrd="0" presId="urn:microsoft.com/office/officeart/2005/8/layout/hList9"/>
    <dgm:cxn modelId="{23196E61-B192-47F1-A6D5-A27E70FD7CA4}" type="presParOf" srcId="{6775C885-4C83-42A4-9A9C-EAB30DC262A6}" destId="{6E9CA6FE-B52F-44AB-9357-9D14F49E9A2F}" srcOrd="5" destOrd="0" presId="urn:microsoft.com/office/officeart/2005/8/layout/hList9"/>
    <dgm:cxn modelId="{63F2CF7F-EF15-4745-BCCA-1DF8587BCF85}" type="presParOf" srcId="{6775C885-4C83-42A4-9A9C-EAB30DC262A6}" destId="{074ADE91-6BEA-4039-8A46-C07677723A0D}" srcOrd="6" destOrd="0" presId="urn:microsoft.com/office/officeart/2005/8/layout/hList9"/>
    <dgm:cxn modelId="{3C507C8A-752C-4539-B928-F6AAF3C8556A}" type="presParOf" srcId="{074ADE91-6BEA-4039-8A46-C07677723A0D}" destId="{E089A811-F99C-420B-A9ED-BD4DC1D1ACB5}" srcOrd="0" destOrd="0" presId="urn:microsoft.com/office/officeart/2005/8/layout/hList9"/>
    <dgm:cxn modelId="{E069061D-99E3-4E4D-A883-B13AE7451B24}" type="presParOf" srcId="{074ADE91-6BEA-4039-8A46-C07677723A0D}" destId="{C82FF6C7-E13B-4154-B5AD-B52047C80812}" srcOrd="1" destOrd="0" presId="urn:microsoft.com/office/officeart/2005/8/layout/hList9"/>
    <dgm:cxn modelId="{4B9875A8-DA37-4063-85C8-7C0B1C536430}" type="presParOf" srcId="{C82FF6C7-E13B-4154-B5AD-B52047C80812}" destId="{2ACD934D-9E5A-4E22-A398-36D0C9710D10}" srcOrd="0" destOrd="0" presId="urn:microsoft.com/office/officeart/2005/8/layout/hList9"/>
    <dgm:cxn modelId="{71F12085-9446-48D4-867C-63CC4EA91044}" type="presParOf" srcId="{C82FF6C7-E13B-4154-B5AD-B52047C80812}" destId="{D5A90F3F-6482-450A-9309-54C20FCACB54}" srcOrd="1" destOrd="0" presId="urn:microsoft.com/office/officeart/2005/8/layout/hList9"/>
    <dgm:cxn modelId="{02D7322A-65DA-4599-A51E-223E71D4BE03}" type="presParOf" srcId="{6775C885-4C83-42A4-9A9C-EAB30DC262A6}" destId="{FDE907CB-D255-4085-8960-0A61D06F7936}" srcOrd="7" destOrd="0" presId="urn:microsoft.com/office/officeart/2005/8/layout/hList9"/>
    <dgm:cxn modelId="{E04298F3-C82A-4887-976A-DED7950DA948}" type="presParOf" srcId="{6775C885-4C83-42A4-9A9C-EAB30DC262A6}" destId="{D3335871-C47A-45FA-8486-4333370454B8}" srcOrd="8"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46EE130-6D08-4F79-9C7C-87DDCB9A4974}" type="doc">
      <dgm:prSet loTypeId="urn:microsoft.com/office/officeart/2005/8/layout/equation2" loCatId="process" qsTypeId="urn:microsoft.com/office/officeart/2005/8/quickstyle/simple5" qsCatId="simple" csTypeId="urn:microsoft.com/office/officeart/2005/8/colors/accent1_2" csCatId="accent1" phldr="1"/>
      <dgm:spPr/>
      <dgm:t>
        <a:bodyPr/>
        <a:lstStyle/>
        <a:p>
          <a:endParaRPr lang="en-US"/>
        </a:p>
      </dgm:t>
    </dgm:pt>
    <dgm:pt modelId="{35FFA935-7C13-4D31-A139-164C2DA9E578}">
      <dgm:prSet phldrT="[Text]"/>
      <dgm:spPr/>
      <dgm:t>
        <a:bodyPr/>
        <a:lstStyle/>
        <a:p>
          <a:r>
            <a:rPr lang="en-US" dirty="0"/>
            <a:t>Opportunities</a:t>
          </a:r>
        </a:p>
      </dgm:t>
    </dgm:pt>
    <dgm:pt modelId="{4BFC21BD-9D5E-47F6-8153-A06FBF41B3BE}" type="parTrans" cxnId="{9A4FFBC3-7CD4-4300-BE13-CF197E98B046}">
      <dgm:prSet/>
      <dgm:spPr/>
      <dgm:t>
        <a:bodyPr/>
        <a:lstStyle/>
        <a:p>
          <a:endParaRPr lang="en-US"/>
        </a:p>
      </dgm:t>
    </dgm:pt>
    <dgm:pt modelId="{11E0FA71-4009-4508-B9D5-00343D1E1EB1}" type="sibTrans" cxnId="{9A4FFBC3-7CD4-4300-BE13-CF197E98B046}">
      <dgm:prSet/>
      <dgm:spPr/>
      <dgm:t>
        <a:bodyPr/>
        <a:lstStyle/>
        <a:p>
          <a:endParaRPr lang="en-US"/>
        </a:p>
      </dgm:t>
    </dgm:pt>
    <dgm:pt modelId="{E2C68CAD-04D9-4A65-BB83-BDBA1F91CBBB}">
      <dgm:prSet phldrT="[Text]"/>
      <dgm:spPr/>
      <dgm:t>
        <a:bodyPr/>
        <a:lstStyle/>
        <a:p>
          <a:r>
            <a:rPr lang="en-US" dirty="0"/>
            <a:t>Assets in the Region</a:t>
          </a:r>
        </a:p>
      </dgm:t>
    </dgm:pt>
    <dgm:pt modelId="{A92FA468-5A71-4162-A4E8-39BA8259CD9E}" type="parTrans" cxnId="{4636A9E6-C7C4-407B-8540-2BFA4A858B8A}">
      <dgm:prSet/>
      <dgm:spPr/>
      <dgm:t>
        <a:bodyPr/>
        <a:lstStyle/>
        <a:p>
          <a:endParaRPr lang="en-US"/>
        </a:p>
      </dgm:t>
    </dgm:pt>
    <dgm:pt modelId="{75A95006-78CE-4240-B32A-606F22F12AB2}" type="sibTrans" cxnId="{4636A9E6-C7C4-407B-8540-2BFA4A858B8A}">
      <dgm:prSet/>
      <dgm:spPr/>
      <dgm:t>
        <a:bodyPr/>
        <a:lstStyle/>
        <a:p>
          <a:endParaRPr lang="en-US"/>
        </a:p>
      </dgm:t>
    </dgm:pt>
    <dgm:pt modelId="{93842A77-D2A4-483C-8601-FD182E2037E0}">
      <dgm:prSet/>
      <dgm:spPr/>
      <dgm:t>
        <a:bodyPr/>
        <a:lstStyle/>
        <a:p>
          <a:r>
            <a:rPr lang="en-US" dirty="0"/>
            <a:t>Goals to Pursue</a:t>
          </a:r>
        </a:p>
      </dgm:t>
    </dgm:pt>
    <dgm:pt modelId="{214D01B1-F060-4787-AD27-382545BF8790}" type="parTrans" cxnId="{812603BD-56BA-4167-B1FB-AEA53704D4BD}">
      <dgm:prSet/>
      <dgm:spPr/>
      <dgm:t>
        <a:bodyPr/>
        <a:lstStyle/>
        <a:p>
          <a:endParaRPr lang="en-US"/>
        </a:p>
      </dgm:t>
    </dgm:pt>
    <dgm:pt modelId="{705C6A9E-CF55-482F-A6D9-C3482F923FB0}" type="sibTrans" cxnId="{812603BD-56BA-4167-B1FB-AEA53704D4BD}">
      <dgm:prSet/>
      <dgm:spPr/>
      <dgm:t>
        <a:bodyPr/>
        <a:lstStyle/>
        <a:p>
          <a:endParaRPr lang="en-US"/>
        </a:p>
      </dgm:t>
    </dgm:pt>
    <dgm:pt modelId="{8DCECC7F-0EB2-4AD2-8E5B-579E2C8D0764}" type="pres">
      <dgm:prSet presAssocID="{E46EE130-6D08-4F79-9C7C-87DDCB9A4974}" presName="Name0" presStyleCnt="0">
        <dgm:presLayoutVars>
          <dgm:dir/>
          <dgm:resizeHandles val="exact"/>
        </dgm:presLayoutVars>
      </dgm:prSet>
      <dgm:spPr/>
    </dgm:pt>
    <dgm:pt modelId="{D7C9D56B-1E3B-454A-A61D-AD83300C9975}" type="pres">
      <dgm:prSet presAssocID="{E46EE130-6D08-4F79-9C7C-87DDCB9A4974}" presName="vNodes" presStyleCnt="0"/>
      <dgm:spPr/>
    </dgm:pt>
    <dgm:pt modelId="{2B13D3FB-5F3B-4096-B77C-F76EE9B4FB96}" type="pres">
      <dgm:prSet presAssocID="{35FFA935-7C13-4D31-A139-164C2DA9E578}" presName="node" presStyleLbl="node1" presStyleIdx="0" presStyleCnt="3" custScaleX="212827">
        <dgm:presLayoutVars>
          <dgm:bulletEnabled val="1"/>
        </dgm:presLayoutVars>
      </dgm:prSet>
      <dgm:spPr/>
    </dgm:pt>
    <dgm:pt modelId="{52FD24F2-2D1B-4D9C-B394-897D92ED8B06}" type="pres">
      <dgm:prSet presAssocID="{11E0FA71-4009-4508-B9D5-00343D1E1EB1}" presName="spacerT" presStyleCnt="0"/>
      <dgm:spPr/>
    </dgm:pt>
    <dgm:pt modelId="{9DF33369-2401-47CE-A53D-C0AAFD6B67CE}" type="pres">
      <dgm:prSet presAssocID="{11E0FA71-4009-4508-B9D5-00343D1E1EB1}" presName="sibTrans" presStyleLbl="sibTrans2D1" presStyleIdx="0" presStyleCnt="2"/>
      <dgm:spPr/>
    </dgm:pt>
    <dgm:pt modelId="{98B6333F-7C02-4AED-A8CE-C59AB07558BD}" type="pres">
      <dgm:prSet presAssocID="{11E0FA71-4009-4508-B9D5-00343D1E1EB1}" presName="spacerB" presStyleCnt="0"/>
      <dgm:spPr/>
    </dgm:pt>
    <dgm:pt modelId="{1FE2FAD9-57B2-4AB0-A9C8-E37B2E8B94D8}" type="pres">
      <dgm:prSet presAssocID="{E2C68CAD-04D9-4A65-BB83-BDBA1F91CBBB}" presName="node" presStyleLbl="node1" presStyleIdx="1" presStyleCnt="3" custScaleX="225374">
        <dgm:presLayoutVars>
          <dgm:bulletEnabled val="1"/>
        </dgm:presLayoutVars>
      </dgm:prSet>
      <dgm:spPr/>
    </dgm:pt>
    <dgm:pt modelId="{9C8FF2D4-9F5D-41E8-9B9B-D92EE81CE254}" type="pres">
      <dgm:prSet presAssocID="{E46EE130-6D08-4F79-9C7C-87DDCB9A4974}" presName="sibTransLast" presStyleLbl="sibTrans2D1" presStyleIdx="1" presStyleCnt="2"/>
      <dgm:spPr/>
    </dgm:pt>
    <dgm:pt modelId="{18FF5C22-19D0-44E3-B58A-7B80A27DFE1A}" type="pres">
      <dgm:prSet presAssocID="{E46EE130-6D08-4F79-9C7C-87DDCB9A4974}" presName="connectorText" presStyleLbl="sibTrans2D1" presStyleIdx="1" presStyleCnt="2"/>
      <dgm:spPr/>
    </dgm:pt>
    <dgm:pt modelId="{71CCC23C-8028-427D-9087-24183A2B1CFF}" type="pres">
      <dgm:prSet presAssocID="{E46EE130-6D08-4F79-9C7C-87DDCB9A4974}" presName="lastNode" presStyleLbl="node1" presStyleIdx="2" presStyleCnt="3" custScaleX="90825" custScaleY="60389">
        <dgm:presLayoutVars>
          <dgm:bulletEnabled val="1"/>
        </dgm:presLayoutVars>
      </dgm:prSet>
      <dgm:spPr/>
    </dgm:pt>
  </dgm:ptLst>
  <dgm:cxnLst>
    <dgm:cxn modelId="{C96A5907-5343-4326-A3DE-7D2AE4369A52}" type="presOf" srcId="{11E0FA71-4009-4508-B9D5-00343D1E1EB1}" destId="{9DF33369-2401-47CE-A53D-C0AAFD6B67CE}" srcOrd="0" destOrd="0" presId="urn:microsoft.com/office/officeart/2005/8/layout/equation2"/>
    <dgm:cxn modelId="{4F35F414-87FE-425A-B8E3-210964D53A79}" type="presOf" srcId="{75A95006-78CE-4240-B32A-606F22F12AB2}" destId="{18FF5C22-19D0-44E3-B58A-7B80A27DFE1A}" srcOrd="1" destOrd="0" presId="urn:microsoft.com/office/officeart/2005/8/layout/equation2"/>
    <dgm:cxn modelId="{FA0AFC31-F27D-4A68-AE00-E5A24C85E8B3}" type="presOf" srcId="{E2C68CAD-04D9-4A65-BB83-BDBA1F91CBBB}" destId="{1FE2FAD9-57B2-4AB0-A9C8-E37B2E8B94D8}" srcOrd="0" destOrd="0" presId="urn:microsoft.com/office/officeart/2005/8/layout/equation2"/>
    <dgm:cxn modelId="{EEF9D63E-0107-4FB0-BB68-9C9B6FCCD50B}" type="presOf" srcId="{35FFA935-7C13-4D31-A139-164C2DA9E578}" destId="{2B13D3FB-5F3B-4096-B77C-F76EE9B4FB96}" srcOrd="0" destOrd="0" presId="urn:microsoft.com/office/officeart/2005/8/layout/equation2"/>
    <dgm:cxn modelId="{583C5062-92AB-40B6-9452-58C20B0A198A}" type="presOf" srcId="{E46EE130-6D08-4F79-9C7C-87DDCB9A4974}" destId="{8DCECC7F-0EB2-4AD2-8E5B-579E2C8D0764}" srcOrd="0" destOrd="0" presId="urn:microsoft.com/office/officeart/2005/8/layout/equation2"/>
    <dgm:cxn modelId="{72E24D7A-5303-4F49-A9D9-BFE48421048C}" type="presOf" srcId="{75A95006-78CE-4240-B32A-606F22F12AB2}" destId="{9C8FF2D4-9F5D-41E8-9B9B-D92EE81CE254}" srcOrd="0" destOrd="0" presId="urn:microsoft.com/office/officeart/2005/8/layout/equation2"/>
    <dgm:cxn modelId="{812603BD-56BA-4167-B1FB-AEA53704D4BD}" srcId="{E46EE130-6D08-4F79-9C7C-87DDCB9A4974}" destId="{93842A77-D2A4-483C-8601-FD182E2037E0}" srcOrd="2" destOrd="0" parTransId="{214D01B1-F060-4787-AD27-382545BF8790}" sibTransId="{705C6A9E-CF55-482F-A6D9-C3482F923FB0}"/>
    <dgm:cxn modelId="{9A4FFBC3-7CD4-4300-BE13-CF197E98B046}" srcId="{E46EE130-6D08-4F79-9C7C-87DDCB9A4974}" destId="{35FFA935-7C13-4D31-A139-164C2DA9E578}" srcOrd="0" destOrd="0" parTransId="{4BFC21BD-9D5E-47F6-8153-A06FBF41B3BE}" sibTransId="{11E0FA71-4009-4508-B9D5-00343D1E1EB1}"/>
    <dgm:cxn modelId="{4636A9E6-C7C4-407B-8540-2BFA4A858B8A}" srcId="{E46EE130-6D08-4F79-9C7C-87DDCB9A4974}" destId="{E2C68CAD-04D9-4A65-BB83-BDBA1F91CBBB}" srcOrd="1" destOrd="0" parTransId="{A92FA468-5A71-4162-A4E8-39BA8259CD9E}" sibTransId="{75A95006-78CE-4240-B32A-606F22F12AB2}"/>
    <dgm:cxn modelId="{A4E068FB-BC1B-46DF-99E0-F6EFDF21884C}" type="presOf" srcId="{93842A77-D2A4-483C-8601-FD182E2037E0}" destId="{71CCC23C-8028-427D-9087-24183A2B1CFF}" srcOrd="0" destOrd="0" presId="urn:microsoft.com/office/officeart/2005/8/layout/equation2"/>
    <dgm:cxn modelId="{7D0157E3-EB91-45A0-9E3C-18F1C815F266}" type="presParOf" srcId="{8DCECC7F-0EB2-4AD2-8E5B-579E2C8D0764}" destId="{D7C9D56B-1E3B-454A-A61D-AD83300C9975}" srcOrd="0" destOrd="0" presId="urn:microsoft.com/office/officeart/2005/8/layout/equation2"/>
    <dgm:cxn modelId="{B6C34F13-3BEF-4FA1-A4F9-C78C18CD6FDF}" type="presParOf" srcId="{D7C9D56B-1E3B-454A-A61D-AD83300C9975}" destId="{2B13D3FB-5F3B-4096-B77C-F76EE9B4FB96}" srcOrd="0" destOrd="0" presId="urn:microsoft.com/office/officeart/2005/8/layout/equation2"/>
    <dgm:cxn modelId="{B89115C9-88AE-4D75-9C6A-AE5C883DB772}" type="presParOf" srcId="{D7C9D56B-1E3B-454A-A61D-AD83300C9975}" destId="{52FD24F2-2D1B-4D9C-B394-897D92ED8B06}" srcOrd="1" destOrd="0" presId="urn:microsoft.com/office/officeart/2005/8/layout/equation2"/>
    <dgm:cxn modelId="{680F7D2D-5497-4AC8-BF83-64F7D6DA4986}" type="presParOf" srcId="{D7C9D56B-1E3B-454A-A61D-AD83300C9975}" destId="{9DF33369-2401-47CE-A53D-C0AAFD6B67CE}" srcOrd="2" destOrd="0" presId="urn:microsoft.com/office/officeart/2005/8/layout/equation2"/>
    <dgm:cxn modelId="{8210156E-9DBA-4300-BAA5-46189BE59EF5}" type="presParOf" srcId="{D7C9D56B-1E3B-454A-A61D-AD83300C9975}" destId="{98B6333F-7C02-4AED-A8CE-C59AB07558BD}" srcOrd="3" destOrd="0" presId="urn:microsoft.com/office/officeart/2005/8/layout/equation2"/>
    <dgm:cxn modelId="{9037C020-BCDB-48AD-96C1-C00BFE00A2B3}" type="presParOf" srcId="{D7C9D56B-1E3B-454A-A61D-AD83300C9975}" destId="{1FE2FAD9-57B2-4AB0-A9C8-E37B2E8B94D8}" srcOrd="4" destOrd="0" presId="urn:microsoft.com/office/officeart/2005/8/layout/equation2"/>
    <dgm:cxn modelId="{AD2B213D-0181-4726-83AA-27F5D7F931F8}" type="presParOf" srcId="{8DCECC7F-0EB2-4AD2-8E5B-579E2C8D0764}" destId="{9C8FF2D4-9F5D-41E8-9B9B-D92EE81CE254}" srcOrd="1" destOrd="0" presId="urn:microsoft.com/office/officeart/2005/8/layout/equation2"/>
    <dgm:cxn modelId="{67E5DB53-4E6F-4A50-A325-706B78C84C7A}" type="presParOf" srcId="{9C8FF2D4-9F5D-41E8-9B9B-D92EE81CE254}" destId="{18FF5C22-19D0-44E3-B58A-7B80A27DFE1A}" srcOrd="0" destOrd="0" presId="urn:microsoft.com/office/officeart/2005/8/layout/equation2"/>
    <dgm:cxn modelId="{028CCB16-47A1-4000-91E1-59C06C4D7A03}" type="presParOf" srcId="{8DCECC7F-0EB2-4AD2-8E5B-579E2C8D0764}" destId="{71CCC23C-8028-427D-9087-24183A2B1CFF}"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3E964A-8A53-45AA-9411-0EDB8D2DF4DF}">
      <dsp:nvSpPr>
        <dsp:cNvPr id="0" name=""/>
        <dsp:cNvSpPr/>
      </dsp:nvSpPr>
      <dsp:spPr>
        <a:xfrm>
          <a:off x="0" y="283"/>
          <a:ext cx="8754034" cy="64305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Welcome &amp; Introductions</a:t>
          </a:r>
        </a:p>
      </dsp:txBody>
      <dsp:txXfrm>
        <a:off x="31391" y="31674"/>
        <a:ext cx="8691252" cy="580272"/>
      </dsp:txXfrm>
    </dsp:sp>
    <dsp:sp modelId="{DAD95440-93C9-4BDC-AE5C-33BD488D8921}">
      <dsp:nvSpPr>
        <dsp:cNvPr id="0" name=""/>
        <dsp:cNvSpPr/>
      </dsp:nvSpPr>
      <dsp:spPr>
        <a:xfrm>
          <a:off x="0" y="661077"/>
          <a:ext cx="8754034" cy="64305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Background</a:t>
          </a:r>
          <a:endParaRPr lang="en-US" sz="2000" kern="1200" dirty="0"/>
        </a:p>
      </dsp:txBody>
      <dsp:txXfrm>
        <a:off x="31391" y="692468"/>
        <a:ext cx="8691252" cy="580272"/>
      </dsp:txXfrm>
    </dsp:sp>
    <dsp:sp modelId="{91EE6AC6-37B7-4649-B4C8-9F6EC791B95C}">
      <dsp:nvSpPr>
        <dsp:cNvPr id="0" name=""/>
        <dsp:cNvSpPr/>
      </dsp:nvSpPr>
      <dsp:spPr>
        <a:xfrm>
          <a:off x="0" y="1304132"/>
          <a:ext cx="8754034" cy="11377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7941"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Regional</a:t>
          </a:r>
        </a:p>
        <a:p>
          <a:pPr marL="228600" lvl="1" indent="-228600" algn="l" defTabSz="1066800">
            <a:lnSpc>
              <a:spcPct val="90000"/>
            </a:lnSpc>
            <a:spcBef>
              <a:spcPct val="0"/>
            </a:spcBef>
            <a:spcAft>
              <a:spcPct val="20000"/>
            </a:spcAft>
            <a:buChar char="•"/>
          </a:pPr>
          <a:r>
            <a:rPr lang="en-US" sz="2400" kern="1200" dirty="0"/>
            <a:t>Retail</a:t>
          </a:r>
        </a:p>
        <a:p>
          <a:pPr marL="228600" lvl="1" indent="-228600" algn="l" defTabSz="1066800">
            <a:lnSpc>
              <a:spcPct val="90000"/>
            </a:lnSpc>
            <a:spcBef>
              <a:spcPct val="0"/>
            </a:spcBef>
            <a:spcAft>
              <a:spcPct val="20000"/>
            </a:spcAft>
            <a:buChar char="•"/>
          </a:pPr>
          <a:r>
            <a:rPr lang="en-US" sz="2400" kern="1200" dirty="0"/>
            <a:t>Process</a:t>
          </a:r>
        </a:p>
      </dsp:txBody>
      <dsp:txXfrm>
        <a:off x="0" y="1304132"/>
        <a:ext cx="8754034" cy="1137711"/>
      </dsp:txXfrm>
    </dsp:sp>
    <dsp:sp modelId="{D8537351-D226-4BFC-A758-6CBAC5AE9527}">
      <dsp:nvSpPr>
        <dsp:cNvPr id="0" name=""/>
        <dsp:cNvSpPr/>
      </dsp:nvSpPr>
      <dsp:spPr>
        <a:xfrm>
          <a:off x="0" y="2441843"/>
          <a:ext cx="8754034" cy="64305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Resource Listing </a:t>
          </a:r>
          <a:r>
            <a:rPr lang="en-US" sz="2800" kern="1200" baseline="0" dirty="0"/>
            <a:t>Activity</a:t>
          </a:r>
          <a:endParaRPr lang="en-US" sz="2800" kern="1200" dirty="0"/>
        </a:p>
      </dsp:txBody>
      <dsp:txXfrm>
        <a:off x="31391" y="2473234"/>
        <a:ext cx="8691252" cy="580272"/>
      </dsp:txXfrm>
    </dsp:sp>
    <dsp:sp modelId="{BDF8B403-F45E-4514-A8D1-AC80E99302F3}">
      <dsp:nvSpPr>
        <dsp:cNvPr id="0" name=""/>
        <dsp:cNvSpPr/>
      </dsp:nvSpPr>
      <dsp:spPr>
        <a:xfrm>
          <a:off x="0" y="3099030"/>
          <a:ext cx="8754034" cy="64305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Round Table Discussions</a:t>
          </a:r>
        </a:p>
      </dsp:txBody>
      <dsp:txXfrm>
        <a:off x="31391" y="3130421"/>
        <a:ext cx="8691252" cy="580272"/>
      </dsp:txXfrm>
    </dsp:sp>
    <dsp:sp modelId="{1B658123-101C-45E2-93CC-44CBB645C9F7}">
      <dsp:nvSpPr>
        <dsp:cNvPr id="0" name=""/>
        <dsp:cNvSpPr/>
      </dsp:nvSpPr>
      <dsp:spPr>
        <a:xfrm>
          <a:off x="0" y="3742084"/>
          <a:ext cx="8754034" cy="11377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7941"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Round</a:t>
          </a:r>
          <a:r>
            <a:rPr lang="en-US" sz="2400" kern="1200" baseline="0" dirty="0"/>
            <a:t> 1: Strengths</a:t>
          </a:r>
          <a:endParaRPr lang="en-US" sz="2400" kern="1200" dirty="0"/>
        </a:p>
        <a:p>
          <a:pPr marL="228600" lvl="1" indent="-228600" algn="l" defTabSz="1066800">
            <a:lnSpc>
              <a:spcPct val="90000"/>
            </a:lnSpc>
            <a:spcBef>
              <a:spcPct val="0"/>
            </a:spcBef>
            <a:spcAft>
              <a:spcPct val="20000"/>
            </a:spcAft>
            <a:buChar char="•"/>
          </a:pPr>
          <a:r>
            <a:rPr lang="en-US" sz="2400" kern="1200" baseline="0" dirty="0"/>
            <a:t>Round 2: Challenges</a:t>
          </a:r>
          <a:endParaRPr lang="en-US" sz="2400" kern="1200" dirty="0"/>
        </a:p>
        <a:p>
          <a:pPr marL="228600" lvl="1" indent="-228600" algn="l" defTabSz="1066800">
            <a:lnSpc>
              <a:spcPct val="90000"/>
            </a:lnSpc>
            <a:spcBef>
              <a:spcPct val="0"/>
            </a:spcBef>
            <a:spcAft>
              <a:spcPct val="20000"/>
            </a:spcAft>
            <a:buChar char="•"/>
          </a:pPr>
          <a:r>
            <a:rPr lang="en-US" sz="2400" kern="1200" dirty="0"/>
            <a:t>Round 3: Opportunities</a:t>
          </a:r>
        </a:p>
      </dsp:txBody>
      <dsp:txXfrm>
        <a:off x="0" y="3742084"/>
        <a:ext cx="8754034" cy="1137711"/>
      </dsp:txXfrm>
    </dsp:sp>
    <dsp:sp modelId="{9FADBC05-AB84-4152-9119-61B362D7828F}">
      <dsp:nvSpPr>
        <dsp:cNvPr id="0" name=""/>
        <dsp:cNvSpPr/>
      </dsp:nvSpPr>
      <dsp:spPr>
        <a:xfrm>
          <a:off x="0" y="4879796"/>
          <a:ext cx="8754034" cy="64305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altLang="en-US" sz="2800" kern="1200" dirty="0"/>
            <a:t>Next Steps &amp; Concluding Remarks</a:t>
          </a:r>
          <a:endParaRPr lang="en-US" sz="2800" kern="1200" dirty="0"/>
        </a:p>
      </dsp:txBody>
      <dsp:txXfrm>
        <a:off x="31391" y="4911187"/>
        <a:ext cx="8691252" cy="58027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785432-26E2-46DD-AEFD-A6BDA944CF55}">
      <dsp:nvSpPr>
        <dsp:cNvPr id="0" name=""/>
        <dsp:cNvSpPr/>
      </dsp:nvSpPr>
      <dsp:spPr>
        <a:xfrm>
          <a:off x="-4594335" y="-704407"/>
          <a:ext cx="5472816" cy="5472816"/>
        </a:xfrm>
        <a:prstGeom prst="blockArc">
          <a:avLst>
            <a:gd name="adj1" fmla="val 18900000"/>
            <a:gd name="adj2" fmla="val 2700000"/>
            <a:gd name="adj3" fmla="val 395"/>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EB4C4EC-1C81-4A7B-90A8-BD2103345BBF}">
      <dsp:nvSpPr>
        <dsp:cNvPr id="0" name=""/>
        <dsp:cNvSpPr/>
      </dsp:nvSpPr>
      <dsp:spPr>
        <a:xfrm>
          <a:off x="564979" y="406400"/>
          <a:ext cx="5475833" cy="8128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dirty="0"/>
            <a:t>Walk around the room</a:t>
          </a:r>
        </a:p>
      </dsp:txBody>
      <dsp:txXfrm>
        <a:off x="564979" y="406400"/>
        <a:ext cx="5475833" cy="812800"/>
      </dsp:txXfrm>
    </dsp:sp>
    <dsp:sp modelId="{1ECC0203-D2DA-4C6E-8495-E09A40EA8EAD}">
      <dsp:nvSpPr>
        <dsp:cNvPr id="0" name=""/>
        <dsp:cNvSpPr/>
      </dsp:nvSpPr>
      <dsp:spPr>
        <a:xfrm>
          <a:off x="56979" y="304800"/>
          <a:ext cx="1016000" cy="101600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0856F99-E9D7-478F-8ACD-6B2537DFEC18}">
      <dsp:nvSpPr>
        <dsp:cNvPr id="0" name=""/>
        <dsp:cNvSpPr/>
      </dsp:nvSpPr>
      <dsp:spPr>
        <a:xfrm>
          <a:off x="860432" y="1625599"/>
          <a:ext cx="5180380" cy="8128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63500" rIns="63500" bIns="63500" numCol="1" spcCol="1270" anchor="ctr" anchorCtr="0">
          <a:noAutofit/>
        </a:bodyPr>
        <a:lstStyle/>
        <a:p>
          <a:pPr marL="0" lvl="0" indent="0" algn="l" defTabSz="1111250" rtl="0">
            <a:lnSpc>
              <a:spcPct val="90000"/>
            </a:lnSpc>
            <a:spcBef>
              <a:spcPct val="0"/>
            </a:spcBef>
            <a:spcAft>
              <a:spcPct val="35000"/>
            </a:spcAft>
            <a:buNone/>
          </a:pPr>
          <a:r>
            <a:rPr lang="en-US" sz="2500" kern="1200" dirty="0"/>
            <a:t>Examine the different aspects of the </a:t>
          </a:r>
          <a:r>
            <a:rPr lang="en-US" sz="2500" kern="1200" dirty="0">
              <a:latin typeface="Gill Sans MT" panose="020B0502020104020203"/>
            </a:rPr>
            <a:t>resource listing</a:t>
          </a:r>
          <a:endParaRPr lang="en-US" sz="2500" kern="1200" dirty="0"/>
        </a:p>
      </dsp:txBody>
      <dsp:txXfrm>
        <a:off x="860432" y="1625599"/>
        <a:ext cx="5180380" cy="812800"/>
      </dsp:txXfrm>
    </dsp:sp>
    <dsp:sp modelId="{55DDCCDA-53C8-4ED5-9D0B-CF491A127614}">
      <dsp:nvSpPr>
        <dsp:cNvPr id="0" name=""/>
        <dsp:cNvSpPr/>
      </dsp:nvSpPr>
      <dsp:spPr>
        <a:xfrm>
          <a:off x="352432" y="1523999"/>
          <a:ext cx="1016000" cy="101600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26C3B33-7086-4EA4-AAF7-FCADB94452D6}">
      <dsp:nvSpPr>
        <dsp:cNvPr id="0" name=""/>
        <dsp:cNvSpPr/>
      </dsp:nvSpPr>
      <dsp:spPr>
        <a:xfrm>
          <a:off x="564979" y="2844800"/>
          <a:ext cx="5475833" cy="8128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dirty="0"/>
            <a:t>Add missing pieces as you go, using the materials provided </a:t>
          </a:r>
        </a:p>
      </dsp:txBody>
      <dsp:txXfrm>
        <a:off x="564979" y="2844800"/>
        <a:ext cx="5475833" cy="812800"/>
      </dsp:txXfrm>
    </dsp:sp>
    <dsp:sp modelId="{6B46C32B-C032-440F-B66F-369AFF10577E}">
      <dsp:nvSpPr>
        <dsp:cNvPr id="0" name=""/>
        <dsp:cNvSpPr/>
      </dsp:nvSpPr>
      <dsp:spPr>
        <a:xfrm>
          <a:off x="56979" y="2743200"/>
          <a:ext cx="1016000" cy="101600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7DDC55-0625-4117-A30E-82356B8FACF9}">
      <dsp:nvSpPr>
        <dsp:cNvPr id="0" name=""/>
        <dsp:cNvSpPr/>
      </dsp:nvSpPr>
      <dsp:spPr>
        <a:xfrm>
          <a:off x="0" y="1485"/>
          <a:ext cx="587667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CA2A62-57CB-487A-84FF-75098CAC3C92}">
      <dsp:nvSpPr>
        <dsp:cNvPr id="0" name=""/>
        <dsp:cNvSpPr/>
      </dsp:nvSpPr>
      <dsp:spPr>
        <a:xfrm>
          <a:off x="0" y="1485"/>
          <a:ext cx="1175335" cy="1012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t" anchorCtr="0">
          <a:noAutofit/>
        </a:bodyPr>
        <a:lstStyle/>
        <a:p>
          <a:pPr marL="0" lvl="0" indent="0" algn="l" defTabSz="2133600">
            <a:lnSpc>
              <a:spcPct val="90000"/>
            </a:lnSpc>
            <a:spcBef>
              <a:spcPct val="0"/>
            </a:spcBef>
            <a:spcAft>
              <a:spcPct val="35000"/>
            </a:spcAft>
            <a:buNone/>
          </a:pPr>
          <a:r>
            <a:rPr lang="en-US" sz="4800" kern="1200" dirty="0"/>
            <a:t>1. </a:t>
          </a:r>
        </a:p>
      </dsp:txBody>
      <dsp:txXfrm>
        <a:off x="0" y="1485"/>
        <a:ext cx="1175335" cy="1012995"/>
      </dsp:txXfrm>
    </dsp:sp>
    <dsp:sp modelId="{898463FC-E95C-4241-A8F6-963F1A4F8520}">
      <dsp:nvSpPr>
        <dsp:cNvPr id="0" name=""/>
        <dsp:cNvSpPr/>
      </dsp:nvSpPr>
      <dsp:spPr>
        <a:xfrm>
          <a:off x="1263485" y="47485"/>
          <a:ext cx="4613191" cy="9200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1" kern="1200" dirty="0"/>
            <a:t>Raise awareness</a:t>
          </a:r>
          <a:endParaRPr lang="en-US" sz="2600" kern="1200" dirty="0"/>
        </a:p>
      </dsp:txBody>
      <dsp:txXfrm>
        <a:off x="1263485" y="47485"/>
        <a:ext cx="4613191" cy="920005"/>
      </dsp:txXfrm>
    </dsp:sp>
    <dsp:sp modelId="{63CC8EA9-C90D-40AF-BFBD-E3B54802A651}">
      <dsp:nvSpPr>
        <dsp:cNvPr id="0" name=""/>
        <dsp:cNvSpPr/>
      </dsp:nvSpPr>
      <dsp:spPr>
        <a:xfrm>
          <a:off x="1175335" y="967491"/>
          <a:ext cx="470134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FD75BDA-8B73-4D0E-99D6-926F7BEA7032}">
      <dsp:nvSpPr>
        <dsp:cNvPr id="0" name=""/>
        <dsp:cNvSpPr/>
      </dsp:nvSpPr>
      <dsp:spPr>
        <a:xfrm>
          <a:off x="0" y="1014480"/>
          <a:ext cx="587667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63F917-941C-44B2-95FF-996C2E445B8D}">
      <dsp:nvSpPr>
        <dsp:cNvPr id="0" name=""/>
        <dsp:cNvSpPr/>
      </dsp:nvSpPr>
      <dsp:spPr>
        <a:xfrm>
          <a:off x="0" y="1014480"/>
          <a:ext cx="1175335" cy="1012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t" anchorCtr="0">
          <a:noAutofit/>
        </a:bodyPr>
        <a:lstStyle/>
        <a:p>
          <a:pPr marL="0" lvl="0" indent="0" algn="l" defTabSz="2133600">
            <a:lnSpc>
              <a:spcPct val="90000"/>
            </a:lnSpc>
            <a:spcBef>
              <a:spcPct val="0"/>
            </a:spcBef>
            <a:spcAft>
              <a:spcPct val="35000"/>
            </a:spcAft>
            <a:buNone/>
          </a:pPr>
          <a:r>
            <a:rPr lang="en-US" sz="4800" kern="1200" dirty="0"/>
            <a:t>2.</a:t>
          </a:r>
        </a:p>
      </dsp:txBody>
      <dsp:txXfrm>
        <a:off x="0" y="1014480"/>
        <a:ext cx="1175335" cy="1012995"/>
      </dsp:txXfrm>
    </dsp:sp>
    <dsp:sp modelId="{2F0D70BD-1AB1-4D93-B6C8-4BFEE4EF6F20}">
      <dsp:nvSpPr>
        <dsp:cNvPr id="0" name=""/>
        <dsp:cNvSpPr/>
      </dsp:nvSpPr>
      <dsp:spPr>
        <a:xfrm>
          <a:off x="1263485" y="1060481"/>
          <a:ext cx="4613191" cy="9200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1" kern="1200" dirty="0"/>
            <a:t>Determine challenges, barriers, and opportunities</a:t>
          </a:r>
          <a:endParaRPr lang="en-US" sz="2600" kern="1200" dirty="0"/>
        </a:p>
      </dsp:txBody>
      <dsp:txXfrm>
        <a:off x="1263485" y="1060481"/>
        <a:ext cx="4613191" cy="920005"/>
      </dsp:txXfrm>
    </dsp:sp>
    <dsp:sp modelId="{6C1DD848-FE4F-4C39-B0CB-5A5ADDD9DC64}">
      <dsp:nvSpPr>
        <dsp:cNvPr id="0" name=""/>
        <dsp:cNvSpPr/>
      </dsp:nvSpPr>
      <dsp:spPr>
        <a:xfrm>
          <a:off x="1175335" y="1980486"/>
          <a:ext cx="470134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2C98D51-2D70-4232-B356-57B80130D9A2}">
      <dsp:nvSpPr>
        <dsp:cNvPr id="0" name=""/>
        <dsp:cNvSpPr/>
      </dsp:nvSpPr>
      <dsp:spPr>
        <a:xfrm>
          <a:off x="0" y="2027476"/>
          <a:ext cx="587667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3A1933-9687-442D-A08E-14AF402D588D}">
      <dsp:nvSpPr>
        <dsp:cNvPr id="0" name=""/>
        <dsp:cNvSpPr/>
      </dsp:nvSpPr>
      <dsp:spPr>
        <a:xfrm>
          <a:off x="0" y="2027476"/>
          <a:ext cx="1175335" cy="1012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t" anchorCtr="0">
          <a:noAutofit/>
        </a:bodyPr>
        <a:lstStyle/>
        <a:p>
          <a:pPr marL="0" lvl="0" indent="0" algn="l" defTabSz="2133600">
            <a:lnSpc>
              <a:spcPct val="90000"/>
            </a:lnSpc>
            <a:spcBef>
              <a:spcPct val="0"/>
            </a:spcBef>
            <a:spcAft>
              <a:spcPct val="35000"/>
            </a:spcAft>
            <a:buNone/>
          </a:pPr>
          <a:r>
            <a:rPr lang="en-US" sz="4800" kern="1200" dirty="0"/>
            <a:t>3.</a:t>
          </a:r>
        </a:p>
      </dsp:txBody>
      <dsp:txXfrm>
        <a:off x="0" y="2027476"/>
        <a:ext cx="1175335" cy="1012995"/>
      </dsp:txXfrm>
    </dsp:sp>
    <dsp:sp modelId="{7E05D7EC-BF94-4EE4-8F4F-E34C228D2B4C}">
      <dsp:nvSpPr>
        <dsp:cNvPr id="0" name=""/>
        <dsp:cNvSpPr/>
      </dsp:nvSpPr>
      <dsp:spPr>
        <a:xfrm>
          <a:off x="1263485" y="2073476"/>
          <a:ext cx="4613191" cy="9200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1" kern="1200" dirty="0"/>
            <a:t>Develop and implement strategies</a:t>
          </a:r>
          <a:endParaRPr lang="en-US" sz="2600" kern="1200" dirty="0"/>
        </a:p>
      </dsp:txBody>
      <dsp:txXfrm>
        <a:off x="1263485" y="2073476"/>
        <a:ext cx="4613191" cy="920005"/>
      </dsp:txXfrm>
    </dsp:sp>
    <dsp:sp modelId="{653C8660-5DD1-4668-8793-524CBFD12758}">
      <dsp:nvSpPr>
        <dsp:cNvPr id="0" name=""/>
        <dsp:cNvSpPr/>
      </dsp:nvSpPr>
      <dsp:spPr>
        <a:xfrm>
          <a:off x="1175335" y="2993482"/>
          <a:ext cx="470134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D544BE-718C-4238-9CDA-2AC3D92102CB}">
      <dsp:nvSpPr>
        <dsp:cNvPr id="0" name=""/>
        <dsp:cNvSpPr/>
      </dsp:nvSpPr>
      <dsp:spPr>
        <a:xfrm>
          <a:off x="327660" y="411479"/>
          <a:ext cx="1249680" cy="124968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50CB0A9-EDC3-4BDF-86E8-E686CC8916F8}">
      <dsp:nvSpPr>
        <dsp:cNvPr id="0" name=""/>
        <dsp:cNvSpPr/>
      </dsp:nvSpPr>
      <dsp:spPr>
        <a:xfrm>
          <a:off x="952499" y="411479"/>
          <a:ext cx="6667499" cy="1249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9530" rIns="0" bIns="49530" numCol="1" spcCol="1270" anchor="ctr" anchorCtr="0">
          <a:noAutofit/>
        </a:bodyPr>
        <a:lstStyle/>
        <a:p>
          <a:pPr marL="0" lvl="0" indent="0" algn="l" defTabSz="1733550">
            <a:lnSpc>
              <a:spcPct val="90000"/>
            </a:lnSpc>
            <a:spcBef>
              <a:spcPct val="0"/>
            </a:spcBef>
            <a:spcAft>
              <a:spcPct val="35000"/>
            </a:spcAft>
            <a:buNone/>
          </a:pPr>
          <a:r>
            <a:rPr lang="en-US" sz="3900" kern="1200" dirty="0"/>
            <a:t>Ideal number of participants</a:t>
          </a:r>
        </a:p>
      </dsp:txBody>
      <dsp:txXfrm>
        <a:off x="952499" y="411479"/>
        <a:ext cx="6667499" cy="1249680"/>
      </dsp:txXfrm>
    </dsp:sp>
    <dsp:sp modelId="{A8DCACB8-446D-40ED-8438-8A6E90C4B186}">
      <dsp:nvSpPr>
        <dsp:cNvPr id="0" name=""/>
        <dsp:cNvSpPr/>
      </dsp:nvSpPr>
      <dsp:spPr>
        <a:xfrm>
          <a:off x="327660" y="1661160"/>
          <a:ext cx="1249680" cy="124968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81E06928-7DF5-47D6-A905-7F59A3BB3445}">
      <dsp:nvSpPr>
        <dsp:cNvPr id="0" name=""/>
        <dsp:cNvSpPr/>
      </dsp:nvSpPr>
      <dsp:spPr>
        <a:xfrm>
          <a:off x="952499" y="1661160"/>
          <a:ext cx="6667499" cy="1249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9530" rIns="0" bIns="49530" numCol="1" spcCol="1270" anchor="ctr" anchorCtr="0">
          <a:noAutofit/>
        </a:bodyPr>
        <a:lstStyle/>
        <a:p>
          <a:pPr marL="0" lvl="0" indent="0" algn="l" defTabSz="1733550">
            <a:lnSpc>
              <a:spcPct val="90000"/>
            </a:lnSpc>
            <a:spcBef>
              <a:spcPct val="0"/>
            </a:spcBef>
            <a:spcAft>
              <a:spcPct val="35000"/>
            </a:spcAft>
            <a:buNone/>
          </a:pPr>
          <a:r>
            <a:rPr lang="en-US" sz="3900" kern="1200" dirty="0"/>
            <a:t>Shared resources and partnerships</a:t>
          </a:r>
        </a:p>
      </dsp:txBody>
      <dsp:txXfrm>
        <a:off x="952499" y="1661160"/>
        <a:ext cx="6667499" cy="1249680"/>
      </dsp:txXfrm>
    </dsp:sp>
    <dsp:sp modelId="{F3745FF8-6164-4789-AF7F-3AF545C1D495}">
      <dsp:nvSpPr>
        <dsp:cNvPr id="0" name=""/>
        <dsp:cNvSpPr/>
      </dsp:nvSpPr>
      <dsp:spPr>
        <a:xfrm>
          <a:off x="327660" y="2910840"/>
          <a:ext cx="1249680" cy="124968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C457E003-D09C-4AEF-B72D-987150F811CF}">
      <dsp:nvSpPr>
        <dsp:cNvPr id="0" name=""/>
        <dsp:cNvSpPr/>
      </dsp:nvSpPr>
      <dsp:spPr>
        <a:xfrm>
          <a:off x="952499" y="2910840"/>
          <a:ext cx="6667499" cy="1249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9530" rIns="0" bIns="49530" numCol="1" spcCol="1270" anchor="ctr" anchorCtr="0">
          <a:noAutofit/>
        </a:bodyPr>
        <a:lstStyle/>
        <a:p>
          <a:pPr marL="0" lvl="0" indent="0" algn="l" defTabSz="1733550">
            <a:lnSpc>
              <a:spcPct val="90000"/>
            </a:lnSpc>
            <a:spcBef>
              <a:spcPct val="0"/>
            </a:spcBef>
            <a:spcAft>
              <a:spcPct val="35000"/>
            </a:spcAft>
            <a:buNone/>
          </a:pPr>
          <a:r>
            <a:rPr lang="en-US" sz="3900" kern="1200" dirty="0"/>
            <a:t>Increased likelihood of economic development progress</a:t>
          </a:r>
        </a:p>
      </dsp:txBody>
      <dsp:txXfrm>
        <a:off x="952499" y="2910840"/>
        <a:ext cx="6667499" cy="12496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B3FB86-4E54-4034-AE74-4C27B2E9B5ED}">
      <dsp:nvSpPr>
        <dsp:cNvPr id="0" name=""/>
        <dsp:cNvSpPr/>
      </dsp:nvSpPr>
      <dsp:spPr>
        <a:xfrm>
          <a:off x="4616956" y="2932946"/>
          <a:ext cx="3584712" cy="3584712"/>
        </a:xfrm>
        <a:prstGeom prst="gear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Strengthening CREATE Sectors</a:t>
          </a:r>
        </a:p>
      </dsp:txBody>
      <dsp:txXfrm>
        <a:off x="5337643" y="3772648"/>
        <a:ext cx="2143338" cy="1842616"/>
      </dsp:txXfrm>
    </dsp:sp>
    <dsp:sp modelId="{0FB0EF48-D010-4E87-B085-880CB96910FF}">
      <dsp:nvSpPr>
        <dsp:cNvPr id="0" name=""/>
        <dsp:cNvSpPr/>
      </dsp:nvSpPr>
      <dsp:spPr>
        <a:xfrm>
          <a:off x="2531305" y="2085650"/>
          <a:ext cx="2607063" cy="2607063"/>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0" kern="1200" dirty="0">
              <a:solidFill>
                <a:schemeClr val="bg1"/>
              </a:solidFill>
            </a:rPr>
            <a:t>Business</a:t>
          </a:r>
        </a:p>
      </dsp:txBody>
      <dsp:txXfrm>
        <a:off x="3187641" y="2745953"/>
        <a:ext cx="1294391" cy="1286457"/>
      </dsp:txXfrm>
    </dsp:sp>
    <dsp:sp modelId="{22F220BF-E68C-402E-944A-BAD5512D3318}">
      <dsp:nvSpPr>
        <dsp:cNvPr id="0" name=""/>
        <dsp:cNvSpPr/>
      </dsp:nvSpPr>
      <dsp:spPr>
        <a:xfrm rot="20700000">
          <a:off x="3991527" y="287043"/>
          <a:ext cx="2554390" cy="2554390"/>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Workforce</a:t>
          </a:r>
        </a:p>
      </dsp:txBody>
      <dsp:txXfrm rot="-20700000">
        <a:off x="4551779" y="847295"/>
        <a:ext cx="1433884" cy="1433884"/>
      </dsp:txXfrm>
    </dsp:sp>
    <dsp:sp modelId="{EFD15D9C-E2F8-43E5-94FE-C730E9B09B6C}">
      <dsp:nvSpPr>
        <dsp:cNvPr id="0" name=""/>
        <dsp:cNvSpPr/>
      </dsp:nvSpPr>
      <dsp:spPr>
        <a:xfrm>
          <a:off x="4367574" y="2376954"/>
          <a:ext cx="4588431" cy="4588431"/>
        </a:xfrm>
        <a:prstGeom prst="circularArrow">
          <a:avLst>
            <a:gd name="adj1" fmla="val 4687"/>
            <a:gd name="adj2" fmla="val 299029"/>
            <a:gd name="adj3" fmla="val 2553250"/>
            <a:gd name="adj4" fmla="val 15783583"/>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8EC77D4-C413-4330-B3A9-2A7E9C8FDCCD}">
      <dsp:nvSpPr>
        <dsp:cNvPr id="0" name=""/>
        <dsp:cNvSpPr/>
      </dsp:nvSpPr>
      <dsp:spPr>
        <a:xfrm>
          <a:off x="2069599" y="1498835"/>
          <a:ext cx="3333782" cy="3333782"/>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C143746-26DA-4395-B6B5-7E7C0E99F52D}">
      <dsp:nvSpPr>
        <dsp:cNvPr id="0" name=""/>
        <dsp:cNvSpPr/>
      </dsp:nvSpPr>
      <dsp:spPr>
        <a:xfrm>
          <a:off x="3400670" y="-282435"/>
          <a:ext cx="3594488" cy="3594488"/>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5C97BE-5FDA-499D-B449-D47AC6CA75D4}">
      <dsp:nvSpPr>
        <dsp:cNvPr id="0" name=""/>
        <dsp:cNvSpPr/>
      </dsp:nvSpPr>
      <dsp:spPr>
        <a:xfrm>
          <a:off x="0" y="6433"/>
          <a:ext cx="5334000" cy="3793978"/>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endParaRPr lang="en-US" sz="2400" kern="1200" dirty="0"/>
        </a:p>
        <a:p>
          <a:pPr marL="0" lvl="0" indent="0" algn="l" defTabSz="1066800">
            <a:lnSpc>
              <a:spcPct val="90000"/>
            </a:lnSpc>
            <a:spcBef>
              <a:spcPct val="0"/>
            </a:spcBef>
            <a:spcAft>
              <a:spcPct val="35000"/>
            </a:spcAft>
            <a:buNone/>
          </a:pPr>
          <a:endParaRPr lang="en-US" sz="2400" kern="1200" dirty="0"/>
        </a:p>
        <a:p>
          <a:pPr marL="0" lvl="0" indent="0" algn="l" defTabSz="1066800">
            <a:lnSpc>
              <a:spcPct val="90000"/>
            </a:lnSpc>
            <a:spcBef>
              <a:spcPct val="0"/>
            </a:spcBef>
            <a:spcAft>
              <a:spcPct val="35000"/>
            </a:spcAft>
            <a:buNone/>
          </a:pPr>
          <a:r>
            <a:rPr lang="en-US" sz="2400" u="sng" kern="1200" dirty="0"/>
            <a:t>Conduct the Business Retention &amp; Expansion program: </a:t>
          </a:r>
        </a:p>
        <a:p>
          <a:pPr marL="0" lvl="0" indent="0" algn="l" defTabSz="1066800">
            <a:lnSpc>
              <a:spcPct val="90000"/>
            </a:lnSpc>
            <a:spcBef>
              <a:spcPct val="0"/>
            </a:spcBef>
            <a:spcAft>
              <a:spcPct val="35000"/>
            </a:spcAft>
            <a:buNone/>
          </a:pPr>
          <a:r>
            <a:rPr lang="en-US" sz="2400" kern="1200" dirty="0"/>
            <a:t>- Meet with business owners/managers</a:t>
          </a:r>
        </a:p>
        <a:p>
          <a:pPr marL="0" lvl="0" indent="0" algn="l" defTabSz="1066800">
            <a:lnSpc>
              <a:spcPct val="90000"/>
            </a:lnSpc>
            <a:spcBef>
              <a:spcPct val="0"/>
            </a:spcBef>
            <a:spcAft>
              <a:spcPct val="35000"/>
            </a:spcAft>
            <a:buNone/>
          </a:pPr>
          <a:r>
            <a:rPr lang="en-US" sz="2400" kern="1200" dirty="0"/>
            <a:t>-Understand business roles needs and changes</a:t>
          </a:r>
        </a:p>
        <a:p>
          <a:pPr marL="0" lvl="0" indent="0" algn="l" defTabSz="1066800">
            <a:lnSpc>
              <a:spcPct val="90000"/>
            </a:lnSpc>
            <a:spcBef>
              <a:spcPct val="0"/>
            </a:spcBef>
            <a:spcAft>
              <a:spcPct val="35000"/>
            </a:spcAft>
            <a:buNone/>
          </a:pPr>
          <a:r>
            <a:rPr lang="en-US" sz="2400" kern="1200" dirty="0"/>
            <a:t>-Assess challenges, barriers, and opportunities </a:t>
          </a:r>
        </a:p>
        <a:p>
          <a:pPr marL="0" lvl="0" indent="0" algn="l" defTabSz="1066800">
            <a:lnSpc>
              <a:spcPct val="90000"/>
            </a:lnSpc>
            <a:spcBef>
              <a:spcPct val="0"/>
            </a:spcBef>
            <a:spcAft>
              <a:spcPct val="35000"/>
            </a:spcAft>
            <a:buNone/>
          </a:pPr>
          <a:endParaRPr lang="en-US" sz="2400" kern="1200" dirty="0"/>
        </a:p>
        <a:p>
          <a:pPr marL="0" lvl="0" indent="0" algn="l" defTabSz="1066800">
            <a:lnSpc>
              <a:spcPct val="90000"/>
            </a:lnSpc>
            <a:spcBef>
              <a:spcPct val="0"/>
            </a:spcBef>
            <a:spcAft>
              <a:spcPct val="35000"/>
            </a:spcAft>
            <a:buNone/>
          </a:pPr>
          <a:endParaRPr lang="en-US" sz="2400" kern="1200" dirty="0"/>
        </a:p>
      </dsp:txBody>
      <dsp:txXfrm>
        <a:off x="185207" y="191640"/>
        <a:ext cx="4963586" cy="3423564"/>
      </dsp:txXfrm>
    </dsp:sp>
    <dsp:sp modelId="{025D5EF2-EE55-4114-893B-51EFC379E773}">
      <dsp:nvSpPr>
        <dsp:cNvPr id="0" name=""/>
        <dsp:cNvSpPr/>
      </dsp:nvSpPr>
      <dsp:spPr>
        <a:xfrm>
          <a:off x="0" y="3808888"/>
          <a:ext cx="5334000" cy="897129"/>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u="none" kern="1200" dirty="0"/>
            <a:t>Develop new strategies and actions to support local businesses</a:t>
          </a:r>
        </a:p>
      </dsp:txBody>
      <dsp:txXfrm>
        <a:off x="43794" y="3852682"/>
        <a:ext cx="5246412" cy="8095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98DE99-F7CC-4703-9CBB-EC86040E5B0E}">
      <dsp:nvSpPr>
        <dsp:cNvPr id="0" name=""/>
        <dsp:cNvSpPr/>
      </dsp:nvSpPr>
      <dsp:spPr>
        <a:xfrm>
          <a:off x="0" y="2788904"/>
          <a:ext cx="5283446" cy="13098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Identify gaps in existing training programs</a:t>
          </a:r>
        </a:p>
      </dsp:txBody>
      <dsp:txXfrm>
        <a:off x="63940" y="2852844"/>
        <a:ext cx="5155566" cy="1181940"/>
      </dsp:txXfrm>
    </dsp:sp>
    <dsp:sp modelId="{3102626D-283E-4D52-8E12-821F6DD836BA}">
      <dsp:nvSpPr>
        <dsp:cNvPr id="0" name=""/>
        <dsp:cNvSpPr/>
      </dsp:nvSpPr>
      <dsp:spPr>
        <a:xfrm>
          <a:off x="0" y="0"/>
          <a:ext cx="5283446" cy="268565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u="sng" kern="1200" dirty="0"/>
            <a:t>Conduct Employee Perspectives Survey: </a:t>
          </a:r>
        </a:p>
        <a:p>
          <a:pPr marL="0" lvl="0" indent="0" algn="l" defTabSz="1066800">
            <a:lnSpc>
              <a:spcPct val="90000"/>
            </a:lnSpc>
            <a:spcBef>
              <a:spcPct val="0"/>
            </a:spcBef>
            <a:spcAft>
              <a:spcPct val="35000"/>
            </a:spcAft>
            <a:buNone/>
          </a:pPr>
          <a:r>
            <a:rPr lang="en-US" sz="2400" kern="1200" dirty="0"/>
            <a:t>- Initiate conversations with workforce personnel</a:t>
          </a:r>
        </a:p>
        <a:p>
          <a:pPr marL="0" lvl="0" indent="0" algn="l" defTabSz="1066800">
            <a:lnSpc>
              <a:spcPct val="90000"/>
            </a:lnSpc>
            <a:spcBef>
              <a:spcPct val="0"/>
            </a:spcBef>
            <a:spcAft>
              <a:spcPct val="35000"/>
            </a:spcAft>
            <a:buNone/>
          </a:pPr>
          <a:r>
            <a:rPr lang="en-US" sz="2400" u="none" kern="1200" dirty="0"/>
            <a:t>-Conduct survey with employees</a:t>
          </a:r>
        </a:p>
        <a:p>
          <a:pPr marL="0" lvl="0" indent="0" algn="l" defTabSz="1066800">
            <a:lnSpc>
              <a:spcPct val="90000"/>
            </a:lnSpc>
            <a:spcBef>
              <a:spcPct val="0"/>
            </a:spcBef>
            <a:spcAft>
              <a:spcPct val="35000"/>
            </a:spcAft>
            <a:buNone/>
          </a:pPr>
          <a:r>
            <a:rPr lang="en-US" sz="2400" u="none" kern="1200" dirty="0"/>
            <a:t>-</a:t>
          </a:r>
          <a:r>
            <a:rPr lang="en-US" sz="2400" kern="1200" dirty="0"/>
            <a:t>Assess challenges, barriers, and opportunities </a:t>
          </a:r>
        </a:p>
      </dsp:txBody>
      <dsp:txXfrm>
        <a:off x="131103" y="131103"/>
        <a:ext cx="5021240" cy="2423450"/>
      </dsp:txXfrm>
    </dsp:sp>
    <dsp:sp modelId="{90770512-52BE-44F6-AF87-8EB4B162AD0D}">
      <dsp:nvSpPr>
        <dsp:cNvPr id="0" name=""/>
        <dsp:cNvSpPr/>
      </dsp:nvSpPr>
      <dsp:spPr>
        <a:xfrm>
          <a:off x="0" y="4211208"/>
          <a:ext cx="5283446" cy="14090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Develop new strategies and actions to support the local workforce and fill training gaps </a:t>
          </a:r>
        </a:p>
      </dsp:txBody>
      <dsp:txXfrm>
        <a:off x="68783" y="4279991"/>
        <a:ext cx="5145880" cy="127146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B1BB91-E7A0-4F1D-B885-8BDE3CFB6E49}">
      <dsp:nvSpPr>
        <dsp:cNvPr id="0" name=""/>
        <dsp:cNvSpPr/>
      </dsp:nvSpPr>
      <dsp:spPr>
        <a:xfrm>
          <a:off x="0" y="0"/>
          <a:ext cx="8923921" cy="467209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dirty="0"/>
            <a:t>75% of Rural Employment</a:t>
          </a:r>
          <a:r>
            <a:rPr lang="en-US" sz="4400" kern="1200" baseline="30000" dirty="0"/>
            <a:t>1</a:t>
          </a:r>
        </a:p>
      </dsp:txBody>
      <dsp:txXfrm>
        <a:off x="0" y="0"/>
        <a:ext cx="8923921" cy="1401627"/>
      </dsp:txXfrm>
    </dsp:sp>
    <dsp:sp modelId="{6D1502DF-6E45-420A-BC10-39D3770B7C14}">
      <dsp:nvSpPr>
        <dsp:cNvPr id="0" name=""/>
        <dsp:cNvSpPr/>
      </dsp:nvSpPr>
      <dsp:spPr>
        <a:xfrm>
          <a:off x="864121" y="1808745"/>
          <a:ext cx="7139136" cy="5404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47625" rIns="63500" bIns="47625" numCol="1" spcCol="1270" anchor="ctr" anchorCtr="0">
          <a:noAutofit/>
        </a:bodyPr>
        <a:lstStyle/>
        <a:p>
          <a:pPr marL="0" lvl="0" indent="0" algn="ctr" defTabSz="1111250">
            <a:lnSpc>
              <a:spcPct val="90000"/>
            </a:lnSpc>
            <a:spcBef>
              <a:spcPct val="0"/>
            </a:spcBef>
            <a:spcAft>
              <a:spcPct val="35000"/>
            </a:spcAft>
            <a:buNone/>
          </a:pPr>
          <a:r>
            <a:rPr lang="en-US" sz="2500" kern="1200" dirty="0"/>
            <a:t>Educational Services, Healthcare and Social Assistance</a:t>
          </a:r>
        </a:p>
      </dsp:txBody>
      <dsp:txXfrm>
        <a:off x="879952" y="1824576"/>
        <a:ext cx="7107474" cy="508833"/>
      </dsp:txXfrm>
    </dsp:sp>
    <dsp:sp modelId="{B2A04E4D-15D5-4446-B290-3E7E145FB0D6}">
      <dsp:nvSpPr>
        <dsp:cNvPr id="0" name=""/>
        <dsp:cNvSpPr/>
      </dsp:nvSpPr>
      <dsp:spPr>
        <a:xfrm>
          <a:off x="906527" y="3097055"/>
          <a:ext cx="7139136" cy="5404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47625" rIns="63500" bIns="47625" numCol="1" spcCol="1270" anchor="ctr" anchorCtr="0">
          <a:noAutofit/>
        </a:bodyPr>
        <a:lstStyle/>
        <a:p>
          <a:pPr marL="0" lvl="0" indent="0" algn="ctr" defTabSz="1111250">
            <a:lnSpc>
              <a:spcPct val="90000"/>
            </a:lnSpc>
            <a:spcBef>
              <a:spcPct val="0"/>
            </a:spcBef>
            <a:spcAft>
              <a:spcPct val="35000"/>
            </a:spcAft>
            <a:buNone/>
          </a:pPr>
          <a:r>
            <a:rPr lang="en-US" sz="2500" kern="1200" dirty="0"/>
            <a:t>Manufacturing</a:t>
          </a:r>
        </a:p>
      </dsp:txBody>
      <dsp:txXfrm>
        <a:off x="922358" y="3112886"/>
        <a:ext cx="7107474" cy="508833"/>
      </dsp:txXfrm>
    </dsp:sp>
    <dsp:sp modelId="{38DF2BD2-8815-4854-9CFD-35F57A7E5D24}">
      <dsp:nvSpPr>
        <dsp:cNvPr id="0" name=""/>
        <dsp:cNvSpPr/>
      </dsp:nvSpPr>
      <dsp:spPr>
        <a:xfrm>
          <a:off x="878256" y="2439795"/>
          <a:ext cx="7139136" cy="540495"/>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47625" rIns="63500" bIns="47625" numCol="1" spcCol="1270" anchor="ctr" anchorCtr="0">
          <a:noAutofit/>
        </a:bodyPr>
        <a:lstStyle/>
        <a:p>
          <a:pPr marL="0" lvl="0" indent="0" algn="ctr" defTabSz="1111250">
            <a:lnSpc>
              <a:spcPct val="90000"/>
            </a:lnSpc>
            <a:spcBef>
              <a:spcPct val="0"/>
            </a:spcBef>
            <a:spcAft>
              <a:spcPct val="35000"/>
            </a:spcAft>
            <a:buNone/>
          </a:pPr>
          <a:r>
            <a:rPr lang="en-US" sz="2500" kern="1200" dirty="0"/>
            <a:t>Retail Trade</a:t>
          </a:r>
        </a:p>
      </dsp:txBody>
      <dsp:txXfrm>
        <a:off x="894087" y="2455626"/>
        <a:ext cx="7107474" cy="508833"/>
      </dsp:txXfrm>
    </dsp:sp>
    <dsp:sp modelId="{1AD24F81-504A-441D-BF5C-5F30BBA156C0}">
      <dsp:nvSpPr>
        <dsp:cNvPr id="0" name=""/>
        <dsp:cNvSpPr/>
      </dsp:nvSpPr>
      <dsp:spPr>
        <a:xfrm>
          <a:off x="892392" y="3725947"/>
          <a:ext cx="7139136" cy="540495"/>
        </a:xfrm>
        <a:prstGeom prst="roundRect">
          <a:avLst>
            <a:gd name="adj" fmla="val 10000"/>
          </a:avLst>
        </a:prstGeom>
        <a:solidFill>
          <a:srgbClr val="FBB040"/>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marL="0" lvl="0" indent="0" algn="ctr" defTabSz="1022350">
            <a:lnSpc>
              <a:spcPct val="90000"/>
            </a:lnSpc>
            <a:spcBef>
              <a:spcPct val="0"/>
            </a:spcBef>
            <a:spcAft>
              <a:spcPct val="35000"/>
            </a:spcAft>
            <a:buNone/>
          </a:pPr>
          <a:r>
            <a:rPr lang="en-US" sz="2500" kern="1200" dirty="0">
              <a:solidFill>
                <a:prstClr val="white"/>
              </a:solidFill>
              <a:latin typeface="Gill Sans MT" panose="020B0502020104020203"/>
              <a:ea typeface="+mn-ea"/>
              <a:cs typeface="+mn-cs"/>
            </a:rPr>
            <a:t>Accommodation and Food Services</a:t>
          </a:r>
        </a:p>
      </dsp:txBody>
      <dsp:txXfrm>
        <a:off x="908223" y="3741778"/>
        <a:ext cx="7107474" cy="508833"/>
      </dsp:txXfrm>
    </dsp:sp>
    <dsp:sp modelId="{3FA69D79-8BFB-4FC2-8DD9-07DEEFEA3D3D}">
      <dsp:nvSpPr>
        <dsp:cNvPr id="0" name=""/>
        <dsp:cNvSpPr/>
      </dsp:nvSpPr>
      <dsp:spPr>
        <a:xfrm>
          <a:off x="892392" y="1151998"/>
          <a:ext cx="7139136" cy="5404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47625" rIns="63500" bIns="47625" numCol="1" spcCol="1270" anchor="ctr" anchorCtr="0">
          <a:noAutofit/>
        </a:bodyPr>
        <a:lstStyle/>
        <a:p>
          <a:pPr marL="0" lvl="0" indent="0" algn="ctr" defTabSz="1111250">
            <a:lnSpc>
              <a:spcPct val="90000"/>
            </a:lnSpc>
            <a:spcBef>
              <a:spcPct val="0"/>
            </a:spcBef>
            <a:spcAft>
              <a:spcPct val="35000"/>
            </a:spcAft>
            <a:buNone/>
          </a:pPr>
          <a:r>
            <a:rPr lang="en-US" sz="2500" kern="1200" dirty="0"/>
            <a:t>Government and Government Enterprises</a:t>
          </a:r>
        </a:p>
      </dsp:txBody>
      <dsp:txXfrm>
        <a:off x="908223" y="1167829"/>
        <a:ext cx="7107474" cy="50883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C1AD08-F967-4F68-940A-82A03BEC7750}">
      <dsp:nvSpPr>
        <dsp:cNvPr id="0" name=""/>
        <dsp:cNvSpPr/>
      </dsp:nvSpPr>
      <dsp:spPr>
        <a:xfrm>
          <a:off x="1418177" y="1982869"/>
          <a:ext cx="2656437" cy="177184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206248" rIns="206248" bIns="206248" numCol="1" spcCol="1270" anchor="ctr" anchorCtr="0">
          <a:noAutofit/>
        </a:bodyPr>
        <a:lstStyle/>
        <a:p>
          <a:pPr marL="0" lvl="0" indent="0" algn="l" defTabSz="1289050">
            <a:lnSpc>
              <a:spcPct val="90000"/>
            </a:lnSpc>
            <a:spcBef>
              <a:spcPct val="0"/>
            </a:spcBef>
            <a:spcAft>
              <a:spcPct val="35000"/>
            </a:spcAft>
            <a:buNone/>
          </a:pPr>
          <a:endParaRPr lang="en-US" sz="2900" kern="1200" dirty="0"/>
        </a:p>
        <a:p>
          <a:pPr marL="0" lvl="0" indent="0" algn="l" defTabSz="1289050">
            <a:lnSpc>
              <a:spcPct val="90000"/>
            </a:lnSpc>
            <a:spcBef>
              <a:spcPct val="0"/>
            </a:spcBef>
            <a:spcAft>
              <a:spcPct val="35000"/>
            </a:spcAft>
            <a:buNone/>
          </a:pPr>
          <a:r>
            <a:rPr lang="en-US" sz="2900" kern="1200" dirty="0"/>
            <a:t>19.3% of employment</a:t>
          </a:r>
        </a:p>
      </dsp:txBody>
      <dsp:txXfrm>
        <a:off x="1843207" y="1982869"/>
        <a:ext cx="2231407" cy="1771843"/>
      </dsp:txXfrm>
    </dsp:sp>
    <dsp:sp modelId="{DAEC2F4D-9228-4C76-BAFD-15C805E285B6}">
      <dsp:nvSpPr>
        <dsp:cNvPr id="0" name=""/>
        <dsp:cNvSpPr/>
      </dsp:nvSpPr>
      <dsp:spPr>
        <a:xfrm>
          <a:off x="0" y="1153263"/>
          <a:ext cx="2146171" cy="208562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en-US" sz="2600" kern="1200" dirty="0"/>
            <a:t>Champaign County</a:t>
          </a:r>
        </a:p>
      </dsp:txBody>
      <dsp:txXfrm>
        <a:off x="314299" y="1458695"/>
        <a:ext cx="1517573" cy="1474758"/>
      </dsp:txXfrm>
    </dsp:sp>
    <dsp:sp modelId="{2ACD934D-9E5A-4E22-A398-36D0C9710D10}">
      <dsp:nvSpPr>
        <dsp:cNvPr id="0" name=""/>
        <dsp:cNvSpPr/>
      </dsp:nvSpPr>
      <dsp:spPr>
        <a:xfrm>
          <a:off x="6220786" y="1982869"/>
          <a:ext cx="2656437" cy="177184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206248" rIns="206248" bIns="206248" numCol="1" spcCol="1270" anchor="ctr" anchorCtr="0">
          <a:noAutofit/>
        </a:bodyPr>
        <a:lstStyle/>
        <a:p>
          <a:pPr marL="0" lvl="0" indent="0" algn="l" defTabSz="1289050">
            <a:lnSpc>
              <a:spcPct val="90000"/>
            </a:lnSpc>
            <a:spcBef>
              <a:spcPct val="0"/>
            </a:spcBef>
            <a:spcAft>
              <a:spcPct val="35000"/>
            </a:spcAft>
            <a:buNone/>
          </a:pPr>
          <a:endParaRPr lang="en-US" sz="2900" kern="1200" dirty="0"/>
        </a:p>
        <a:p>
          <a:pPr marL="0" lvl="0" indent="0" algn="l" defTabSz="1289050">
            <a:lnSpc>
              <a:spcPct val="90000"/>
            </a:lnSpc>
            <a:spcBef>
              <a:spcPct val="0"/>
            </a:spcBef>
            <a:spcAft>
              <a:spcPct val="35000"/>
            </a:spcAft>
            <a:buNone/>
          </a:pPr>
          <a:r>
            <a:rPr lang="en-US" sz="2900" kern="1200" dirty="0"/>
            <a:t>15.4% of employment</a:t>
          </a:r>
        </a:p>
      </dsp:txBody>
      <dsp:txXfrm>
        <a:off x="6645816" y="1982869"/>
        <a:ext cx="2231407" cy="1771843"/>
      </dsp:txXfrm>
    </dsp:sp>
    <dsp:sp modelId="{D3335871-C47A-45FA-8486-4333370454B8}">
      <dsp:nvSpPr>
        <dsp:cNvPr id="0" name=""/>
        <dsp:cNvSpPr/>
      </dsp:nvSpPr>
      <dsp:spPr>
        <a:xfrm>
          <a:off x="4598933" y="1190666"/>
          <a:ext cx="2158550" cy="211615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en-US" sz="2600" kern="1200" dirty="0"/>
            <a:t>Johnson County</a:t>
          </a:r>
        </a:p>
      </dsp:txBody>
      <dsp:txXfrm>
        <a:off x="4915045" y="1500569"/>
        <a:ext cx="1526326" cy="149634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13D3FB-5F3B-4096-B77C-F76EE9B4FB96}">
      <dsp:nvSpPr>
        <dsp:cNvPr id="0" name=""/>
        <dsp:cNvSpPr/>
      </dsp:nvSpPr>
      <dsp:spPr>
        <a:xfrm>
          <a:off x="1393449" y="506"/>
          <a:ext cx="2665168" cy="1252269"/>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Opportunities</a:t>
          </a:r>
        </a:p>
      </dsp:txBody>
      <dsp:txXfrm>
        <a:off x="1783754" y="183897"/>
        <a:ext cx="1884558" cy="885487"/>
      </dsp:txXfrm>
    </dsp:sp>
    <dsp:sp modelId="{9DF33369-2401-47CE-A53D-C0AAFD6B67CE}">
      <dsp:nvSpPr>
        <dsp:cNvPr id="0" name=""/>
        <dsp:cNvSpPr/>
      </dsp:nvSpPr>
      <dsp:spPr>
        <a:xfrm>
          <a:off x="2362875" y="1354460"/>
          <a:ext cx="726316" cy="726316"/>
        </a:xfrm>
        <a:prstGeom prst="mathPlus">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2459148" y="1632203"/>
        <a:ext cx="533770" cy="170830"/>
      </dsp:txXfrm>
    </dsp:sp>
    <dsp:sp modelId="{1FE2FAD9-57B2-4AB0-A9C8-E37B2E8B94D8}">
      <dsp:nvSpPr>
        <dsp:cNvPr id="0" name=""/>
        <dsp:cNvSpPr/>
      </dsp:nvSpPr>
      <dsp:spPr>
        <a:xfrm>
          <a:off x="1314888" y="2182461"/>
          <a:ext cx="2822290" cy="1252269"/>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Assets in the Region</a:t>
          </a:r>
        </a:p>
      </dsp:txBody>
      <dsp:txXfrm>
        <a:off x="1728203" y="2365852"/>
        <a:ext cx="1995660" cy="885487"/>
      </dsp:txXfrm>
    </dsp:sp>
    <dsp:sp modelId="{9C8FF2D4-9F5D-41E8-9B9B-D92EE81CE254}">
      <dsp:nvSpPr>
        <dsp:cNvPr id="0" name=""/>
        <dsp:cNvSpPr/>
      </dsp:nvSpPr>
      <dsp:spPr>
        <a:xfrm>
          <a:off x="4325019" y="1484696"/>
          <a:ext cx="398221" cy="465844"/>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4325019" y="1577865"/>
        <a:ext cx="278755" cy="279506"/>
      </dsp:txXfrm>
    </dsp:sp>
    <dsp:sp modelId="{71CCC23C-8028-427D-9087-24183A2B1CFF}">
      <dsp:nvSpPr>
        <dsp:cNvPr id="0" name=""/>
        <dsp:cNvSpPr/>
      </dsp:nvSpPr>
      <dsp:spPr>
        <a:xfrm>
          <a:off x="4888540" y="961385"/>
          <a:ext cx="2274748" cy="1512466"/>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en-US" sz="3400" kern="1200" dirty="0"/>
            <a:t>Goals to Pursue</a:t>
          </a:r>
        </a:p>
      </dsp:txBody>
      <dsp:txXfrm>
        <a:off x="5221669" y="1182881"/>
        <a:ext cx="1608490" cy="106947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872DE18-C853-44CF-B85B-1AFC6E64AADC}"/>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ECBD8627-AF04-4B96-AE2F-EE4C3891D850}"/>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95A68CD4-ED41-4903-A086-3B0E16C7A0B9}" type="datetimeFigureOut">
              <a:rPr lang="en-US" smtClean="0"/>
              <a:t>1/30/2024</a:t>
            </a:fld>
            <a:endParaRPr lang="en-US"/>
          </a:p>
        </p:txBody>
      </p:sp>
      <p:sp>
        <p:nvSpPr>
          <p:cNvPr id="4" name="Footer Placeholder 3">
            <a:extLst>
              <a:ext uri="{FF2B5EF4-FFF2-40B4-BE49-F238E27FC236}">
                <a16:creationId xmlns:a16="http://schemas.microsoft.com/office/drawing/2014/main" id="{4B6F5514-AA56-4A8B-B181-AAF6D945A41B}"/>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7EF970A-ABFD-437A-A9F6-8AC65DC7D585}"/>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59A62CF-180C-4594-8E41-D7A7DFFFA510}" type="slidenum">
              <a:rPr lang="en-US" smtClean="0"/>
              <a:t>‹#›</a:t>
            </a:fld>
            <a:endParaRPr lang="en-US"/>
          </a:p>
        </p:txBody>
      </p:sp>
    </p:spTree>
    <p:extLst>
      <p:ext uri="{BB962C8B-B14F-4D97-AF65-F5344CB8AC3E}">
        <p14:creationId xmlns:p14="http://schemas.microsoft.com/office/powerpoint/2010/main" val="21684090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EC51B66-AC6A-47AE-9197-AA4E9A628604}" type="datetimeFigureOut">
              <a:rPr lang="en-US" smtClean="0"/>
              <a:t>1/30/2024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4FCD8C5-1069-4419-9727-FB829CB565BC}" type="slidenum">
              <a:rPr lang="en-US" smtClean="0"/>
              <a:t>‹#›</a:t>
            </a:fld>
            <a:endParaRPr lang="en-US"/>
          </a:p>
        </p:txBody>
      </p:sp>
    </p:spTree>
    <p:extLst>
      <p:ext uri="{BB962C8B-B14F-4D97-AF65-F5344CB8AC3E}">
        <p14:creationId xmlns:p14="http://schemas.microsoft.com/office/powerpoint/2010/main" val="221498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Instructions: </a:t>
            </a:r>
            <a:r>
              <a:rPr lang="en-US" dirty="0"/>
              <a:t>Use this slide as the Welcome to the CREATE Forum event. </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Have this slide up when participants join the session.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lvl="0" indent="0" algn="l" rtl="0">
              <a:spcBef>
                <a:spcPts val="0"/>
              </a:spcBef>
              <a:spcAft>
                <a:spcPts val="0"/>
              </a:spcAft>
              <a:buNone/>
            </a:pPr>
            <a:r>
              <a:rPr lang="en-US" dirty="0"/>
              <a:t>Insert region-specific details on this and/or additional slides immediately following this slide.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Note: Success in community engagement is best attained when participants are introduced to others that perhaps live in different communities or have different backgrounds, so, when possible, please consider encouraging CREATE Forum attendees to reach outside their comfort zone and sit with people that they do not know.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Alternately, if the event is held via Zoom, program facilitators should consider the composition of attendees in the breakout rooms for the Group Discussion section of the program. </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Time: </a:t>
            </a:r>
            <a:r>
              <a:rPr lang="en-US" b="0" dirty="0"/>
              <a:t>1 minute</a:t>
            </a:r>
          </a:p>
          <a:p>
            <a:pPr marL="0" marR="0" lvl="0" indent="0" algn="l" rtl="0">
              <a:lnSpc>
                <a:spcPct val="100000"/>
              </a:lnSpc>
              <a:spcBef>
                <a:spcPts val="0"/>
              </a:spcBef>
              <a:spcAft>
                <a:spcPts val="0"/>
              </a:spcAft>
              <a:buClr>
                <a:schemeClr val="dk1"/>
              </a:buClr>
              <a:buSzPts val="1200"/>
              <a:buFont typeface="Calibri"/>
              <a:buNone/>
            </a:pPr>
            <a:endParaRPr lang="en-US" dirty="0"/>
          </a:p>
          <a:p>
            <a:pPr marL="0" marR="0" lvl="0" indent="0" algn="l" rtl="0">
              <a:lnSpc>
                <a:spcPct val="100000"/>
              </a:lnSpc>
              <a:spcBef>
                <a:spcPts val="0"/>
              </a:spcBef>
              <a:spcAft>
                <a:spcPts val="0"/>
              </a:spcAft>
              <a:buClr>
                <a:schemeClr val="dk1"/>
              </a:buClr>
              <a:buSzPts val="1200"/>
              <a:buFont typeface="Calibri"/>
              <a:buNone/>
            </a:pPr>
            <a:r>
              <a:rPr lang="en-US" b="1" dirty="0"/>
              <a:t>Supplies: </a:t>
            </a:r>
            <a:r>
              <a:rPr lang="en-US" b="0" dirty="0"/>
              <a:t>None</a:t>
            </a:r>
            <a:endParaRPr lang="en-US" b="1" dirty="0"/>
          </a:p>
          <a:p>
            <a:pPr marL="0" marR="0" lvl="0" indent="0" algn="l" rtl="0">
              <a:lnSpc>
                <a:spcPct val="100000"/>
              </a:lnSpc>
              <a:spcBef>
                <a:spcPts val="0"/>
              </a:spcBef>
              <a:spcAft>
                <a:spcPts val="0"/>
              </a:spcAft>
              <a:buClr>
                <a:schemeClr val="dk1"/>
              </a:buClr>
              <a:buSzPts val="1200"/>
              <a:buFont typeface="Calibri"/>
              <a:buNone/>
            </a:pPr>
            <a:endParaRPr lang="en-US" dirty="0"/>
          </a:p>
          <a:p>
            <a:pPr marL="0" marR="0" lvl="0" indent="0" algn="l" rtl="0">
              <a:lnSpc>
                <a:spcPct val="100000"/>
              </a:lnSpc>
              <a:spcBef>
                <a:spcPts val="0"/>
              </a:spcBef>
              <a:spcAft>
                <a:spcPts val="0"/>
              </a:spcAft>
              <a:buClr>
                <a:schemeClr val="dk1"/>
              </a:buClr>
              <a:buSzPts val="1200"/>
              <a:buFont typeface="Calibri"/>
              <a:buNone/>
            </a:pPr>
            <a:r>
              <a:rPr lang="en-US" b="1" dirty="0"/>
              <a:t>Handouts: </a:t>
            </a:r>
            <a:r>
              <a:rPr lang="en-US" b="0" dirty="0"/>
              <a:t>None</a:t>
            </a:r>
            <a:endParaRPr lang="en-US" dirty="0"/>
          </a:p>
          <a:p>
            <a:pPr>
              <a:spcBef>
                <a:spcPct val="0"/>
              </a:spcBef>
            </a:pPr>
            <a:endParaRPr lang="en-US" altLang="en-US" b="1" dirty="0"/>
          </a:p>
          <a:p>
            <a:pPr>
              <a:spcBef>
                <a:spcPct val="0"/>
              </a:spcBef>
            </a:pPr>
            <a:endParaRPr lang="en-US" altLang="en-US" b="1" dirty="0"/>
          </a:p>
          <a:p>
            <a:endParaRPr lang="en-US" dirty="0"/>
          </a:p>
        </p:txBody>
      </p:sp>
      <p:sp>
        <p:nvSpPr>
          <p:cNvPr id="4" name="Slide Number Placeholder 3"/>
          <p:cNvSpPr>
            <a:spLocks noGrp="1"/>
          </p:cNvSpPr>
          <p:nvPr>
            <p:ph type="sldNum" sz="quarter" idx="5"/>
          </p:nvPr>
        </p:nvSpPr>
        <p:spPr/>
        <p:txBody>
          <a:bodyPr/>
          <a:lstStyle/>
          <a:p>
            <a:fld id="{94FCD8C5-1069-4419-9727-FB829CB565BC}" type="slidenum">
              <a:rPr lang="en-US" smtClean="0"/>
              <a:t>1</a:t>
            </a:fld>
            <a:endParaRPr lang="en-US"/>
          </a:p>
        </p:txBody>
      </p:sp>
    </p:spTree>
    <p:extLst>
      <p:ext uri="{BB962C8B-B14F-4D97-AF65-F5344CB8AC3E}">
        <p14:creationId xmlns:p14="http://schemas.microsoft.com/office/powerpoint/2010/main" val="308727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800545">
              <a:defRPr/>
            </a:pPr>
            <a:r>
              <a:rPr lang="en-US" b="1" baseline="0" dirty="0"/>
              <a:t>Instructions: </a:t>
            </a:r>
            <a:r>
              <a:rPr lang="en-US" b="0" baseline="0" dirty="0"/>
              <a:t>Optional slide to acknowledge</a:t>
            </a:r>
            <a:r>
              <a:rPr lang="en-US" b="0" dirty="0"/>
              <a:t> donations of Food, Meeting Space and/or other contributions as applicable. </a:t>
            </a:r>
          </a:p>
          <a:p>
            <a:pPr defTabSz="1800545">
              <a:defRPr/>
            </a:pPr>
            <a:endParaRPr lang="en-US" b="0" baseline="0" dirty="0"/>
          </a:p>
          <a:p>
            <a:pPr defTabSz="1800545">
              <a:defRPr/>
            </a:pPr>
            <a:r>
              <a:rPr lang="en-US" b="1" baseline="0" dirty="0"/>
              <a:t>Time</a:t>
            </a:r>
            <a:r>
              <a:rPr lang="en-US" b="0" baseline="0" dirty="0"/>
              <a:t>: 1 minute</a:t>
            </a:r>
          </a:p>
          <a:p>
            <a:pPr defTabSz="1800545">
              <a:defRPr/>
            </a:pPr>
            <a:endParaRPr lang="en-US" dirty="0"/>
          </a:p>
          <a:p>
            <a:pPr defTabSz="1800545">
              <a:defRPr/>
            </a:pPr>
            <a:r>
              <a:rPr lang="en-US" altLang="en-US" b="1" dirty="0"/>
              <a:t>Supplies</a:t>
            </a:r>
            <a:r>
              <a:rPr lang="en-US" b="1" baseline="0" dirty="0"/>
              <a:t>: </a:t>
            </a:r>
            <a:r>
              <a:rPr lang="en-US" b="0" baseline="0" dirty="0"/>
              <a:t>None</a:t>
            </a:r>
            <a:endParaRPr lang="en-US" b="1" baseline="0" dirty="0"/>
          </a:p>
          <a:p>
            <a:pPr defTabSz="1800545">
              <a:defRPr/>
            </a:pPr>
            <a:endParaRPr lang="en-US" dirty="0"/>
          </a:p>
          <a:p>
            <a:pPr defTabSz="1800545">
              <a:defRPr/>
            </a:pPr>
            <a:r>
              <a:rPr lang="en-US" b="1" baseline="0" dirty="0"/>
              <a:t>Handouts: </a:t>
            </a:r>
            <a:r>
              <a:rPr lang="en-US" b="0" baseline="0" dirty="0"/>
              <a:t>None</a:t>
            </a:r>
            <a:endParaRPr lang="en-US" dirty="0"/>
          </a:p>
          <a:p>
            <a:endParaRPr lang="en-US" dirty="0"/>
          </a:p>
        </p:txBody>
      </p:sp>
      <p:sp>
        <p:nvSpPr>
          <p:cNvPr id="4" name="Slide Number Placeholder 3"/>
          <p:cNvSpPr>
            <a:spLocks noGrp="1"/>
          </p:cNvSpPr>
          <p:nvPr>
            <p:ph type="sldNum" sz="quarter" idx="5"/>
          </p:nvPr>
        </p:nvSpPr>
        <p:spPr/>
        <p:txBody>
          <a:bodyPr/>
          <a:lstStyle/>
          <a:p>
            <a:fld id="{94FCD8C5-1069-4419-9727-FB829CB565BC}" type="slidenum">
              <a:rPr lang="en-US" smtClean="0"/>
              <a:t>10</a:t>
            </a:fld>
            <a:endParaRPr lang="en-US"/>
          </a:p>
        </p:txBody>
      </p:sp>
    </p:spTree>
    <p:extLst>
      <p:ext uri="{BB962C8B-B14F-4D97-AF65-F5344CB8AC3E}">
        <p14:creationId xmlns:p14="http://schemas.microsoft.com/office/powerpoint/2010/main" val="31627987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800545">
              <a:spcBef>
                <a:spcPct val="0"/>
              </a:spcBef>
              <a:defRPr/>
            </a:pPr>
            <a:r>
              <a:rPr lang="en-US" b="1" baseline="0" dirty="0"/>
              <a:t>Instructions:</a:t>
            </a:r>
            <a:endParaRPr lang="en-US" b="0" baseline="0" dirty="0"/>
          </a:p>
          <a:p>
            <a:pPr>
              <a:spcBef>
                <a:spcPct val="0"/>
              </a:spcBef>
            </a:pPr>
            <a:r>
              <a:rPr lang="en-US" altLang="en-US" dirty="0"/>
              <a:t>Briefly go over the agenda so that participants get a sense of what to expect from the forum.  Explain that the process is interactive and encourage each person to share their thoughts as the event progresses.</a:t>
            </a:r>
          </a:p>
          <a:p>
            <a:pPr>
              <a:spcBef>
                <a:spcPct val="0"/>
              </a:spcBef>
            </a:pPr>
            <a:endParaRPr lang="en-US" altLang="en-US" dirty="0"/>
          </a:p>
          <a:p>
            <a:pPr>
              <a:spcBef>
                <a:spcPct val="0"/>
              </a:spcBef>
            </a:pPr>
            <a:r>
              <a:rPr lang="en-US" altLang="en-US" dirty="0"/>
              <a:t>You may also wish to add times and explain that the times are tentative as every group works at a different rate.  Or you may wish to leave times off and just list the topics.  Either way, having a printed agenda is not recommended as people may feel too tied to the clock.</a:t>
            </a:r>
          </a:p>
          <a:p>
            <a:endParaRPr lang="en-US" b="0" baseline="0" dirty="0"/>
          </a:p>
          <a:p>
            <a:pPr defTabSz="1800545">
              <a:defRPr/>
            </a:pPr>
            <a:r>
              <a:rPr lang="en-US" b="1" baseline="0" dirty="0"/>
              <a:t>Time</a:t>
            </a:r>
            <a:r>
              <a:rPr lang="en-US" b="0" baseline="0" dirty="0"/>
              <a:t>: 2 minutes</a:t>
            </a:r>
          </a:p>
          <a:p>
            <a:pPr defTabSz="1800545">
              <a:defRPr/>
            </a:pPr>
            <a:endParaRPr lang="en-US" dirty="0"/>
          </a:p>
          <a:p>
            <a:pPr defTabSz="1800545">
              <a:defRPr/>
            </a:pPr>
            <a:r>
              <a:rPr lang="en-US" altLang="en-US" b="1" dirty="0"/>
              <a:t>Supplies</a:t>
            </a:r>
            <a:r>
              <a:rPr lang="en-US" b="1" baseline="0" dirty="0"/>
              <a:t>: </a:t>
            </a:r>
            <a:r>
              <a:rPr lang="en-US" b="0" baseline="0" dirty="0"/>
              <a:t>None</a:t>
            </a:r>
          </a:p>
          <a:p>
            <a:pPr defTabSz="1800545">
              <a:defRPr/>
            </a:pPr>
            <a:endParaRPr lang="en-US" b="0" baseline="0" dirty="0"/>
          </a:p>
          <a:p>
            <a:pPr marL="0" marR="0" lvl="0" indent="0" algn="l" defTabSz="1800545" rtl="0" eaLnBrk="1" fontAlgn="auto" latinLnBrk="0" hangingPunct="1">
              <a:lnSpc>
                <a:spcPct val="100000"/>
              </a:lnSpc>
              <a:spcBef>
                <a:spcPts val="0"/>
              </a:spcBef>
              <a:spcAft>
                <a:spcPts val="0"/>
              </a:spcAft>
              <a:buClrTx/>
              <a:buSzTx/>
              <a:buFontTx/>
              <a:buNone/>
              <a:tabLst/>
              <a:defRPr/>
            </a:pPr>
            <a:r>
              <a:rPr lang="en-US" b="1" baseline="0" dirty="0"/>
              <a:t>Handouts: </a:t>
            </a:r>
            <a:r>
              <a:rPr lang="en-US" b="0" baseline="0" dirty="0"/>
              <a:t>None</a:t>
            </a:r>
            <a:endParaRPr lang="en-US" dirty="0"/>
          </a:p>
          <a:p>
            <a:pPr defTabSz="1800545">
              <a:defRPr/>
            </a:pPr>
            <a:endParaRPr lang="en-US" b="1" baseline="0" dirty="0"/>
          </a:p>
          <a:p>
            <a:endParaRPr lang="en-US" dirty="0"/>
          </a:p>
        </p:txBody>
      </p:sp>
      <p:sp>
        <p:nvSpPr>
          <p:cNvPr id="4" name="Slide Number Placeholder 3"/>
          <p:cNvSpPr>
            <a:spLocks noGrp="1"/>
          </p:cNvSpPr>
          <p:nvPr>
            <p:ph type="sldNum" sz="quarter" idx="5"/>
          </p:nvPr>
        </p:nvSpPr>
        <p:spPr/>
        <p:txBody>
          <a:bodyPr/>
          <a:lstStyle/>
          <a:p>
            <a:fld id="{94FCD8C5-1069-4419-9727-FB829CB565BC}" type="slidenum">
              <a:rPr lang="en-US" smtClean="0"/>
              <a:t>11</a:t>
            </a:fld>
            <a:endParaRPr lang="en-US"/>
          </a:p>
        </p:txBody>
      </p:sp>
    </p:spTree>
    <p:extLst>
      <p:ext uri="{BB962C8B-B14F-4D97-AF65-F5344CB8AC3E}">
        <p14:creationId xmlns:p14="http://schemas.microsoft.com/office/powerpoint/2010/main" val="30815878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800545">
              <a:defRPr/>
            </a:pPr>
            <a:r>
              <a:rPr lang="en-US" b="1" baseline="0" dirty="0"/>
              <a:t>Instructions: </a:t>
            </a:r>
            <a:r>
              <a:rPr lang="en-US" b="0" baseline="0" dirty="0"/>
              <a:t>Review the Purpose of CREATE BRIDGES</a:t>
            </a:r>
          </a:p>
          <a:p>
            <a:r>
              <a:rPr lang="en-US" dirty="0"/>
              <a:t>1. </a:t>
            </a:r>
            <a:r>
              <a:rPr lang="en-US" b="1" dirty="0"/>
              <a:t>Raise awareness</a:t>
            </a:r>
            <a:r>
              <a:rPr lang="en-US" dirty="0"/>
              <a:t> of the role retail,</a:t>
            </a:r>
            <a:r>
              <a:rPr lang="en-US" baseline="0" dirty="0"/>
              <a:t> accommodations, tourism, and entertainment</a:t>
            </a:r>
            <a:r>
              <a:rPr lang="en-US" dirty="0"/>
              <a:t> businesses play in the local workforce and economy</a:t>
            </a:r>
          </a:p>
          <a:p>
            <a:r>
              <a:rPr lang="en-US" dirty="0"/>
              <a:t>2. </a:t>
            </a:r>
            <a:r>
              <a:rPr lang="en-US" b="1" dirty="0"/>
              <a:t>Determine challenges, barriers, and opportunities</a:t>
            </a:r>
            <a:r>
              <a:rPr lang="en-US" dirty="0"/>
              <a:t> related to those businesses</a:t>
            </a:r>
            <a:endParaRPr lang="en-US" dirty="0">
              <a:cs typeface="Calibri"/>
            </a:endParaRPr>
          </a:p>
          <a:p>
            <a:r>
              <a:rPr lang="en-US" dirty="0"/>
              <a:t>3. </a:t>
            </a:r>
            <a:r>
              <a:rPr lang="en-US" b="1" dirty="0"/>
              <a:t>Develop and implement strategies</a:t>
            </a:r>
            <a:r>
              <a:rPr lang="en-US" dirty="0"/>
              <a:t> to strengthen the retail, accommodations, tourism, and entertainment sectors within a region.</a:t>
            </a:r>
          </a:p>
          <a:p>
            <a:endParaRPr lang="en-US" dirty="0"/>
          </a:p>
          <a:p>
            <a:r>
              <a:rPr lang="en-US" b="1" dirty="0"/>
              <a:t>Time: </a:t>
            </a:r>
            <a:r>
              <a:rPr lang="en-US" b="0" dirty="0"/>
              <a:t>2</a:t>
            </a:r>
            <a:r>
              <a:rPr lang="en-US" dirty="0"/>
              <a:t> minutes</a:t>
            </a:r>
          </a:p>
          <a:p>
            <a:pPr defTabSz="1800545">
              <a:defRPr/>
            </a:pPr>
            <a:endParaRPr lang="en-US" dirty="0"/>
          </a:p>
          <a:p>
            <a:pPr defTabSz="1800545">
              <a:defRPr/>
            </a:pPr>
            <a:r>
              <a:rPr lang="en-US" b="1" baseline="0" dirty="0"/>
              <a:t>Materials: </a:t>
            </a:r>
            <a:r>
              <a:rPr lang="en-US" b="0" baseline="0" dirty="0"/>
              <a:t>None</a:t>
            </a:r>
            <a:endParaRPr lang="en-US" b="1" baseline="0" dirty="0"/>
          </a:p>
          <a:p>
            <a:pPr defTabSz="1800545">
              <a:defRPr/>
            </a:pPr>
            <a:endParaRPr lang="en-US" dirty="0"/>
          </a:p>
          <a:p>
            <a:pPr defTabSz="1800545">
              <a:defRPr/>
            </a:pPr>
            <a:r>
              <a:rPr lang="en-US" b="1" baseline="0" dirty="0"/>
              <a:t>Handouts: </a:t>
            </a:r>
            <a:r>
              <a:rPr lang="en-US" b="0" baseline="0" dirty="0"/>
              <a:t>None</a:t>
            </a:r>
            <a:endParaRPr lang="en-US" altLang="en-US" dirty="0"/>
          </a:p>
          <a:p>
            <a:endParaRPr lang="en-US" dirty="0"/>
          </a:p>
        </p:txBody>
      </p:sp>
      <p:sp>
        <p:nvSpPr>
          <p:cNvPr id="4" name="Slide Number Placeholder 3"/>
          <p:cNvSpPr>
            <a:spLocks noGrp="1"/>
          </p:cNvSpPr>
          <p:nvPr>
            <p:ph type="sldNum" sz="quarter" idx="5"/>
          </p:nvPr>
        </p:nvSpPr>
        <p:spPr/>
        <p:txBody>
          <a:bodyPr/>
          <a:lstStyle/>
          <a:p>
            <a:fld id="{94FCD8C5-1069-4419-9727-FB829CB565BC}" type="slidenum">
              <a:rPr lang="en-US" smtClean="0"/>
              <a:t>12</a:t>
            </a:fld>
            <a:endParaRPr lang="en-US"/>
          </a:p>
        </p:txBody>
      </p:sp>
    </p:spTree>
    <p:extLst>
      <p:ext uri="{BB962C8B-B14F-4D97-AF65-F5344CB8AC3E}">
        <p14:creationId xmlns:p14="http://schemas.microsoft.com/office/powerpoint/2010/main" val="36333116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Instructions: </a:t>
            </a:r>
            <a:r>
              <a:rPr lang="en-US" b="0" baseline="0" dirty="0"/>
              <a:t>Explain the CREATE BRIDGES process</a:t>
            </a:r>
          </a:p>
          <a:p>
            <a:endParaRPr lang="en-US" b="0" baseline="0" dirty="0"/>
          </a:p>
          <a:p>
            <a:r>
              <a:rPr lang="en-US" sz="1200" kern="1200" dirty="0">
                <a:solidFill>
                  <a:schemeClr val="tx1"/>
                </a:solidFill>
                <a:effectLst/>
                <a:latin typeface="+mn-lt"/>
                <a:ea typeface="+mn-ea"/>
                <a:cs typeface="+mn-cs"/>
              </a:rPr>
              <a:t>The first step in CREATE BRIDGES was to form a </a:t>
            </a:r>
            <a:r>
              <a:rPr lang="en-US" sz="1200" b="1" kern="1200" dirty="0">
                <a:solidFill>
                  <a:schemeClr val="tx1"/>
                </a:solidFill>
                <a:effectLst/>
                <a:latin typeface="+mn-lt"/>
                <a:ea typeface="+mn-ea"/>
                <a:cs typeface="+mn-cs"/>
              </a:rPr>
              <a:t>Regional Steering Committee (RSC) </a:t>
            </a:r>
            <a:r>
              <a:rPr lang="en-US" sz="1200" kern="1200" dirty="0">
                <a:solidFill>
                  <a:schemeClr val="tx1"/>
                </a:solidFill>
                <a:effectLst/>
                <a:latin typeface="+mn-lt"/>
                <a:ea typeface="+mn-ea"/>
                <a:cs typeface="+mn-cs"/>
              </a:rPr>
              <a:t>to spearhead activity and leadership in the region. The first assignment after forming the Regional Steering Committee was the </a:t>
            </a:r>
            <a:r>
              <a:rPr lang="en-US" sz="1200" b="1" kern="1200" dirty="0">
                <a:solidFill>
                  <a:schemeClr val="tx1"/>
                </a:solidFill>
                <a:effectLst/>
                <a:latin typeface="+mn-lt"/>
                <a:ea typeface="+mn-ea"/>
                <a:cs typeface="+mn-cs"/>
              </a:rPr>
              <a:t>Resource Listing </a:t>
            </a:r>
            <a:r>
              <a:rPr lang="en-US" sz="1200" kern="1200" dirty="0">
                <a:solidFill>
                  <a:schemeClr val="tx1"/>
                </a:solidFill>
                <a:effectLst/>
                <a:latin typeface="+mn-lt"/>
                <a:ea typeface="+mn-ea"/>
                <a:cs typeface="+mn-cs"/>
              </a:rPr>
              <a:t>assignment.  This assignment included cataloguing a list of CREATE sector businesses, organizations that support CREATE businesses and workforce members, and any other community assets that may benefit the CREATE sector. More detail on the Resource Listing will be provided later in the event.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a:t>
            </a:r>
            <a:r>
              <a:rPr lang="en-US" sz="1200" b="1" kern="1200" dirty="0">
                <a:solidFill>
                  <a:schemeClr val="tx1"/>
                </a:solidFill>
                <a:effectLst/>
                <a:latin typeface="+mn-lt"/>
                <a:ea typeface="+mn-ea"/>
                <a:cs typeface="+mn-cs"/>
              </a:rPr>
              <a:t>CREATE BRIDGES Forum</a:t>
            </a:r>
            <a:r>
              <a:rPr lang="en-US" sz="1200" kern="1200" dirty="0">
                <a:solidFill>
                  <a:schemeClr val="tx1"/>
                </a:solidFill>
                <a:effectLst/>
                <a:latin typeface="+mn-lt"/>
                <a:ea typeface="+mn-ea"/>
                <a:cs typeface="+mn-cs"/>
              </a:rPr>
              <a:t> (the current stage in the process) provides an opportunity for local community members and partners to engage in the CREATE BRIDGES process. This event brings in stakeholders beyond the RSC, provides opportunity for networking and engagement, and gives others a voice and investment in the project.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During this event, we convene partners to explore opportunities and challenges in the CREATE sectors. The CREATE forum is a guided 3-hour discussion which will enhance the Resource Listing by breaking the room into groups of 8-10 and initiating brainstorming around CREATE businesses and workforce training.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next phase consists of a Business Retention and Expansion focus as well as a workforce focus that involves collaborating with workforce development organizations and engaging employees. Together these components provide support for both employers and employees.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a:t>
            </a:r>
            <a:r>
              <a:rPr lang="en-US" sz="1200" b="1" kern="1200" dirty="0">
                <a:solidFill>
                  <a:schemeClr val="tx1"/>
                </a:solidFill>
                <a:effectLst/>
                <a:latin typeface="+mn-lt"/>
                <a:ea typeface="+mn-ea"/>
                <a:cs typeface="+mn-cs"/>
              </a:rPr>
              <a:t>Business Retention and Expansion</a:t>
            </a:r>
            <a:r>
              <a:rPr lang="en-US" sz="1200" kern="1200" dirty="0">
                <a:solidFill>
                  <a:schemeClr val="tx1"/>
                </a:solidFill>
                <a:effectLst/>
                <a:latin typeface="+mn-lt"/>
                <a:ea typeface="+mn-ea"/>
                <a:cs typeface="+mn-cs"/>
              </a:rPr>
              <a:t> (BRE) segment of the phase will be led by a subset of the RSC. The Business Retention and Expansion program will focus on small group and individual meetings with business owners/managers; understanding business roles, needs, and changes; gathering information to assess opportunities, threats and barriers; and analyzing and reporting the findings.  Information gathered during this phase will be aggregated and analyzed to identify common themes and a report summarizing workforce perspective and opportunities will be produced. This information will be used to develop new strategies and actions in the final phase.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For </a:t>
            </a:r>
            <a:r>
              <a:rPr lang="en-US" sz="1200" b="1" kern="1200" dirty="0">
                <a:solidFill>
                  <a:schemeClr val="tx1"/>
                </a:solidFill>
                <a:effectLst/>
                <a:latin typeface="+mn-lt"/>
                <a:ea typeface="+mn-ea"/>
                <a:cs typeface="+mn-cs"/>
              </a:rPr>
              <a:t>employee engagement</a:t>
            </a:r>
            <a:r>
              <a:rPr lang="en-US" sz="1200" kern="1200" dirty="0">
                <a:solidFill>
                  <a:schemeClr val="tx1"/>
                </a:solidFill>
                <a:effectLst/>
                <a:latin typeface="+mn-lt"/>
                <a:ea typeface="+mn-ea"/>
                <a:cs typeface="+mn-cs"/>
              </a:rPr>
              <a:t>, CREATE BRIDGES will also initiate conversations with current employees within the regions. Employees will be engaged in conversations within safe environments (for pilot regions, this happened through an online survey) and asked a series of questions about their work experience as employees. A brief, base survey will be provided by the national CREATE BRIDGES team, with RSCs potentially adding other questions appropriate for their region.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Following the BRE and Employee engagement phase is a</a:t>
            </a:r>
            <a:r>
              <a:rPr lang="en-US" sz="1200" b="1" kern="1200" dirty="0">
                <a:solidFill>
                  <a:schemeClr val="tx1"/>
                </a:solidFill>
                <a:effectLst/>
                <a:latin typeface="+mn-lt"/>
                <a:ea typeface="+mn-ea"/>
                <a:cs typeface="+mn-cs"/>
              </a:rPr>
              <a:t> CREATE Academy</a:t>
            </a:r>
            <a:r>
              <a:rPr lang="en-US" sz="1200" kern="1200" dirty="0">
                <a:solidFill>
                  <a:schemeClr val="tx1"/>
                </a:solidFill>
                <a:effectLst/>
                <a:latin typeface="+mn-lt"/>
                <a:ea typeface="+mn-ea"/>
                <a:cs typeface="+mn-cs"/>
              </a:rPr>
              <a:t> for the RSC members to provide region specific data regarding CREATE sectors. The CREATE Academy is a data-driven process that uses brainstorming exercises to generate ideas.  The process centers around small group discussions and extensive exploration of data related to economic development in the region. The goal of the CREATE Academy is to identify potential barriers and opportunities for business owners/managers and the workforce to address.</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Taking action on new strategies </a:t>
            </a:r>
            <a:r>
              <a:rPr lang="en-US" sz="1200" kern="1200" dirty="0">
                <a:solidFill>
                  <a:schemeClr val="tx1"/>
                </a:solidFill>
                <a:effectLst/>
                <a:latin typeface="+mn-lt"/>
                <a:ea typeface="+mn-ea"/>
                <a:cs typeface="+mn-cs"/>
              </a:rPr>
              <a:t>to support a strong business sector is the final phase of CREATE BRIDGES. During review and planning sessions, feedback from workforce participants and business collaborators will be analyzed. The RSC will brainstorm ideas to enhance and grow CREATE businesses and workforce in the region. Feedback and brainstorming ideas will then be synthesized and used to identify short-, medium-, and long-term goals and strategies which will be used to develop a joint plan of action.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During this time, gaps and opportunities for growth that were identified in the employee engagement and business retention and expansion phases will be taken into consideration and used to develop or adopt new, region-appropriate programs and trainings. The overall goal of this phase is to develop sustainable actions that create positive change in the local workforce and business environments.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Time</a:t>
            </a:r>
            <a:r>
              <a:rPr lang="en-US" sz="1200" kern="1200" dirty="0">
                <a:solidFill>
                  <a:schemeClr val="tx1"/>
                </a:solidFill>
                <a:effectLst/>
                <a:latin typeface="+mn-lt"/>
                <a:ea typeface="+mn-ea"/>
                <a:cs typeface="+mn-cs"/>
              </a:rPr>
              <a:t>:  5-8 minutes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Materials: </a:t>
            </a:r>
            <a:r>
              <a:rPr lang="en-US" sz="1200" kern="1200" dirty="0">
                <a:solidFill>
                  <a:schemeClr val="tx1"/>
                </a:solidFill>
                <a:effectLst/>
                <a:latin typeface="+mn-lt"/>
                <a:ea typeface="+mn-ea"/>
                <a:cs typeface="+mn-cs"/>
              </a:rPr>
              <a:t>None</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Handouts: </a:t>
            </a:r>
            <a:r>
              <a:rPr lang="en-US" sz="1200" kern="1200" dirty="0">
                <a:solidFill>
                  <a:schemeClr val="tx1"/>
                </a:solidFill>
                <a:effectLst/>
                <a:latin typeface="+mn-lt"/>
                <a:ea typeface="+mn-ea"/>
                <a:cs typeface="+mn-cs"/>
              </a:rPr>
              <a:t>None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endParaRPr lang="en-US" altLang="en-US" dirty="0"/>
          </a:p>
          <a:p>
            <a:endParaRPr lang="en-US" dirty="0"/>
          </a:p>
        </p:txBody>
      </p:sp>
      <p:sp>
        <p:nvSpPr>
          <p:cNvPr id="4" name="Slide Number Placeholder 3"/>
          <p:cNvSpPr>
            <a:spLocks noGrp="1"/>
          </p:cNvSpPr>
          <p:nvPr>
            <p:ph type="sldNum" sz="quarter" idx="10"/>
          </p:nvPr>
        </p:nvSpPr>
        <p:spPr/>
        <p:txBody>
          <a:bodyPr/>
          <a:lstStyle/>
          <a:p>
            <a:fld id="{F438A812-F84D-4E95-AE68-F4D1F44483F2}" type="slidenum">
              <a:rPr lang="en-US" smtClean="0"/>
              <a:t>13</a:t>
            </a:fld>
            <a:endParaRPr lang="en-US"/>
          </a:p>
        </p:txBody>
      </p:sp>
    </p:spTree>
    <p:extLst>
      <p:ext uri="{BB962C8B-B14F-4D97-AF65-F5344CB8AC3E}">
        <p14:creationId xmlns:p14="http://schemas.microsoft.com/office/powerpoint/2010/main" val="41426718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800545">
              <a:defRPr/>
            </a:pPr>
            <a:r>
              <a:rPr lang="en-US" b="1" baseline="0" dirty="0"/>
              <a:t>Instructions:</a:t>
            </a:r>
            <a:endParaRPr lang="en-US" b="0" baseline="0" dirty="0"/>
          </a:p>
          <a:p>
            <a:r>
              <a:rPr lang="en-US" dirty="0"/>
              <a:t>Describe the advantages to working as a region instead of individual</a:t>
            </a:r>
            <a:r>
              <a:rPr lang="en-US" baseline="0" dirty="0"/>
              <a:t> cities or counties. </a:t>
            </a:r>
          </a:p>
          <a:p>
            <a:endParaRPr lang="en-US" dirty="0"/>
          </a:p>
          <a:p>
            <a:r>
              <a:rPr lang="en-US" dirty="0"/>
              <a:t>A regional approach:</a:t>
            </a:r>
          </a:p>
          <a:p>
            <a:pPr marL="337602" indent="-337602">
              <a:buFont typeface="Arial" panose="020B0604020202020204" pitchFamily="34" charset="0"/>
              <a:buChar char="•"/>
            </a:pPr>
            <a:r>
              <a:rPr lang="en-US" dirty="0"/>
              <a:t>Provides an</a:t>
            </a:r>
            <a:r>
              <a:rPr lang="en-US" baseline="0" dirty="0"/>
              <a:t> ideal number </a:t>
            </a:r>
            <a:r>
              <a:rPr lang="en-US" dirty="0"/>
              <a:t>of business and workforce participants</a:t>
            </a:r>
          </a:p>
          <a:p>
            <a:pPr marL="337602" indent="-337602">
              <a:buFont typeface="Arial" panose="020B0604020202020204" pitchFamily="34" charset="0"/>
              <a:buChar char="•"/>
            </a:pPr>
            <a:r>
              <a:rPr lang="en-US" dirty="0"/>
              <a:t>Allows regions to pool resources and build partnerships</a:t>
            </a:r>
          </a:p>
          <a:p>
            <a:pPr marL="337602" indent="-337602">
              <a:buFont typeface="Arial" panose="020B0604020202020204" pitchFamily="34" charset="0"/>
              <a:buChar char="•"/>
            </a:pPr>
            <a:r>
              <a:rPr lang="en-US" dirty="0"/>
              <a:t>Increases the likelihood of economic development progress</a:t>
            </a:r>
          </a:p>
          <a:p>
            <a:pPr marL="337602" indent="-337602">
              <a:buFont typeface="Arial" panose="020B0604020202020204" pitchFamily="34" charset="0"/>
              <a:buChar char="•"/>
            </a:pPr>
            <a:endParaRPr lang="en-US" dirty="0"/>
          </a:p>
          <a:p>
            <a:pPr marL="337602" indent="-337602">
              <a:buFont typeface="Arial" panose="020B0604020202020204" pitchFamily="34" charset="0"/>
              <a:buChar cha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“Regional approaches align with regional needs for employers and workforce development. It is a way of approaching interventions at a manageable scale that makes it applicable to many businesses in the participating regions.” – Dan Kahl, CEDIK, University of Kentucky</a:t>
            </a:r>
            <a:endParaRPr lang="en-US" dirty="0">
              <a:effectLst/>
            </a:endParaRPr>
          </a:p>
          <a:p>
            <a:pPr marL="337602" indent="-337602">
              <a:buFont typeface="Arial" panose="020B0604020202020204" pitchFamily="34" charset="0"/>
              <a:buChar char="•"/>
            </a:pPr>
            <a:endParaRPr lang="en-US" dirty="0"/>
          </a:p>
          <a:p>
            <a:endParaRPr lang="en-US" b="0" baseline="0" dirty="0"/>
          </a:p>
          <a:p>
            <a:pPr defTabSz="1800545">
              <a:defRPr/>
            </a:pPr>
            <a:r>
              <a:rPr lang="en-US" b="1" baseline="0" dirty="0"/>
              <a:t>Time</a:t>
            </a:r>
            <a:r>
              <a:rPr lang="en-US" b="0" baseline="0" dirty="0"/>
              <a:t>: 1-2 minutes</a:t>
            </a:r>
          </a:p>
          <a:p>
            <a:pPr defTabSz="1800545">
              <a:defRPr/>
            </a:pPr>
            <a:endParaRPr lang="en-US" dirty="0"/>
          </a:p>
          <a:p>
            <a:pPr defTabSz="1800545">
              <a:defRPr/>
            </a:pPr>
            <a:r>
              <a:rPr lang="en-US" altLang="en-US" b="1" dirty="0"/>
              <a:t>Supplies</a:t>
            </a:r>
            <a:r>
              <a:rPr lang="en-US" b="1" baseline="0" dirty="0"/>
              <a:t>: </a:t>
            </a:r>
            <a:r>
              <a:rPr lang="en-US" b="0" baseline="0" dirty="0"/>
              <a:t>None</a:t>
            </a:r>
            <a:endParaRPr lang="en-US" b="1" baseline="0" dirty="0"/>
          </a:p>
          <a:p>
            <a:pPr defTabSz="1800545">
              <a:defRPr/>
            </a:pPr>
            <a:endParaRPr lang="en-US" dirty="0"/>
          </a:p>
          <a:p>
            <a:pPr defTabSz="1800545">
              <a:defRPr/>
            </a:pPr>
            <a:r>
              <a:rPr lang="en-US" b="1" baseline="0" dirty="0"/>
              <a:t>Handouts: </a:t>
            </a:r>
            <a:r>
              <a:rPr lang="en-US" b="0" baseline="0" dirty="0"/>
              <a:t>None</a:t>
            </a:r>
            <a:endParaRPr lang="en-US" altLang="en-US" dirty="0"/>
          </a:p>
          <a:p>
            <a:endParaRPr lang="en-US" dirty="0"/>
          </a:p>
        </p:txBody>
      </p:sp>
      <p:sp>
        <p:nvSpPr>
          <p:cNvPr id="4" name="Slide Number Placeholder 3"/>
          <p:cNvSpPr>
            <a:spLocks noGrp="1"/>
          </p:cNvSpPr>
          <p:nvPr>
            <p:ph type="sldNum" sz="quarter" idx="5"/>
          </p:nvPr>
        </p:nvSpPr>
        <p:spPr/>
        <p:txBody>
          <a:bodyPr/>
          <a:lstStyle/>
          <a:p>
            <a:fld id="{94FCD8C5-1069-4419-9727-FB829CB565BC}" type="slidenum">
              <a:rPr lang="en-US" smtClean="0"/>
              <a:t>14</a:t>
            </a:fld>
            <a:endParaRPr lang="en-US"/>
          </a:p>
        </p:txBody>
      </p:sp>
    </p:spTree>
    <p:extLst>
      <p:ext uri="{BB962C8B-B14F-4D97-AF65-F5344CB8AC3E}">
        <p14:creationId xmlns:p14="http://schemas.microsoft.com/office/powerpoint/2010/main" val="5750335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Instructions: </a:t>
            </a:r>
          </a:p>
          <a:p>
            <a:r>
              <a:rPr lang="en-US" sz="1200" dirty="0"/>
              <a:t>The CREATE BRIDGES initiative will take a two-part approach to development. One portion of the program will focus on business development while the other will focus on workforce development. </a:t>
            </a:r>
          </a:p>
          <a:p>
            <a:r>
              <a:rPr lang="en-US" sz="1200" dirty="0"/>
              <a:t> </a:t>
            </a:r>
          </a:p>
          <a:p>
            <a:r>
              <a:rPr lang="en-US" sz="1200" dirty="0"/>
              <a:t>Our goal is for these two approaches to work together to strengthen the CREATE sectors in the region.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Time</a:t>
            </a:r>
            <a:r>
              <a:rPr lang="en-US" b="0" baseline="0" dirty="0"/>
              <a:t>: 1 minute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Materials: </a:t>
            </a:r>
            <a:r>
              <a:rPr lang="en-US" b="0" baseline="0" dirty="0"/>
              <a:t>None</a:t>
            </a:r>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Handouts: </a:t>
            </a:r>
            <a:r>
              <a:rPr lang="en-US" b="0" baseline="0" dirty="0"/>
              <a:t>None</a:t>
            </a: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1969B3-22EA-478D-828E-432B17D1E3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39192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800545">
              <a:defRPr/>
            </a:pPr>
            <a:r>
              <a:rPr lang="en-US" b="1" baseline="0" dirty="0"/>
              <a:t>Instructions:</a:t>
            </a:r>
            <a:endParaRPr lang="en-US" b="0" baseline="0" dirty="0"/>
          </a:p>
          <a:p>
            <a:r>
              <a:rPr lang="en-US" dirty="0"/>
              <a:t>The program</a:t>
            </a:r>
            <a:r>
              <a:rPr lang="en-US" baseline="0" dirty="0"/>
              <a:t> will walk businesses through these steps of development. </a:t>
            </a:r>
          </a:p>
          <a:p>
            <a:endParaRPr lang="en-US" baseline="0" dirty="0"/>
          </a:p>
          <a:p>
            <a:r>
              <a:rPr lang="en-US" baseline="0" dirty="0"/>
              <a:t>Conduct the Business Retention &amp; Expansion program</a:t>
            </a:r>
          </a:p>
          <a:p>
            <a:pPr marL="171450" indent="-171450">
              <a:buFontTx/>
              <a:buChar char="-"/>
            </a:pPr>
            <a:r>
              <a:rPr lang="en-US" baseline="0" dirty="0"/>
              <a:t>Meet with business owners / managers</a:t>
            </a:r>
          </a:p>
          <a:p>
            <a:pPr marL="171450" indent="-171450">
              <a:buFontTx/>
              <a:buChar char="-"/>
            </a:pPr>
            <a:r>
              <a:rPr lang="en-US" baseline="0" dirty="0"/>
              <a:t>Understand business roles, needs and changes</a:t>
            </a:r>
          </a:p>
          <a:p>
            <a:pPr marL="171450" indent="-171450">
              <a:buFontTx/>
              <a:buChar char="-"/>
            </a:pPr>
            <a:r>
              <a:rPr lang="en-US" baseline="0" dirty="0"/>
              <a:t>Assess challenges, barriers and opportunities</a:t>
            </a:r>
          </a:p>
          <a:p>
            <a:pPr marL="171450" indent="-171450">
              <a:buFontTx/>
              <a:buChar char="-"/>
            </a:pPr>
            <a:endParaRPr lang="en-US" baseline="0" dirty="0"/>
          </a:p>
          <a:p>
            <a:pPr marL="0" indent="0">
              <a:buFontTx/>
              <a:buNone/>
            </a:pPr>
            <a:r>
              <a:rPr lang="en-US" baseline="0" dirty="0"/>
              <a:t>Develop new strategies and actions to support local businesses</a:t>
            </a:r>
          </a:p>
          <a:p>
            <a:endParaRPr lang="en-US" b="0" baseline="0" dirty="0"/>
          </a:p>
          <a:p>
            <a:pPr defTabSz="1800545">
              <a:defRPr/>
            </a:pPr>
            <a:r>
              <a:rPr lang="en-US" b="1" baseline="0" dirty="0"/>
              <a:t>Time</a:t>
            </a:r>
            <a:r>
              <a:rPr lang="en-US" b="0" baseline="0" dirty="0"/>
              <a:t>: 2 minutes</a:t>
            </a:r>
          </a:p>
          <a:p>
            <a:pPr defTabSz="1800545">
              <a:defRPr/>
            </a:pPr>
            <a:endParaRPr lang="en-US" dirty="0"/>
          </a:p>
          <a:p>
            <a:pPr defTabSz="1800545">
              <a:defRPr/>
            </a:pPr>
            <a:r>
              <a:rPr lang="en-US" altLang="en-US" b="1" dirty="0"/>
              <a:t>Supplies</a:t>
            </a:r>
            <a:r>
              <a:rPr lang="en-US" b="1" baseline="0" dirty="0"/>
              <a:t>: </a:t>
            </a:r>
            <a:r>
              <a:rPr lang="en-US" b="0" baseline="0" dirty="0"/>
              <a:t>None</a:t>
            </a:r>
            <a:endParaRPr lang="en-US" b="1" baseline="0" dirty="0"/>
          </a:p>
          <a:p>
            <a:pPr defTabSz="1800545">
              <a:defRPr/>
            </a:pPr>
            <a:endParaRPr lang="en-US" dirty="0"/>
          </a:p>
          <a:p>
            <a:pPr defTabSz="1800545">
              <a:defRPr/>
            </a:pPr>
            <a:r>
              <a:rPr lang="en-US" b="1" baseline="0" dirty="0"/>
              <a:t>Handouts: </a:t>
            </a:r>
            <a:r>
              <a:rPr lang="en-US" b="0" baseline="0" dirty="0"/>
              <a:t>None</a:t>
            </a:r>
            <a:endParaRPr lang="en-US" altLang="en-US" dirty="0"/>
          </a:p>
          <a:p>
            <a:endParaRPr lang="en-US" dirty="0"/>
          </a:p>
        </p:txBody>
      </p:sp>
      <p:sp>
        <p:nvSpPr>
          <p:cNvPr id="4" name="Slide Number Placeholder 3"/>
          <p:cNvSpPr>
            <a:spLocks noGrp="1"/>
          </p:cNvSpPr>
          <p:nvPr>
            <p:ph type="sldNum" sz="quarter" idx="5"/>
          </p:nvPr>
        </p:nvSpPr>
        <p:spPr/>
        <p:txBody>
          <a:bodyPr/>
          <a:lstStyle/>
          <a:p>
            <a:fld id="{94FCD8C5-1069-4419-9727-FB829CB565BC}" type="slidenum">
              <a:rPr lang="en-US" smtClean="0"/>
              <a:t>16</a:t>
            </a:fld>
            <a:endParaRPr lang="en-US"/>
          </a:p>
        </p:txBody>
      </p:sp>
    </p:spTree>
    <p:extLst>
      <p:ext uri="{BB962C8B-B14F-4D97-AF65-F5344CB8AC3E}">
        <p14:creationId xmlns:p14="http://schemas.microsoft.com/office/powerpoint/2010/main" val="17025375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800545">
              <a:defRPr/>
            </a:pPr>
            <a:r>
              <a:rPr lang="en-US" b="1" baseline="0" dirty="0"/>
              <a:t>Instructions:</a:t>
            </a:r>
            <a:endParaRPr lang="en-US" b="0" baseline="0" dirty="0"/>
          </a:p>
          <a:p>
            <a:r>
              <a:rPr lang="en-US" dirty="0"/>
              <a:t>The program will focus on these steps for the workforce development aspect. </a:t>
            </a:r>
          </a:p>
          <a:p>
            <a:endParaRPr lang="en-US" dirty="0"/>
          </a:p>
          <a:p>
            <a:r>
              <a:rPr lang="en-US" dirty="0"/>
              <a:t>Conduct Employee Perspectives Survey:</a:t>
            </a:r>
          </a:p>
          <a:p>
            <a:pPr marL="171450" indent="-171450">
              <a:buFontTx/>
              <a:buChar char="-"/>
            </a:pPr>
            <a:r>
              <a:rPr lang="en-US" dirty="0"/>
              <a:t>Initiate conversations with workforce personnel</a:t>
            </a:r>
          </a:p>
          <a:p>
            <a:pPr marL="171450" indent="-171450">
              <a:buFontTx/>
              <a:buChar char="-"/>
            </a:pPr>
            <a:r>
              <a:rPr lang="en-US" dirty="0"/>
              <a:t>Conduct survey with employees</a:t>
            </a:r>
          </a:p>
          <a:p>
            <a:pPr marL="171450" indent="-171450">
              <a:buFontTx/>
              <a:buChar char="-"/>
            </a:pPr>
            <a:r>
              <a:rPr lang="en-US" dirty="0"/>
              <a:t>Assess challenges, barriers and opportunities</a:t>
            </a:r>
          </a:p>
          <a:p>
            <a:pPr marL="0" indent="0">
              <a:buFontTx/>
              <a:buNone/>
            </a:pPr>
            <a:r>
              <a:rPr lang="en-US" dirty="0"/>
              <a:t>Identify gaps in existing training programs</a:t>
            </a:r>
          </a:p>
          <a:p>
            <a:pPr marL="0" indent="0">
              <a:buFontTx/>
              <a:buNone/>
            </a:pPr>
            <a:r>
              <a:rPr lang="en-US" dirty="0"/>
              <a:t>Develop new strategies and actions to support the local workforce and fill training gaps</a:t>
            </a:r>
          </a:p>
          <a:p>
            <a:endParaRPr lang="en-US" b="0" baseline="0" dirty="0"/>
          </a:p>
          <a:p>
            <a:pPr defTabSz="1800545">
              <a:defRPr/>
            </a:pPr>
            <a:r>
              <a:rPr lang="en-US" b="1" baseline="0" dirty="0"/>
              <a:t>Time</a:t>
            </a:r>
            <a:r>
              <a:rPr lang="en-US" b="0" baseline="0" dirty="0"/>
              <a:t>:  3 minutes</a:t>
            </a:r>
          </a:p>
          <a:p>
            <a:pPr defTabSz="1800545">
              <a:defRPr/>
            </a:pPr>
            <a:endParaRPr lang="en-US" dirty="0"/>
          </a:p>
          <a:p>
            <a:pPr defTabSz="1800545">
              <a:defRPr/>
            </a:pPr>
            <a:r>
              <a:rPr lang="en-US" altLang="en-US" b="1" dirty="0"/>
              <a:t>Supplies</a:t>
            </a:r>
            <a:r>
              <a:rPr lang="en-US" b="1" baseline="0" dirty="0"/>
              <a:t>: </a:t>
            </a:r>
            <a:r>
              <a:rPr lang="en-US" b="0" baseline="0" dirty="0"/>
              <a:t>None</a:t>
            </a:r>
            <a:endParaRPr lang="en-US" b="1" baseline="0" dirty="0"/>
          </a:p>
          <a:p>
            <a:pPr defTabSz="1800545">
              <a:defRPr/>
            </a:pPr>
            <a:endParaRPr lang="en-US" dirty="0"/>
          </a:p>
          <a:p>
            <a:pPr defTabSz="1800545">
              <a:defRPr/>
            </a:pPr>
            <a:r>
              <a:rPr lang="en-US" b="1" baseline="0" dirty="0"/>
              <a:t>Handouts: </a:t>
            </a:r>
            <a:r>
              <a:rPr lang="en-US" b="0" baseline="0" dirty="0"/>
              <a:t>None</a:t>
            </a:r>
            <a:endParaRPr lang="en-US" altLang="en-US" dirty="0"/>
          </a:p>
          <a:p>
            <a:endParaRPr lang="en-US" dirty="0"/>
          </a:p>
        </p:txBody>
      </p:sp>
      <p:sp>
        <p:nvSpPr>
          <p:cNvPr id="4" name="Slide Number Placeholder 3"/>
          <p:cNvSpPr>
            <a:spLocks noGrp="1"/>
          </p:cNvSpPr>
          <p:nvPr>
            <p:ph type="sldNum" sz="quarter" idx="5"/>
          </p:nvPr>
        </p:nvSpPr>
        <p:spPr/>
        <p:txBody>
          <a:bodyPr/>
          <a:lstStyle/>
          <a:p>
            <a:fld id="{94FCD8C5-1069-4419-9727-FB829CB565BC}" type="slidenum">
              <a:rPr lang="en-US" smtClean="0"/>
              <a:t>17</a:t>
            </a:fld>
            <a:endParaRPr lang="en-US"/>
          </a:p>
        </p:txBody>
      </p:sp>
    </p:spTree>
    <p:extLst>
      <p:ext uri="{BB962C8B-B14F-4D97-AF65-F5344CB8AC3E}">
        <p14:creationId xmlns:p14="http://schemas.microsoft.com/office/powerpoint/2010/main" val="31220688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800545">
              <a:defRPr/>
            </a:pPr>
            <a:r>
              <a:rPr lang="en-US" b="1" baseline="0" dirty="0"/>
              <a:t>Instructions:</a:t>
            </a:r>
            <a:endParaRPr lang="en-US" b="0" baseline="0" dirty="0"/>
          </a:p>
          <a:p>
            <a:r>
              <a:rPr lang="en-US" dirty="0"/>
              <a:t>What is the role of CREATE industries/amenities</a:t>
            </a:r>
            <a:r>
              <a:rPr lang="en-US" baseline="0" dirty="0"/>
              <a:t> in the region?</a:t>
            </a:r>
          </a:p>
          <a:p>
            <a:endParaRPr lang="en-US" baseline="0" dirty="0"/>
          </a:p>
          <a:p>
            <a:r>
              <a:rPr lang="en-US" baseline="0" dirty="0"/>
              <a:t>Discuss a conceptual overview of quality of life, community place-making, economic benefits from industry, linkages between residents/workforce/business</a:t>
            </a:r>
          </a:p>
          <a:p>
            <a:r>
              <a:rPr lang="en-US" baseline="0" dirty="0"/>
              <a:t>How does retail fit within the larger regional economy?</a:t>
            </a:r>
            <a:endParaRPr lang="en-US" dirty="0"/>
          </a:p>
          <a:p>
            <a:endParaRPr lang="en-US" dirty="0"/>
          </a:p>
          <a:p>
            <a:r>
              <a:rPr lang="en-US" dirty="0"/>
              <a:t>Based on the comments above, here are some discussion question</a:t>
            </a:r>
            <a:r>
              <a:rPr lang="en-US" baseline="0" dirty="0"/>
              <a:t> ideas for the forum:</a:t>
            </a:r>
          </a:p>
          <a:p>
            <a:pPr marL="450111" indent="-450111">
              <a:buAutoNum type="arabicPeriod"/>
            </a:pPr>
            <a:r>
              <a:rPr lang="en-US" baseline="0" dirty="0"/>
              <a:t>What is the role of CREATE industries/amenities in the region?</a:t>
            </a:r>
          </a:p>
          <a:p>
            <a:pPr marL="450111" indent="-450111">
              <a:buAutoNum type="arabicPeriod"/>
            </a:pPr>
            <a:r>
              <a:rPr lang="en-US" dirty="0"/>
              <a:t>What is the quality of life in your region? What adds to this?</a:t>
            </a:r>
            <a:r>
              <a:rPr lang="en-US" baseline="0" dirty="0"/>
              <a:t> How do CREATE industries/amenities contribute to this quality of life?</a:t>
            </a:r>
          </a:p>
          <a:p>
            <a:pPr marL="450111" indent="-450111">
              <a:buAutoNum type="arabicPeriod"/>
            </a:pPr>
            <a:r>
              <a:rPr lang="en-US" dirty="0"/>
              <a:t>What are the social, political, and economic hubs within the community and how do</a:t>
            </a:r>
            <a:r>
              <a:rPr lang="en-US" baseline="0" dirty="0"/>
              <a:t> CREATE sectors contribute to those?</a:t>
            </a:r>
          </a:p>
          <a:p>
            <a:pPr marL="450111" indent="-450111" defTabSz="1800447">
              <a:buFontTx/>
              <a:buAutoNum type="arabicPeriod"/>
              <a:defRPr/>
            </a:pPr>
            <a:r>
              <a:rPr lang="en-US" dirty="0"/>
              <a:t>How might CREATE sectors contribute to community placemaking?</a:t>
            </a:r>
          </a:p>
          <a:p>
            <a:pPr marL="450111" indent="-450111">
              <a:buAutoNum type="arabicPeriod"/>
            </a:pPr>
            <a:r>
              <a:rPr lang="en-US" dirty="0"/>
              <a:t>In this</a:t>
            </a:r>
            <a:r>
              <a:rPr lang="en-US" baseline="0" dirty="0"/>
              <a:t> region, what are the economic benefits of CREATE sectors?</a:t>
            </a:r>
          </a:p>
          <a:p>
            <a:pPr marL="450111" indent="-450111">
              <a:buAutoNum type="arabicPeriod"/>
            </a:pPr>
            <a:r>
              <a:rPr lang="en-US" dirty="0"/>
              <a:t>How do residents, workforce,</a:t>
            </a:r>
            <a:r>
              <a:rPr lang="en-US" baseline="0" dirty="0"/>
              <a:t> and businesses connect to and depend on each other?</a:t>
            </a:r>
          </a:p>
          <a:p>
            <a:pPr marL="450111" indent="-450111">
              <a:buAutoNum type="arabicPeriod"/>
            </a:pPr>
            <a:r>
              <a:rPr lang="en-US" dirty="0"/>
              <a:t>How do CREATE sectors fit into the larger,</a:t>
            </a:r>
            <a:r>
              <a:rPr lang="en-US" baseline="0" dirty="0"/>
              <a:t> regional economy?</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Distribute discussion questions as a card on each table (if desired) or as a discussion question slide. Ask the above questions broadly to the participants and provide a few moments for participants to share perspectives, then move into the data on the following slides to illustrate ways CREATE businesses matter to the local economy.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Alt: In virtual sessions participants can type responses to these questions into the chat. Response examples could be read aloud by the facilitator, or you could use the breakout room feature for small group discussions similar to table discussions.</a:t>
            </a:r>
            <a:endParaRPr lang="en-US" sz="1200" kern="1200" dirty="0">
              <a:solidFill>
                <a:schemeClr val="tx1"/>
              </a:solidFill>
              <a:effectLst/>
              <a:latin typeface="+mn-lt"/>
              <a:ea typeface="+mn-ea"/>
              <a:cs typeface="+mn-cs"/>
            </a:endParaRPr>
          </a:p>
          <a:p>
            <a:endParaRPr lang="en-US" b="0" baseline="0" dirty="0"/>
          </a:p>
          <a:p>
            <a:pPr defTabSz="1800545">
              <a:defRPr/>
            </a:pPr>
            <a:r>
              <a:rPr lang="en-US" b="1" baseline="0" dirty="0"/>
              <a:t>Time</a:t>
            </a:r>
            <a:r>
              <a:rPr lang="en-US" b="0" baseline="0" dirty="0"/>
              <a:t>: 5 minutes</a:t>
            </a:r>
          </a:p>
          <a:p>
            <a:pPr defTabSz="1800545">
              <a:defRPr/>
            </a:pPr>
            <a:endParaRPr lang="en-US" dirty="0"/>
          </a:p>
          <a:p>
            <a:pPr defTabSz="1800545">
              <a:defRPr/>
            </a:pPr>
            <a:r>
              <a:rPr lang="en-US" b="1" baseline="0" dirty="0"/>
              <a:t>Materials: </a:t>
            </a:r>
            <a:r>
              <a:rPr lang="en-US" b="0" baseline="0" dirty="0"/>
              <a:t>Cards with discussion questions OR discussion question slide</a:t>
            </a:r>
          </a:p>
          <a:p>
            <a:pPr defTabSz="1800545">
              <a:defRPr/>
            </a:pPr>
            <a:endParaRPr lang="en-US" dirty="0"/>
          </a:p>
          <a:p>
            <a:pPr defTabSz="1800545">
              <a:defRPr/>
            </a:pPr>
            <a:r>
              <a:rPr lang="en-US" b="1" baseline="0" dirty="0"/>
              <a:t>Handouts: </a:t>
            </a:r>
            <a:r>
              <a:rPr lang="en-US" b="0" baseline="0" dirty="0"/>
              <a:t>None</a:t>
            </a:r>
            <a:endParaRPr lang="en-US" altLang="en-US" dirty="0"/>
          </a:p>
          <a:p>
            <a:endParaRPr lang="en-US" dirty="0"/>
          </a:p>
          <a:p>
            <a:endParaRPr lang="en-US" dirty="0"/>
          </a:p>
        </p:txBody>
      </p:sp>
      <p:sp>
        <p:nvSpPr>
          <p:cNvPr id="4" name="Slide Number Placeholder 3"/>
          <p:cNvSpPr>
            <a:spLocks noGrp="1"/>
          </p:cNvSpPr>
          <p:nvPr>
            <p:ph type="sldNum" sz="quarter" idx="5"/>
          </p:nvPr>
        </p:nvSpPr>
        <p:spPr/>
        <p:txBody>
          <a:bodyPr/>
          <a:lstStyle/>
          <a:p>
            <a:fld id="{94FCD8C5-1069-4419-9727-FB829CB565BC}" type="slidenum">
              <a:rPr lang="en-US" smtClean="0"/>
              <a:t>18</a:t>
            </a:fld>
            <a:endParaRPr lang="en-US"/>
          </a:p>
        </p:txBody>
      </p:sp>
    </p:spTree>
    <p:extLst>
      <p:ext uri="{BB962C8B-B14F-4D97-AF65-F5344CB8AC3E}">
        <p14:creationId xmlns:p14="http://schemas.microsoft.com/office/powerpoint/2010/main" val="7149243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800545">
              <a:defRPr/>
            </a:pPr>
            <a:r>
              <a:rPr lang="en-US" b="1" baseline="0" dirty="0"/>
              <a:t>Instructions:</a:t>
            </a:r>
          </a:p>
          <a:p>
            <a:r>
              <a:rPr lang="en-US" sz="1200" kern="1200" dirty="0">
                <a:solidFill>
                  <a:schemeClr val="tx1"/>
                </a:solidFill>
                <a:effectLst/>
                <a:latin typeface="+mn-lt"/>
                <a:ea typeface="+mn-ea"/>
                <a:cs typeface="+mn-cs"/>
              </a:rPr>
              <a:t>The next several slides highlight the importance of CREATE sectors based on economic data.</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According to data from the U.S. Bureau of Economic Analysis, 5 Industries account for 75% of employment in Rural America:</a:t>
            </a:r>
          </a:p>
          <a:p>
            <a:pPr lvl="0"/>
            <a:r>
              <a:rPr lang="en-US" sz="1200" kern="1200" dirty="0">
                <a:solidFill>
                  <a:schemeClr val="tx1"/>
                </a:solidFill>
                <a:effectLst/>
                <a:latin typeface="+mn-lt"/>
                <a:ea typeface="+mn-ea"/>
                <a:cs typeface="+mn-cs"/>
              </a:rPr>
              <a:t>Government and Government Enterprises</a:t>
            </a:r>
            <a:endParaRPr lang="en-US" dirty="0">
              <a:effectLst/>
            </a:endParaRPr>
          </a:p>
          <a:p>
            <a:pPr lvl="0"/>
            <a:r>
              <a:rPr lang="en-US" sz="1200" kern="1200" dirty="0">
                <a:solidFill>
                  <a:schemeClr val="tx1"/>
                </a:solidFill>
                <a:effectLst/>
                <a:latin typeface="+mn-lt"/>
                <a:ea typeface="+mn-ea"/>
                <a:cs typeface="+mn-cs"/>
              </a:rPr>
              <a:t>Educational Services, Healthcare and Social Assistance</a:t>
            </a:r>
            <a:endParaRPr lang="en-US" dirty="0">
              <a:effectLst/>
            </a:endParaRPr>
          </a:p>
          <a:p>
            <a:pPr lvl="0"/>
            <a:r>
              <a:rPr lang="en-US" sz="1200" kern="1200" dirty="0">
                <a:solidFill>
                  <a:schemeClr val="tx1"/>
                </a:solidFill>
                <a:effectLst/>
                <a:latin typeface="+mn-lt"/>
                <a:ea typeface="+mn-ea"/>
                <a:cs typeface="+mn-cs"/>
              </a:rPr>
              <a:t>Retail Trade</a:t>
            </a:r>
            <a:endParaRPr lang="en-US" dirty="0">
              <a:effectLst/>
            </a:endParaRPr>
          </a:p>
          <a:p>
            <a:pPr lvl="0"/>
            <a:r>
              <a:rPr lang="en-US" sz="1200" kern="1200" dirty="0">
                <a:solidFill>
                  <a:schemeClr val="tx1"/>
                </a:solidFill>
                <a:effectLst/>
                <a:latin typeface="+mn-lt"/>
                <a:ea typeface="+mn-ea"/>
                <a:cs typeface="+mn-cs"/>
              </a:rPr>
              <a:t>Manufacturing</a:t>
            </a:r>
            <a:endParaRPr lang="en-US" dirty="0">
              <a:effectLst/>
            </a:endParaRPr>
          </a:p>
          <a:p>
            <a:pPr lvl="0"/>
            <a:r>
              <a:rPr lang="en-US" sz="1200" kern="1200" dirty="0">
                <a:solidFill>
                  <a:schemeClr val="tx1"/>
                </a:solidFill>
                <a:effectLst/>
                <a:latin typeface="+mn-lt"/>
                <a:ea typeface="+mn-ea"/>
                <a:cs typeface="+mn-cs"/>
              </a:rPr>
              <a:t>Accommodation and Food Services</a:t>
            </a:r>
            <a:endParaRPr lang="en-US" dirty="0">
              <a:effectLst/>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Note that Retail Trade and Accommodation and Food Services (two of the CREATE Sectors) are two of the Top 5 Industries associated with rural employment.</a:t>
            </a:r>
            <a:endParaRPr lang="en-US" b="0" baseline="0" dirty="0"/>
          </a:p>
          <a:p>
            <a:endParaRPr lang="en-US" baseline="0" dirty="0"/>
          </a:p>
          <a:p>
            <a:r>
              <a:rPr lang="en-US" b="1" baseline="0" dirty="0"/>
              <a:t>Time:</a:t>
            </a:r>
            <a:r>
              <a:rPr lang="en-US" baseline="0" dirty="0"/>
              <a:t> 1 minute</a:t>
            </a:r>
          </a:p>
          <a:p>
            <a:pPr defTabSz="1800545">
              <a:defRPr/>
            </a:pPr>
            <a:endParaRPr lang="en-US" dirty="0"/>
          </a:p>
          <a:p>
            <a:pPr defTabSz="1800545">
              <a:defRPr/>
            </a:pPr>
            <a:r>
              <a:rPr lang="en-US" altLang="en-US" b="1" dirty="0"/>
              <a:t>Supplies</a:t>
            </a:r>
            <a:r>
              <a:rPr lang="en-US" b="1" baseline="0" dirty="0"/>
              <a:t>: </a:t>
            </a:r>
            <a:r>
              <a:rPr lang="en-US" b="0" baseline="0" dirty="0"/>
              <a:t>None</a:t>
            </a:r>
            <a:endParaRPr lang="en-US" b="1" baseline="0" dirty="0"/>
          </a:p>
          <a:p>
            <a:pPr defTabSz="1800545">
              <a:defRPr/>
            </a:pPr>
            <a:endParaRPr lang="en-US" dirty="0"/>
          </a:p>
          <a:p>
            <a:pPr defTabSz="1800545">
              <a:defRPr/>
            </a:pPr>
            <a:r>
              <a:rPr lang="en-US" b="1" baseline="0" dirty="0"/>
              <a:t>Handouts: </a:t>
            </a:r>
            <a:r>
              <a:rPr lang="en-US" b="0" baseline="0" dirty="0"/>
              <a:t>None</a:t>
            </a:r>
            <a:endParaRPr lang="en-US" altLang="en-US" dirty="0"/>
          </a:p>
          <a:p>
            <a:endParaRPr lang="en-US" dirty="0"/>
          </a:p>
        </p:txBody>
      </p:sp>
      <p:sp>
        <p:nvSpPr>
          <p:cNvPr id="4" name="Slide Number Placeholder 3"/>
          <p:cNvSpPr>
            <a:spLocks noGrp="1"/>
          </p:cNvSpPr>
          <p:nvPr>
            <p:ph type="sldNum" sz="quarter" idx="5"/>
          </p:nvPr>
        </p:nvSpPr>
        <p:spPr/>
        <p:txBody>
          <a:bodyPr/>
          <a:lstStyle/>
          <a:p>
            <a:fld id="{94FCD8C5-1069-4419-9727-FB829CB565BC}" type="slidenum">
              <a:rPr lang="en-US" smtClean="0"/>
              <a:t>19</a:t>
            </a:fld>
            <a:endParaRPr lang="en-US"/>
          </a:p>
        </p:txBody>
      </p:sp>
    </p:spTree>
    <p:extLst>
      <p:ext uri="{BB962C8B-B14F-4D97-AF65-F5344CB8AC3E}">
        <p14:creationId xmlns:p14="http://schemas.microsoft.com/office/powerpoint/2010/main" val="974661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b="1" dirty="0">
                <a:effectLst/>
              </a:rPr>
              <a:t>Instructions</a:t>
            </a:r>
            <a:r>
              <a:rPr lang="en-US" dirty="0">
                <a:effectLst/>
              </a:rPr>
              <a:t>:  Share this acknowledgment of the partnerships with CREATE BRIDGES.</a:t>
            </a:r>
          </a:p>
          <a:p>
            <a:pPr rtl="0"/>
            <a:r>
              <a:rPr lang="en-US" dirty="0">
                <a:effectLst/>
              </a:rPr>
              <a:t> </a:t>
            </a:r>
          </a:p>
          <a:p>
            <a:pPr rtl="0"/>
            <a:r>
              <a:rPr lang="en-US" b="1" dirty="0">
                <a:effectLst/>
              </a:rPr>
              <a:t>Materials</a:t>
            </a:r>
            <a:r>
              <a:rPr lang="en-US" dirty="0">
                <a:effectLst/>
              </a:rPr>
              <a:t>: None</a:t>
            </a:r>
          </a:p>
          <a:p>
            <a:pPr rtl="0"/>
            <a:r>
              <a:rPr lang="en-US" dirty="0">
                <a:effectLst/>
              </a:rPr>
              <a:t> </a:t>
            </a:r>
          </a:p>
          <a:p>
            <a:pPr rtl="0"/>
            <a:r>
              <a:rPr lang="en-US" b="1" dirty="0">
                <a:effectLst/>
              </a:rPr>
              <a:t>Handouts</a:t>
            </a:r>
            <a:r>
              <a:rPr lang="en-US" dirty="0">
                <a:effectLst/>
              </a:rPr>
              <a:t>: None</a:t>
            </a:r>
          </a:p>
          <a:p>
            <a:pPr rtl="0"/>
            <a:r>
              <a:rPr lang="en-US" dirty="0">
                <a:effectLst/>
              </a:rPr>
              <a:t> </a:t>
            </a:r>
          </a:p>
          <a:p>
            <a:pPr rtl="0"/>
            <a:r>
              <a:rPr lang="en-US" b="1" dirty="0">
                <a:effectLst/>
              </a:rPr>
              <a:t>Time</a:t>
            </a:r>
            <a:r>
              <a:rPr lang="en-US" dirty="0">
                <a:effectLst/>
              </a:rPr>
              <a:t>: 1 Minute</a:t>
            </a:r>
          </a:p>
        </p:txBody>
      </p:sp>
      <p:sp>
        <p:nvSpPr>
          <p:cNvPr id="4" name="Slide Number Placeholder 3"/>
          <p:cNvSpPr>
            <a:spLocks noGrp="1"/>
          </p:cNvSpPr>
          <p:nvPr>
            <p:ph type="sldNum" sz="quarter" idx="5"/>
          </p:nvPr>
        </p:nvSpPr>
        <p:spPr/>
        <p:txBody>
          <a:bodyPr/>
          <a:lstStyle/>
          <a:p>
            <a:fld id="{F0C638E5-15B6-4B9F-B003-9E21EDAAEA3F}" type="slidenum">
              <a:rPr lang="en-US" smtClean="0"/>
              <a:t>2</a:t>
            </a:fld>
            <a:endParaRPr lang="en-US"/>
          </a:p>
        </p:txBody>
      </p:sp>
    </p:spTree>
    <p:extLst>
      <p:ext uri="{BB962C8B-B14F-4D97-AF65-F5344CB8AC3E}">
        <p14:creationId xmlns:p14="http://schemas.microsoft.com/office/powerpoint/2010/main" val="4573508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Instructions:</a:t>
            </a:r>
            <a:r>
              <a:rPr lang="en-US" sz="1200" kern="1200" dirty="0">
                <a:solidFill>
                  <a:schemeClr val="tx1"/>
                </a:solidFill>
                <a:effectLst/>
                <a:latin typeface="+mn-lt"/>
                <a:ea typeface="+mn-ea"/>
                <a:cs typeface="+mn-cs"/>
              </a:rPr>
              <a:t> Zach Kennedy with University of Illinois Extension has provided an example and instructions on how to replicate the following information for your CREATE BRIDGES region and/or county.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Instructions: </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1. Visit Headwaters Economics and download the demographic data report for your counties in Excel format: https://headwaterseconomics.org/apps/economic-profile-system/</a:t>
            </a:r>
            <a:r>
              <a:rPr lang="en-US" sz="800" kern="1200" dirty="0">
                <a:solidFill>
                  <a:schemeClr val="tx1"/>
                </a:solidFill>
                <a:effectLst/>
                <a:latin typeface="+mn-lt"/>
                <a:ea typeface="+mn-ea"/>
                <a:cs typeface="+mn-cs"/>
              </a:rPr>
              <a:t>    </a:t>
            </a:r>
            <a:endParaRPr lang="en-US" dirty="0">
              <a:effectLst/>
            </a:endParaRPr>
          </a:p>
          <a:p>
            <a:pPr lvl="0"/>
            <a:r>
              <a:rPr lang="en-US" sz="1200" kern="1200" dirty="0">
                <a:solidFill>
                  <a:schemeClr val="tx1"/>
                </a:solidFill>
                <a:effectLst/>
                <a:latin typeface="+mn-lt"/>
                <a:ea typeface="+mn-ea"/>
                <a:cs typeface="+mn-cs"/>
              </a:rPr>
              <a:t>2. Sum the employment numbers for the Retail Trade (column D, row 29) and Arts, Entertainment, Recreation and Accommodation and Food Services (column D, row 35) found on worksheet “8” in the demographic report Excel workbook.</a:t>
            </a:r>
            <a:endParaRPr lang="en-US" dirty="0">
              <a:effectLst/>
            </a:endParaRPr>
          </a:p>
          <a:p>
            <a:pPr lvl="0"/>
            <a:r>
              <a:rPr lang="en-US" sz="1200" kern="1200" dirty="0">
                <a:solidFill>
                  <a:schemeClr val="tx1"/>
                </a:solidFill>
                <a:effectLst/>
                <a:latin typeface="+mn-lt"/>
                <a:ea typeface="+mn-ea"/>
                <a:cs typeface="+mn-cs"/>
              </a:rPr>
              <a:t>3. Divide this sum by the total civilian employees (column D, row 24) to derive the share of total employment in the CREATE sectors.</a:t>
            </a:r>
            <a:endParaRPr lang="en-US" dirty="0">
              <a:effectLst/>
            </a:endParaRPr>
          </a:p>
          <a:p>
            <a:r>
              <a:rPr lang="en-US" sz="1200" kern="1200" dirty="0">
                <a:solidFill>
                  <a:schemeClr val="tx1"/>
                </a:solidFill>
                <a:effectLst/>
                <a:latin typeface="+mn-lt"/>
                <a:ea typeface="+mn-ea"/>
                <a:cs typeface="+mn-cs"/>
              </a:rPr>
              <a:t>Check if the data source citation on the example slide is still accurate or if the American Community Survey (ACS) year needs to be updated.</a:t>
            </a:r>
            <a:endParaRPr lang="en-US" dirty="0">
              <a:effectLst/>
            </a:endParaRPr>
          </a:p>
          <a:p>
            <a:r>
              <a:rPr lang="en-US" sz="1200" kern="1200" dirty="0">
                <a:solidFill>
                  <a:schemeClr val="tx1"/>
                </a:solidFill>
                <a:effectLst/>
                <a:latin typeface="+mn-lt"/>
                <a:ea typeface="+mn-ea"/>
                <a:cs typeface="+mn-cs"/>
              </a:rPr>
              <a:t> </a:t>
            </a:r>
            <a:endParaRPr lang="en-US" dirty="0">
              <a:effectLst/>
            </a:endParaRPr>
          </a:p>
          <a:p>
            <a:r>
              <a:rPr lang="en-US" sz="1200" kern="1200" dirty="0">
                <a:solidFill>
                  <a:schemeClr val="tx1"/>
                </a:solidFill>
                <a:effectLst/>
                <a:latin typeface="+mn-lt"/>
                <a:ea typeface="+mn-ea"/>
                <a:cs typeface="+mn-cs"/>
              </a:rPr>
              <a:t>Note: Data novices will most likely not be able to reproduce these slides, so the program facilitator may need to consult someone within their organization with some level of experience working with economic data sets. </a:t>
            </a:r>
            <a:endParaRPr lang="en-US" dirty="0">
              <a:effectLst/>
            </a:endParaRPr>
          </a:p>
          <a:p>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Example talking points: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Report the share of CREATE sectors in terms of total employment. This shows the importance of the sectors in terms of providing job opportunities within the region.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Compare the share of CREATE sector employments between the region’s counties. Highlight which counties have the highest proportion of jobs in the sector.</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Example discussion questions:</a:t>
            </a:r>
          </a:p>
          <a:p>
            <a:pPr marL="228600" lvl="0" indent="-228600">
              <a:buFont typeface="+mj-lt"/>
              <a:buAutoNum type="arabicPeriod"/>
            </a:pPr>
            <a:r>
              <a:rPr lang="en-US" sz="1200" b="1" kern="1200" dirty="0">
                <a:solidFill>
                  <a:schemeClr val="tx1"/>
                </a:solidFill>
                <a:effectLst/>
                <a:latin typeface="+mn-lt"/>
                <a:ea typeface="+mn-ea"/>
                <a:cs typeface="+mn-cs"/>
              </a:rPr>
              <a:t>How do you think the growth of jobs in these sectors impacts the overall community well-being, beyond just employment numbers?</a:t>
            </a:r>
            <a:endParaRPr lang="en-US" sz="1200" kern="1200" dirty="0">
              <a:solidFill>
                <a:schemeClr val="tx1"/>
              </a:solidFill>
              <a:effectLst/>
              <a:latin typeface="+mn-lt"/>
              <a:ea typeface="+mn-ea"/>
              <a:cs typeface="+mn-cs"/>
            </a:endParaRPr>
          </a:p>
          <a:p>
            <a:pPr marL="685800" lvl="1" indent="-228600">
              <a:buFont typeface="Arial" panose="020B0604020202020204" pitchFamily="34" charset="0"/>
              <a:buChar char="•"/>
            </a:pPr>
            <a:r>
              <a:rPr lang="en-US" sz="1200" kern="1200" dirty="0">
                <a:solidFill>
                  <a:schemeClr val="tx1"/>
                </a:solidFill>
                <a:effectLst/>
                <a:latin typeface="+mn-lt"/>
                <a:ea typeface="+mn-ea"/>
                <a:cs typeface="+mn-cs"/>
              </a:rPr>
              <a:t>This question encourages participants to think about the broader implications of job growth, such as improved quality of life, community engagement, and cultural enrichment.</a:t>
            </a:r>
          </a:p>
          <a:p>
            <a:pPr marL="228600" lvl="0" indent="-228600">
              <a:buFont typeface="+mj-lt"/>
              <a:buAutoNum type="arabicPeriod"/>
            </a:pPr>
            <a:r>
              <a:rPr lang="en-US" sz="1200" b="1" kern="1200" dirty="0">
                <a:solidFill>
                  <a:schemeClr val="tx1"/>
                </a:solidFill>
                <a:effectLst/>
                <a:latin typeface="+mn-lt"/>
                <a:ea typeface="+mn-ea"/>
                <a:cs typeface="+mn-cs"/>
              </a:rPr>
              <a:t>In what ways can local businesses and policymakers collaborate to enhance job opportunities in these sectors while also ensuring sustainable economic development?</a:t>
            </a:r>
            <a:endParaRPr lang="en-US" sz="1200" kern="1200" dirty="0">
              <a:solidFill>
                <a:schemeClr val="tx1"/>
              </a:solidFill>
              <a:effectLst/>
              <a:latin typeface="+mn-lt"/>
              <a:ea typeface="+mn-ea"/>
              <a:cs typeface="+mn-cs"/>
            </a:endParaRPr>
          </a:p>
          <a:p>
            <a:pPr marL="685800" lvl="1" indent="-228600">
              <a:buFont typeface="Arial" panose="020B0604020202020204" pitchFamily="34" charset="0"/>
              <a:buChar char="•"/>
            </a:pPr>
            <a:r>
              <a:rPr lang="en-US" sz="1200" kern="1200" dirty="0">
                <a:solidFill>
                  <a:schemeClr val="tx1"/>
                </a:solidFill>
                <a:effectLst/>
                <a:latin typeface="+mn-lt"/>
                <a:ea typeface="+mn-ea"/>
                <a:cs typeface="+mn-cs"/>
              </a:rPr>
              <a:t>This question prompts discussions about practical strategies, potential collaborations, and policies that can support the growth of these industries while considering long-term economic and environmental sustainability.</a:t>
            </a:r>
          </a:p>
          <a:p>
            <a:pPr marL="228600" lvl="0" indent="-228600">
              <a:buFont typeface="+mj-lt"/>
              <a:buAutoNum type="arabicPeriod"/>
            </a:pPr>
            <a:r>
              <a:rPr lang="en-US" sz="1200" b="1" kern="1200" dirty="0">
                <a:solidFill>
                  <a:schemeClr val="tx1"/>
                </a:solidFill>
                <a:effectLst/>
                <a:latin typeface="+mn-lt"/>
                <a:ea typeface="+mn-ea"/>
                <a:cs typeface="+mn-cs"/>
              </a:rPr>
              <a:t>What role do you think technology and innovation play in shaping the future of jobs within these sectors, and how can local workforce development programs adapt to these changes?</a:t>
            </a:r>
            <a:endParaRPr lang="en-US" sz="1200" kern="1200" dirty="0">
              <a:solidFill>
                <a:schemeClr val="tx1"/>
              </a:solidFill>
              <a:effectLst/>
              <a:latin typeface="+mn-lt"/>
              <a:ea typeface="+mn-ea"/>
              <a:cs typeface="+mn-cs"/>
            </a:endParaRPr>
          </a:p>
          <a:p>
            <a:pPr marL="685800" lvl="1" indent="-228600">
              <a:buFont typeface="Arial" panose="020B0604020202020204" pitchFamily="34" charset="0"/>
              <a:buChar char="•"/>
            </a:pPr>
            <a:r>
              <a:rPr lang="en-US" sz="1200" kern="1200" dirty="0">
                <a:solidFill>
                  <a:schemeClr val="tx1"/>
                </a:solidFill>
                <a:effectLst/>
                <a:latin typeface="+mn-lt"/>
                <a:ea typeface="+mn-ea"/>
                <a:cs typeface="+mn-cs"/>
              </a:rPr>
              <a:t>This question focuses on the impact of technology on job roles, skill requirements, and the need for continuous education and training. Participants can brainstorm ideas on how educational institutions and training programs can stay ahead of industry trends to prepare the local workforce effectively.</a:t>
            </a:r>
          </a:p>
          <a:p>
            <a:endParaRPr lang="en-US" b="0" baseline="0" dirty="0"/>
          </a:p>
          <a:p>
            <a:pPr defTabSz="1800545">
              <a:defRPr/>
            </a:pPr>
            <a:r>
              <a:rPr lang="en-US" b="1" baseline="0" dirty="0"/>
              <a:t>Time</a:t>
            </a:r>
            <a:r>
              <a:rPr lang="en-US" b="0" baseline="0" dirty="0"/>
              <a:t>: 1-2 minutes</a:t>
            </a:r>
          </a:p>
          <a:p>
            <a:pPr defTabSz="1800545">
              <a:defRPr/>
            </a:pPr>
            <a:endParaRPr lang="en-US" dirty="0"/>
          </a:p>
          <a:p>
            <a:pPr defTabSz="1800545">
              <a:defRPr/>
            </a:pPr>
            <a:r>
              <a:rPr lang="en-US" altLang="en-US" b="1" dirty="0"/>
              <a:t>Supplies</a:t>
            </a:r>
            <a:r>
              <a:rPr lang="en-US" b="1" baseline="0" dirty="0"/>
              <a:t>: </a:t>
            </a:r>
            <a:r>
              <a:rPr lang="en-US" b="0" baseline="0" dirty="0"/>
              <a:t>None</a:t>
            </a:r>
            <a:endParaRPr lang="en-US" b="1" baseline="0" dirty="0"/>
          </a:p>
          <a:p>
            <a:pPr defTabSz="1800545">
              <a:defRPr/>
            </a:pPr>
            <a:endParaRPr lang="en-US" dirty="0"/>
          </a:p>
          <a:p>
            <a:pPr defTabSz="1800545">
              <a:defRPr/>
            </a:pPr>
            <a:r>
              <a:rPr lang="en-US" b="1" baseline="0" dirty="0"/>
              <a:t>Handouts: </a:t>
            </a:r>
            <a:r>
              <a:rPr lang="en-US" b="0" baseline="0" dirty="0"/>
              <a:t>None</a:t>
            </a:r>
            <a:endParaRPr lang="en-US" altLang="en-US" dirty="0"/>
          </a:p>
          <a:p>
            <a:endParaRPr lang="en-US" dirty="0"/>
          </a:p>
        </p:txBody>
      </p:sp>
      <p:sp>
        <p:nvSpPr>
          <p:cNvPr id="4" name="Slide Number Placeholder 3"/>
          <p:cNvSpPr>
            <a:spLocks noGrp="1"/>
          </p:cNvSpPr>
          <p:nvPr>
            <p:ph type="sldNum" sz="quarter" idx="5"/>
          </p:nvPr>
        </p:nvSpPr>
        <p:spPr/>
        <p:txBody>
          <a:bodyPr/>
          <a:lstStyle/>
          <a:p>
            <a:fld id="{94FCD8C5-1069-4419-9727-FB829CB565BC}" type="slidenum">
              <a:rPr lang="en-US" smtClean="0"/>
              <a:t>20</a:t>
            </a:fld>
            <a:endParaRPr lang="en-US"/>
          </a:p>
        </p:txBody>
      </p:sp>
    </p:spTree>
    <p:extLst>
      <p:ext uri="{BB962C8B-B14F-4D97-AF65-F5344CB8AC3E}">
        <p14:creationId xmlns:p14="http://schemas.microsoft.com/office/powerpoint/2010/main" val="38821836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Instructions: </a:t>
            </a:r>
            <a:r>
              <a:rPr lang="en-US" sz="1200" kern="1200" dirty="0">
                <a:solidFill>
                  <a:schemeClr val="tx1"/>
                </a:solidFill>
                <a:effectLst/>
                <a:latin typeface="+mn-lt"/>
                <a:ea typeface="+mn-ea"/>
                <a:cs typeface="+mn-cs"/>
              </a:rPr>
              <a:t>Zach Kennedy with University of Illinois Extension has provided an example and instructions on how to replicate the following information for your CREATE BRIDGES region and/or county. </a:t>
            </a:r>
          </a:p>
          <a:p>
            <a:endParaRPr lang="en-US" b="1" baseline="0" dirty="0"/>
          </a:p>
          <a:p>
            <a:r>
              <a:rPr lang="en-US" b="1" baseline="0" dirty="0"/>
              <a:t>Instructions: </a:t>
            </a:r>
            <a:endParaRPr lang="en-US" b="0" baseline="0" dirty="0"/>
          </a:p>
          <a:p>
            <a:pPr marL="228600" indent="-228600">
              <a:buAutoNum type="arabicPeriod"/>
            </a:pPr>
            <a:r>
              <a:rPr lang="en-US" b="0" baseline="0" dirty="0"/>
              <a:t>Visit: https://data.bls.gov/cew/apps/data_views/data_views.htm#tab=Tables</a:t>
            </a:r>
          </a:p>
          <a:p>
            <a:pPr marL="228600" indent="-228600">
              <a:buAutoNum type="arabicPeriod"/>
            </a:pPr>
            <a:r>
              <a:rPr lang="en-US" b="0" baseline="0" dirty="0"/>
              <a:t>Select “NAICS 4-digit industries, one area”</a:t>
            </a:r>
          </a:p>
          <a:p>
            <a:pPr marL="228600" indent="-228600">
              <a:buAutoNum type="arabicPeriod"/>
            </a:pPr>
            <a:r>
              <a:rPr lang="en-US" b="0" baseline="0" dirty="0"/>
              <a:t>Choose your county (repeat and sum later as necessary if working in a region)</a:t>
            </a:r>
          </a:p>
          <a:p>
            <a:pPr marL="228600" indent="-228600">
              <a:buAutoNum type="arabicPeriod"/>
            </a:pPr>
            <a:r>
              <a:rPr lang="en-US" b="0" baseline="0" dirty="0"/>
              <a:t>On the results screen type “NAICS 44” in the “Table Filter” field</a:t>
            </a:r>
          </a:p>
          <a:p>
            <a:pPr marL="228600" indent="-228600">
              <a:buAutoNum type="arabicPeriod"/>
            </a:pPr>
            <a:r>
              <a:rPr lang="en-US" b="0" baseline="0" dirty="0"/>
              <a:t>Copy the resulting table into a blank Excel workbook</a:t>
            </a:r>
          </a:p>
          <a:p>
            <a:pPr marL="228600" indent="-228600">
              <a:buAutoNum type="arabicPeriod"/>
            </a:pPr>
            <a:r>
              <a:rPr lang="en-US" b="0" baseline="0" dirty="0"/>
              <a:t>Type “NAICS 45” in the “Table Filter” field</a:t>
            </a:r>
          </a:p>
          <a:p>
            <a:pPr marL="228600" indent="-228600">
              <a:buAutoNum type="arabicPeriod"/>
            </a:pPr>
            <a:r>
              <a:rPr lang="en-US" b="0" baseline="0" dirty="0"/>
              <a:t>Copy and paste the results underneath the NAICS 44 results</a:t>
            </a:r>
          </a:p>
          <a:p>
            <a:pPr marL="228600" indent="-228600">
              <a:buAutoNum type="arabicPeriod"/>
            </a:pPr>
            <a:r>
              <a:rPr lang="en-US" b="0" baseline="0" dirty="0"/>
              <a:t>You now have a workbook with the 4-digit retail employment levels</a:t>
            </a:r>
          </a:p>
          <a:p>
            <a:pPr marL="228600" indent="-228600">
              <a:buAutoNum type="arabicPeriod"/>
            </a:pPr>
            <a:r>
              <a:rPr lang="en-US" b="0" baseline="0" dirty="0"/>
              <a:t>Sort the industries in the workbook in descending order by employment</a:t>
            </a:r>
          </a:p>
          <a:p>
            <a:pPr marL="228600" indent="-228600">
              <a:buAutoNum type="arabicPeriod"/>
            </a:pPr>
            <a:r>
              <a:rPr lang="en-US" b="0" baseline="0" dirty="0"/>
              <a:t>Calculate these industries’ share of total retail employment</a:t>
            </a:r>
          </a:p>
          <a:p>
            <a:pPr marL="228600" indent="-228600">
              <a:buAutoNum type="arabicPeriod"/>
            </a:pPr>
            <a:r>
              <a:rPr lang="en-US" b="0" baseline="0" dirty="0"/>
              <a:t>Create a bar graph of the top 7 retail industries and label (or all industries if your county has fewer than 7 4-digit industries)</a:t>
            </a:r>
          </a:p>
          <a:p>
            <a:pPr marL="228600" indent="-228600">
              <a:buAutoNum type="arabicPeriod"/>
            </a:pPr>
            <a:r>
              <a:rPr lang="en-US" b="0" baseline="0" dirty="0"/>
              <a:t>Repeat for Arts and Entertainment and Accommodation and Food Services industries if desired</a:t>
            </a:r>
          </a:p>
          <a:p>
            <a:pPr marL="228600" indent="-228600">
              <a:buAutoNum type="arabicPeriod"/>
            </a:pPr>
            <a:r>
              <a:rPr lang="en-US" b="0" baseline="0" dirty="0"/>
              <a:t>Update the citation as necessary to include the correct data vintage date</a:t>
            </a:r>
          </a:p>
          <a:p>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Example talking points: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Compare the 4-digit employment levels across the counties in the region. Note to the audience if there is a consistent story with regard to which 4-digit retail sectors supply the most jobs across the region’s counties. Highlight any counties which are outliers in terms of having a high proportion of jobs in a retail sector which the other counties do not.</a:t>
            </a:r>
          </a:p>
          <a:p>
            <a:r>
              <a:rPr lang="en-US" sz="1200" kern="1200" dirty="0">
                <a:solidFill>
                  <a:schemeClr val="tx1"/>
                </a:solidFill>
                <a:effectLst/>
                <a:latin typeface="+mn-lt"/>
                <a:ea typeface="+mn-ea"/>
                <a:cs typeface="+mn-cs"/>
              </a:rPr>
              <a:t>Example Discussion Questions</a:t>
            </a:r>
          </a:p>
          <a:p>
            <a:pPr lvl="0"/>
            <a:r>
              <a:rPr lang="en-US" sz="1200" b="1" kern="1200" dirty="0">
                <a:solidFill>
                  <a:schemeClr val="tx1"/>
                </a:solidFill>
                <a:effectLst/>
                <a:latin typeface="+mn-lt"/>
                <a:ea typeface="+mn-ea"/>
                <a:cs typeface="+mn-cs"/>
              </a:rPr>
              <a:t>Which specific factors do you think contribute to the high employment levels in the top industries within the Retail sector, and how can other industries learn from their success in generating jobs?</a:t>
            </a:r>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This question encourages participants to analyze the unique qualities and strategies of the leading industries in the Retail sector. Discussing these factors can provide valuable insights for other sectors and businesses looking to boost employment opportunities in the region.</a:t>
            </a:r>
          </a:p>
          <a:p>
            <a:pPr lvl="0"/>
            <a:r>
              <a:rPr lang="en-US" sz="1200" b="1" kern="1200" dirty="0">
                <a:solidFill>
                  <a:schemeClr val="tx1"/>
                </a:solidFill>
                <a:effectLst/>
                <a:latin typeface="+mn-lt"/>
                <a:ea typeface="+mn-ea"/>
                <a:cs typeface="+mn-cs"/>
              </a:rPr>
              <a:t>Considering the top 4-digit NAICS industries in the Retail sector, how might changes in consumer behavior and preferences impact future employment trends? What adaptations do you think businesses in these industries need to make to stay relevant and continue creating jobs?</a:t>
            </a:r>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This question prompts discussions about the evolving nature of consumer demands and its influence on employment patterns. Participants can brainstorm ideas about how businesses should adapt, innovate, and invest in their workforce to meet changing consumer needs.</a:t>
            </a:r>
          </a:p>
          <a:p>
            <a:pPr lvl="0"/>
            <a:r>
              <a:rPr lang="en-US" sz="1200" b="1" kern="1200" dirty="0">
                <a:solidFill>
                  <a:schemeClr val="tx1"/>
                </a:solidFill>
                <a:effectLst/>
                <a:latin typeface="+mn-lt"/>
                <a:ea typeface="+mn-ea"/>
                <a:cs typeface="+mn-cs"/>
              </a:rPr>
              <a:t>In what ways can local communities and educational institutions collaborate with businesses in the leading industries of the Retail sector to provide specialized training and support for the workforce, ensuring that employees have the necessary skills for these jobs?</a:t>
            </a:r>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This question focuses on the importance of community engagement and collaboration between businesses, local organizations, and educational institutions. Participants can explore potential partnerships and programs that facilitate skill development, ultimately enhancing the employability of individuals within these specific industries in their region.</a:t>
            </a:r>
          </a:p>
          <a:p>
            <a:pPr marL="0" indent="0">
              <a:buNone/>
            </a:pPr>
            <a:endParaRPr lang="en-US" b="0" baseline="0" dirty="0"/>
          </a:p>
          <a:p>
            <a:endParaRPr lang="en-US" b="0" baseline="0" dirty="0"/>
          </a:p>
          <a:p>
            <a:pPr defTabSz="1800545">
              <a:defRPr/>
            </a:pPr>
            <a:r>
              <a:rPr lang="en-US" b="1" baseline="0" dirty="0"/>
              <a:t>Time</a:t>
            </a:r>
            <a:r>
              <a:rPr lang="en-US" b="0" baseline="0" dirty="0"/>
              <a:t>: 1 minute</a:t>
            </a:r>
          </a:p>
          <a:p>
            <a:pPr defTabSz="1800545">
              <a:defRPr/>
            </a:pPr>
            <a:endParaRPr lang="en-US" dirty="0"/>
          </a:p>
          <a:p>
            <a:pPr defTabSz="1800545">
              <a:defRPr/>
            </a:pPr>
            <a:r>
              <a:rPr lang="en-US" altLang="en-US" b="1" dirty="0"/>
              <a:t>Supplies</a:t>
            </a:r>
            <a:r>
              <a:rPr lang="en-US" b="1" baseline="0" dirty="0"/>
              <a:t>: </a:t>
            </a:r>
            <a:r>
              <a:rPr lang="en-US" b="0" baseline="0" dirty="0"/>
              <a:t>None</a:t>
            </a:r>
            <a:endParaRPr lang="en-US" b="1" baseline="0" dirty="0"/>
          </a:p>
          <a:p>
            <a:pPr defTabSz="1800545">
              <a:defRPr/>
            </a:pPr>
            <a:endParaRPr lang="en-US" dirty="0"/>
          </a:p>
          <a:p>
            <a:pPr defTabSz="1800545">
              <a:defRPr/>
            </a:pPr>
            <a:r>
              <a:rPr lang="en-US" b="1" baseline="0" dirty="0"/>
              <a:t>Handouts: </a:t>
            </a:r>
            <a:r>
              <a:rPr lang="en-US" b="0" baseline="0" dirty="0"/>
              <a:t>None</a:t>
            </a:r>
            <a:endParaRPr lang="en-US" altLang="en-US" dirty="0"/>
          </a:p>
          <a:p>
            <a:endParaRPr lang="en-US" dirty="0"/>
          </a:p>
        </p:txBody>
      </p:sp>
      <p:sp>
        <p:nvSpPr>
          <p:cNvPr id="4" name="Slide Number Placeholder 3"/>
          <p:cNvSpPr>
            <a:spLocks noGrp="1"/>
          </p:cNvSpPr>
          <p:nvPr>
            <p:ph type="sldNum" sz="quarter" idx="5"/>
          </p:nvPr>
        </p:nvSpPr>
        <p:spPr/>
        <p:txBody>
          <a:bodyPr/>
          <a:lstStyle/>
          <a:p>
            <a:fld id="{94FCD8C5-1069-4419-9727-FB829CB565BC}" type="slidenum">
              <a:rPr lang="en-US" smtClean="0"/>
              <a:t>21</a:t>
            </a:fld>
            <a:endParaRPr lang="en-US"/>
          </a:p>
        </p:txBody>
      </p:sp>
    </p:spTree>
    <p:extLst>
      <p:ext uri="{BB962C8B-B14F-4D97-AF65-F5344CB8AC3E}">
        <p14:creationId xmlns:p14="http://schemas.microsoft.com/office/powerpoint/2010/main" val="28580428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Instructions: </a:t>
            </a:r>
            <a:r>
              <a:rPr lang="en-US" sz="1200" kern="1200" dirty="0">
                <a:solidFill>
                  <a:schemeClr val="tx1"/>
                </a:solidFill>
                <a:effectLst/>
                <a:latin typeface="+mn-lt"/>
                <a:ea typeface="+mn-ea"/>
                <a:cs typeface="+mn-cs"/>
              </a:rPr>
              <a:t>Zach Kennedy with University of Illinois Extension has provided an example and instructions on how to replicate the following information for your CREATE BRIDGES region and/or county. </a:t>
            </a:r>
          </a:p>
          <a:p>
            <a:endParaRPr lang="en-US" b="1" baseline="0" dirty="0"/>
          </a:p>
          <a:p>
            <a:r>
              <a:rPr lang="en-US" b="1" baseline="0" dirty="0"/>
              <a:t>Instructions: </a:t>
            </a:r>
            <a:endParaRPr lang="en-US" b="0" baseline="0" dirty="0"/>
          </a:p>
          <a:p>
            <a:pPr marL="228600" indent="-228600">
              <a:buAutoNum type="arabicPeriod"/>
            </a:pPr>
            <a:r>
              <a:rPr lang="en-US" b="0" baseline="0" dirty="0"/>
              <a:t>Visit: https://data.bls.gov/cew/apps/data_views/data_views.htm#tab=Tables</a:t>
            </a:r>
          </a:p>
          <a:p>
            <a:pPr marL="228600" indent="-228600">
              <a:buAutoNum type="arabicPeriod"/>
            </a:pPr>
            <a:r>
              <a:rPr lang="en-US" b="0" baseline="0" dirty="0"/>
              <a:t>Select “NAICS 4-digit industries, one area”</a:t>
            </a:r>
          </a:p>
          <a:p>
            <a:pPr marL="228600" indent="-228600">
              <a:buAutoNum type="arabicPeriod"/>
            </a:pPr>
            <a:r>
              <a:rPr lang="en-US" b="0" baseline="0" dirty="0"/>
              <a:t>Choose your county (repeat and sum later as necessary if working in a region)</a:t>
            </a:r>
          </a:p>
          <a:p>
            <a:pPr marL="228600" indent="-228600">
              <a:buAutoNum type="arabicPeriod"/>
            </a:pPr>
            <a:r>
              <a:rPr lang="en-US" b="0" baseline="0" dirty="0"/>
              <a:t>On the results screen type “NAICS 44” in the “Table Filter” field</a:t>
            </a:r>
          </a:p>
          <a:p>
            <a:pPr marL="228600" indent="-228600">
              <a:buAutoNum type="arabicPeriod"/>
            </a:pPr>
            <a:r>
              <a:rPr lang="en-US" b="0" baseline="0" dirty="0"/>
              <a:t>Copy the resulting table into a blank Excel workbook</a:t>
            </a:r>
          </a:p>
          <a:p>
            <a:pPr marL="228600" indent="-228600">
              <a:buAutoNum type="arabicPeriod"/>
            </a:pPr>
            <a:r>
              <a:rPr lang="en-US" b="0" baseline="0" dirty="0"/>
              <a:t>Type “NAICS 45” in the “Table Filter” field</a:t>
            </a:r>
          </a:p>
          <a:p>
            <a:pPr marL="228600" indent="-228600">
              <a:buAutoNum type="arabicPeriod"/>
            </a:pPr>
            <a:r>
              <a:rPr lang="en-US" b="0" baseline="0" dirty="0"/>
              <a:t>Copy and paste the results underneath the NAICS 44 results</a:t>
            </a:r>
          </a:p>
          <a:p>
            <a:pPr marL="228600" indent="-228600">
              <a:buAutoNum type="arabicPeriod"/>
            </a:pPr>
            <a:r>
              <a:rPr lang="en-US" b="0" baseline="0" dirty="0"/>
              <a:t>You now have a workbook with the 4-digit retail employment levels</a:t>
            </a:r>
          </a:p>
          <a:p>
            <a:pPr marL="228600" indent="-228600">
              <a:buAutoNum type="arabicPeriod"/>
            </a:pPr>
            <a:r>
              <a:rPr lang="en-US" b="0" baseline="0" dirty="0"/>
              <a:t>Sort the industries in the workbook in descending order by employment</a:t>
            </a:r>
          </a:p>
          <a:p>
            <a:pPr marL="228600" indent="-228600">
              <a:buAutoNum type="arabicPeriod"/>
            </a:pPr>
            <a:r>
              <a:rPr lang="en-US" b="0" baseline="0" dirty="0"/>
              <a:t>Calculate these industries’ share of total retail employment</a:t>
            </a:r>
          </a:p>
          <a:p>
            <a:pPr marL="228600" indent="-228600">
              <a:buAutoNum type="arabicPeriod"/>
            </a:pPr>
            <a:r>
              <a:rPr lang="en-US" b="0" baseline="0" dirty="0"/>
              <a:t>Create a bar graph of the top 7 retail industries and label (or all industries if your county has fewer than 7 4-digit industries)</a:t>
            </a:r>
          </a:p>
          <a:p>
            <a:pPr marL="228600" indent="-228600">
              <a:buAutoNum type="arabicPeriod"/>
            </a:pPr>
            <a:r>
              <a:rPr lang="en-US" b="0" baseline="0" dirty="0"/>
              <a:t>Repeat for Arts and Entertainment and Accommodation and Food Services industries if desired</a:t>
            </a:r>
          </a:p>
          <a:p>
            <a:pPr marL="228600" indent="-228600">
              <a:buAutoNum type="arabicPeriod"/>
            </a:pPr>
            <a:r>
              <a:rPr lang="en-US" b="0" baseline="0" dirty="0"/>
              <a:t>Update the citation as necessary to include the correct data vintage date</a:t>
            </a:r>
          </a:p>
          <a:p>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Example talking points: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Compare the 4-digit employment levels across the counties in the region. Note to the audience if there is a consistent story with regard to which 4-digit retail sectors supply the most jobs across the region’s counties. Highlight any counties which are outliers in terms of having a high proportion of jobs in a retail sector which the other counties do not.</a:t>
            </a:r>
          </a:p>
          <a:p>
            <a:r>
              <a:rPr lang="en-US" sz="1200" kern="1200" dirty="0">
                <a:solidFill>
                  <a:schemeClr val="tx1"/>
                </a:solidFill>
                <a:effectLst/>
                <a:latin typeface="+mn-lt"/>
                <a:ea typeface="+mn-ea"/>
                <a:cs typeface="+mn-cs"/>
              </a:rPr>
              <a:t>Example Discussion Questions</a:t>
            </a:r>
          </a:p>
          <a:p>
            <a:pPr lvl="0"/>
            <a:r>
              <a:rPr lang="en-US" sz="1200" b="1" kern="1200" dirty="0">
                <a:solidFill>
                  <a:schemeClr val="tx1"/>
                </a:solidFill>
                <a:effectLst/>
                <a:latin typeface="+mn-lt"/>
                <a:ea typeface="+mn-ea"/>
                <a:cs typeface="+mn-cs"/>
              </a:rPr>
              <a:t>Which specific factors do you think contribute to the high employment levels in the top industries within the Retail sector, and how can other industries learn from their success in generating jobs?</a:t>
            </a:r>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This question encourages participants to analyze the unique qualities and strategies of the leading industries in the Retail sector. Discussing these factors can provide valuable insights for other sectors and businesses looking to boost employment opportunities in the region.</a:t>
            </a:r>
          </a:p>
          <a:p>
            <a:pPr lvl="0"/>
            <a:r>
              <a:rPr lang="en-US" sz="1200" b="1" kern="1200" dirty="0">
                <a:solidFill>
                  <a:schemeClr val="tx1"/>
                </a:solidFill>
                <a:effectLst/>
                <a:latin typeface="+mn-lt"/>
                <a:ea typeface="+mn-ea"/>
                <a:cs typeface="+mn-cs"/>
              </a:rPr>
              <a:t>Considering the top 4-digit NAICS industries in the Retail sector, how might changes in consumer behavior and preferences impact future employment trends? What adaptations do you think businesses in these industries need to make to stay relevant and continue creating jobs?</a:t>
            </a:r>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This question prompts discussions about the evolving nature of consumer demands and its influence on employment patterns. Participants can brainstorm ideas about how businesses should adapt, innovate, and invest in their workforce to meet changing consumer needs.</a:t>
            </a:r>
          </a:p>
          <a:p>
            <a:pPr lvl="0"/>
            <a:r>
              <a:rPr lang="en-US" sz="1200" b="1" kern="1200" dirty="0">
                <a:solidFill>
                  <a:schemeClr val="tx1"/>
                </a:solidFill>
                <a:effectLst/>
                <a:latin typeface="+mn-lt"/>
                <a:ea typeface="+mn-ea"/>
                <a:cs typeface="+mn-cs"/>
              </a:rPr>
              <a:t>In what ways can local communities and educational institutions collaborate with businesses in the leading industries of the Retail sector to provide specialized training and support for the workforce, ensuring that employees have the necessary skills for these jobs?</a:t>
            </a:r>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This question focuses on the importance of community engagement and collaboration between businesses, local organizations, and educational institutions. Participants can explore potential partnerships and programs that facilitate skill development, ultimately enhancing the employability of individuals within these specific industries in their region.</a:t>
            </a:r>
          </a:p>
          <a:p>
            <a:pPr marL="0" indent="0">
              <a:buNone/>
            </a:pPr>
            <a:endParaRPr lang="en-US" b="0" baseline="0" dirty="0"/>
          </a:p>
          <a:p>
            <a:endParaRPr lang="en-US" b="0" baseline="0" dirty="0"/>
          </a:p>
          <a:p>
            <a:pPr defTabSz="1800545">
              <a:defRPr/>
            </a:pPr>
            <a:r>
              <a:rPr lang="en-US" b="1" baseline="0" dirty="0"/>
              <a:t>Time</a:t>
            </a:r>
            <a:r>
              <a:rPr lang="en-US" b="0" baseline="0" dirty="0"/>
              <a:t>: 1 minute</a:t>
            </a:r>
          </a:p>
          <a:p>
            <a:pPr defTabSz="1800545">
              <a:defRPr/>
            </a:pPr>
            <a:endParaRPr lang="en-US" dirty="0"/>
          </a:p>
          <a:p>
            <a:pPr defTabSz="1800545">
              <a:defRPr/>
            </a:pPr>
            <a:r>
              <a:rPr lang="en-US" altLang="en-US" b="1" dirty="0"/>
              <a:t>Supplies</a:t>
            </a:r>
            <a:r>
              <a:rPr lang="en-US" b="1" baseline="0" dirty="0"/>
              <a:t>: </a:t>
            </a:r>
            <a:r>
              <a:rPr lang="en-US" b="0" baseline="0" dirty="0"/>
              <a:t>None</a:t>
            </a:r>
            <a:endParaRPr lang="en-US" b="1" baseline="0" dirty="0"/>
          </a:p>
          <a:p>
            <a:pPr defTabSz="1800545">
              <a:defRPr/>
            </a:pPr>
            <a:endParaRPr lang="en-US" dirty="0"/>
          </a:p>
          <a:p>
            <a:pPr defTabSz="1800545">
              <a:defRPr/>
            </a:pPr>
            <a:r>
              <a:rPr lang="en-US" b="1" baseline="0" dirty="0"/>
              <a:t>Handouts: </a:t>
            </a:r>
            <a:r>
              <a:rPr lang="en-US" b="0" baseline="0" dirty="0"/>
              <a:t>None</a:t>
            </a:r>
            <a:endParaRPr lang="en-US" altLang="en-US" dirty="0"/>
          </a:p>
          <a:p>
            <a:endParaRPr lang="en-US" dirty="0"/>
          </a:p>
        </p:txBody>
      </p:sp>
      <p:sp>
        <p:nvSpPr>
          <p:cNvPr id="4" name="Slide Number Placeholder 3"/>
          <p:cNvSpPr>
            <a:spLocks noGrp="1"/>
          </p:cNvSpPr>
          <p:nvPr>
            <p:ph type="sldNum" sz="quarter" idx="5"/>
          </p:nvPr>
        </p:nvSpPr>
        <p:spPr/>
        <p:txBody>
          <a:bodyPr/>
          <a:lstStyle/>
          <a:p>
            <a:fld id="{94FCD8C5-1069-4419-9727-FB829CB565BC}" type="slidenum">
              <a:rPr lang="en-US" smtClean="0"/>
              <a:t>22</a:t>
            </a:fld>
            <a:endParaRPr lang="en-US"/>
          </a:p>
        </p:txBody>
      </p:sp>
    </p:spTree>
    <p:extLst>
      <p:ext uri="{BB962C8B-B14F-4D97-AF65-F5344CB8AC3E}">
        <p14:creationId xmlns:p14="http://schemas.microsoft.com/office/powerpoint/2010/main" val="18086394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Instructions: </a:t>
            </a:r>
            <a:r>
              <a:rPr lang="en-US" sz="1200" kern="1200" dirty="0">
                <a:solidFill>
                  <a:schemeClr val="tx1"/>
                </a:solidFill>
                <a:effectLst/>
                <a:latin typeface="+mn-lt"/>
                <a:ea typeface="+mn-ea"/>
                <a:cs typeface="+mn-cs"/>
              </a:rPr>
              <a:t>Zach Kennedy with University of Illinois Extension has provided an example and instructions on how to replicate the following information for your CREATE BRIDGES region and/or county. </a:t>
            </a:r>
          </a:p>
          <a:p>
            <a:endParaRPr lang="en-US" b="1" baseline="0" dirty="0"/>
          </a:p>
          <a:p>
            <a:r>
              <a:rPr lang="en-US" b="1" baseline="0" dirty="0"/>
              <a:t>Instructions: </a:t>
            </a:r>
            <a:endParaRPr lang="en-US" b="0" baseline="0" dirty="0"/>
          </a:p>
          <a:p>
            <a:pPr marL="228600" indent="-228600">
              <a:buAutoNum type="arabicPeriod"/>
            </a:pPr>
            <a:r>
              <a:rPr lang="en-US" b="0" baseline="0" dirty="0"/>
              <a:t>Use the table created for slide 20 to calculate and add an average annualized salary from the average weekly salary column by multiplying the value by 52. Sort by employment and report the top industries in a table</a:t>
            </a:r>
          </a:p>
          <a:p>
            <a:pPr marL="228600" indent="-228600">
              <a:buAutoNum type="arabicPeriod"/>
            </a:pPr>
            <a:r>
              <a:rPr lang="en-US" b="0" baseline="0" dirty="0"/>
              <a:t>Repeat for Arts and Entertainment and Accommodation and Food Services industries if desired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0" baseline="0" dirty="0"/>
              <a:t>Update the citation as necessary to include the correct data vintage date</a:t>
            </a:r>
          </a:p>
          <a:p>
            <a:pPr marL="0" indent="0">
              <a:buNone/>
            </a:pPr>
            <a:endParaRPr lang="en-US" b="0" baseline="0" dirty="0"/>
          </a:p>
          <a:p>
            <a:r>
              <a:rPr lang="en-US" sz="1200" kern="1200" dirty="0">
                <a:solidFill>
                  <a:schemeClr val="tx1"/>
                </a:solidFill>
                <a:effectLst/>
                <a:latin typeface="+mn-lt"/>
                <a:ea typeface="+mn-ea"/>
                <a:cs typeface="+mn-cs"/>
              </a:rPr>
              <a:t>Example talking points:</a:t>
            </a:r>
          </a:p>
          <a:p>
            <a:pPr lvl="0"/>
            <a:r>
              <a:rPr lang="en-US" sz="1200" kern="1200" dirty="0">
                <a:solidFill>
                  <a:schemeClr val="tx1"/>
                </a:solidFill>
                <a:effectLst/>
                <a:latin typeface="+mn-lt"/>
                <a:ea typeface="+mn-ea"/>
                <a:cs typeface="+mn-cs"/>
              </a:rPr>
              <a:t>Contrast high versus low wage retail sectors to the audience, if there are differences in the region. Compare the annual average wage in the same retail sectors between different counties within the region. Mention that while retail jobs tend to be low wage, they are still vital to a region’s economy. Highlight the fact that the retail sector is particularly important for youth employment. Many people’s first job is in retail.  While there are fewer high paying jobs in retail, there are some opportunities to advance within retail companies to the store manager level and beyond.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Example discussion questions:</a:t>
            </a:r>
          </a:p>
          <a:p>
            <a:pPr lvl="0"/>
            <a:r>
              <a:rPr lang="en-US" sz="1200" b="1" kern="1200" dirty="0">
                <a:solidFill>
                  <a:schemeClr val="tx1"/>
                </a:solidFill>
                <a:effectLst/>
                <a:latin typeface="+mn-lt"/>
                <a:ea typeface="+mn-ea"/>
                <a:cs typeface="+mn-cs"/>
              </a:rPr>
              <a:t>What factors do you think contribute to the variations in average wages across different retail sectors, and how might businesses and policymakers work together to address wage disparities within the retail industry?</a:t>
            </a:r>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This question encourages participants to think critically about the reasons behind wage differences in various sectors of the retail industry. It also prompts discussions about potential strategies and policies that can be implemented to promote fair wages and ensure that employees in all sectors receive adequate compensation for their work.</a:t>
            </a:r>
          </a:p>
          <a:p>
            <a:pPr lvl="0"/>
            <a:r>
              <a:rPr lang="en-US" sz="1200" b="1" kern="1200" dirty="0">
                <a:solidFill>
                  <a:schemeClr val="tx1"/>
                </a:solidFill>
                <a:effectLst/>
                <a:latin typeface="+mn-lt"/>
                <a:ea typeface="+mn-ea"/>
                <a:cs typeface="+mn-cs"/>
              </a:rPr>
              <a:t>How can businesses within the lower paying retail sectors attract and retain skilled employees despite offering lower average wages? What role can benefits, training programs, and workplace culture play in enhancing the overall job satisfaction and loyalty of employees in these sectors?</a:t>
            </a:r>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This question focuses on the practical measures that businesses can take to maintain a skilled and motivated workforce, even in sectors with lower average wages. Participants can discuss creative approaches to improve workplace conditions, provide valuable benefits, and establish positive workplace cultures that contribute to employee satisfaction and retention.</a:t>
            </a:r>
          </a:p>
          <a:p>
            <a:endParaRPr lang="en-US" b="0" baseline="0" dirty="0"/>
          </a:p>
          <a:p>
            <a:pPr defTabSz="1800545">
              <a:defRPr/>
            </a:pPr>
            <a:r>
              <a:rPr lang="en-US" b="1" baseline="0" dirty="0"/>
              <a:t>Time</a:t>
            </a:r>
            <a:r>
              <a:rPr lang="en-US" b="0" baseline="0" dirty="0"/>
              <a:t>: 2 minutes</a:t>
            </a:r>
          </a:p>
          <a:p>
            <a:pPr defTabSz="1800545">
              <a:defRPr/>
            </a:pPr>
            <a:endParaRPr lang="en-US" dirty="0"/>
          </a:p>
          <a:p>
            <a:pPr defTabSz="1800545">
              <a:defRPr/>
            </a:pPr>
            <a:r>
              <a:rPr lang="en-US" altLang="en-US" b="1" dirty="0"/>
              <a:t>Supplies</a:t>
            </a:r>
            <a:r>
              <a:rPr lang="en-US" b="1" baseline="0" dirty="0"/>
              <a:t>: </a:t>
            </a:r>
            <a:r>
              <a:rPr lang="en-US" b="0" baseline="0" dirty="0"/>
              <a:t>None</a:t>
            </a:r>
            <a:endParaRPr lang="en-US" b="1" baseline="0" dirty="0"/>
          </a:p>
          <a:p>
            <a:pPr defTabSz="1800545">
              <a:defRPr/>
            </a:pPr>
            <a:endParaRPr lang="en-US" dirty="0"/>
          </a:p>
          <a:p>
            <a:pPr defTabSz="1800545">
              <a:defRPr/>
            </a:pPr>
            <a:r>
              <a:rPr lang="en-US" b="1" baseline="0" dirty="0"/>
              <a:t>Handouts: </a:t>
            </a:r>
            <a:r>
              <a:rPr lang="en-US" b="0" baseline="0" dirty="0"/>
              <a:t>None</a:t>
            </a:r>
            <a:endParaRPr lang="en-US" altLang="en-US" dirty="0"/>
          </a:p>
          <a:p>
            <a:endParaRPr lang="en-US" dirty="0"/>
          </a:p>
        </p:txBody>
      </p:sp>
      <p:sp>
        <p:nvSpPr>
          <p:cNvPr id="4" name="Slide Number Placeholder 3"/>
          <p:cNvSpPr>
            <a:spLocks noGrp="1"/>
          </p:cNvSpPr>
          <p:nvPr>
            <p:ph type="sldNum" sz="quarter" idx="5"/>
          </p:nvPr>
        </p:nvSpPr>
        <p:spPr/>
        <p:txBody>
          <a:bodyPr/>
          <a:lstStyle/>
          <a:p>
            <a:fld id="{94FCD8C5-1069-4419-9727-FB829CB565BC}" type="slidenum">
              <a:rPr lang="en-US" smtClean="0"/>
              <a:t>23</a:t>
            </a:fld>
            <a:endParaRPr lang="en-US"/>
          </a:p>
        </p:txBody>
      </p:sp>
    </p:spTree>
    <p:extLst>
      <p:ext uri="{BB962C8B-B14F-4D97-AF65-F5344CB8AC3E}">
        <p14:creationId xmlns:p14="http://schemas.microsoft.com/office/powerpoint/2010/main" val="14526645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Instructions: </a:t>
            </a:r>
            <a:r>
              <a:rPr lang="en-US" sz="1200" kern="1200" dirty="0">
                <a:solidFill>
                  <a:schemeClr val="tx1"/>
                </a:solidFill>
                <a:effectLst/>
                <a:latin typeface="+mn-lt"/>
                <a:ea typeface="+mn-ea"/>
                <a:cs typeface="+mn-cs"/>
              </a:rPr>
              <a:t>Optional slides to include other data from your state, such as tourism or sales tax from retail numbers.</a:t>
            </a:r>
            <a:endParaRPr lang="en-US" b="0" baseline="0" dirty="0"/>
          </a:p>
          <a:p>
            <a:endParaRPr lang="en-US" b="0" baseline="0" dirty="0"/>
          </a:p>
          <a:p>
            <a:pPr defTabSz="1800545">
              <a:defRPr/>
            </a:pPr>
            <a:r>
              <a:rPr lang="en-US" b="1" baseline="0" dirty="0"/>
              <a:t>Time</a:t>
            </a:r>
            <a:r>
              <a:rPr lang="en-US" b="0" baseline="0" dirty="0"/>
              <a:t>: 1-2 minutes</a:t>
            </a:r>
          </a:p>
          <a:p>
            <a:pPr defTabSz="1800545">
              <a:defRPr/>
            </a:pPr>
            <a:endParaRPr lang="en-US" dirty="0"/>
          </a:p>
          <a:p>
            <a:pPr defTabSz="1800545">
              <a:defRPr/>
            </a:pPr>
            <a:r>
              <a:rPr lang="en-US" altLang="en-US" b="1" dirty="0"/>
              <a:t>Supplies</a:t>
            </a:r>
            <a:r>
              <a:rPr lang="en-US" b="1" baseline="0" dirty="0"/>
              <a:t>: </a:t>
            </a:r>
            <a:r>
              <a:rPr lang="en-US" b="0" baseline="0" dirty="0"/>
              <a:t>None</a:t>
            </a:r>
            <a:endParaRPr lang="en-US" b="1" baseline="0" dirty="0"/>
          </a:p>
          <a:p>
            <a:pPr defTabSz="1800545">
              <a:defRPr/>
            </a:pPr>
            <a:endParaRPr lang="en-US" dirty="0"/>
          </a:p>
          <a:p>
            <a:pPr defTabSz="1800545">
              <a:defRPr/>
            </a:pPr>
            <a:r>
              <a:rPr lang="en-US" b="1" baseline="0" dirty="0"/>
              <a:t>Handouts: </a:t>
            </a:r>
            <a:r>
              <a:rPr lang="en-US" b="0" baseline="0" dirty="0"/>
              <a:t>None</a:t>
            </a:r>
            <a:endParaRPr lang="en-US" altLang="en-US" dirty="0"/>
          </a:p>
          <a:p>
            <a:endParaRPr lang="en-US" dirty="0"/>
          </a:p>
        </p:txBody>
      </p:sp>
      <p:sp>
        <p:nvSpPr>
          <p:cNvPr id="4" name="Slide Number Placeholder 3"/>
          <p:cNvSpPr>
            <a:spLocks noGrp="1"/>
          </p:cNvSpPr>
          <p:nvPr>
            <p:ph type="sldNum" sz="quarter" idx="5"/>
          </p:nvPr>
        </p:nvSpPr>
        <p:spPr/>
        <p:txBody>
          <a:bodyPr/>
          <a:lstStyle/>
          <a:p>
            <a:fld id="{94FCD8C5-1069-4419-9727-FB829CB565BC}" type="slidenum">
              <a:rPr lang="en-US" smtClean="0"/>
              <a:t>24</a:t>
            </a:fld>
            <a:endParaRPr lang="en-US"/>
          </a:p>
        </p:txBody>
      </p:sp>
    </p:spTree>
    <p:extLst>
      <p:ext uri="{BB962C8B-B14F-4D97-AF65-F5344CB8AC3E}">
        <p14:creationId xmlns:p14="http://schemas.microsoft.com/office/powerpoint/2010/main" val="42034250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800545">
              <a:defRPr/>
            </a:pPr>
            <a:r>
              <a:rPr lang="en-US" b="1" baseline="0" dirty="0"/>
              <a:t>Instructions: </a:t>
            </a:r>
            <a:r>
              <a:rPr lang="en-US" b="0" baseline="0" dirty="0"/>
              <a:t>Transitional slide—Activity explained in next slide</a:t>
            </a:r>
          </a:p>
          <a:p>
            <a:pPr defTabSz="1800545">
              <a:defRPr/>
            </a:pPr>
            <a:r>
              <a:rPr lang="en-US" b="0" baseline="0" dirty="0"/>
              <a:t>Note: Unless your RSC had difficulty cataloguing CREATE sector businesses for their region, the focus of this activity should be </a:t>
            </a:r>
            <a:r>
              <a:rPr lang="en-US" b="1" baseline="0" dirty="0"/>
              <a:t>resources </a:t>
            </a:r>
            <a:r>
              <a:rPr lang="en-US" b="0" baseline="0" dirty="0"/>
              <a:t>to the CREATE sector workforce and businesses in the region. </a:t>
            </a:r>
            <a:r>
              <a:rPr lang="en-US" sz="1200" kern="1200" dirty="0">
                <a:solidFill>
                  <a:schemeClr val="tx1"/>
                </a:solidFill>
                <a:effectLst/>
                <a:latin typeface="+mn-lt"/>
                <a:ea typeface="+mn-ea"/>
                <a:cs typeface="+mn-cs"/>
              </a:rPr>
              <a:t>Still, include the list of businesses in an organized format, so that CREATE sector businesses can be added if needed. It may also be of interest to community members to see how many businesses are in the region.</a:t>
            </a:r>
            <a:endParaRPr lang="en-US" b="0" baseline="0" dirty="0"/>
          </a:p>
          <a:p>
            <a:pPr defTabSz="1800545">
              <a:defRPr/>
            </a:pPr>
            <a:endParaRPr lang="en-US" b="0" baseline="0" dirty="0"/>
          </a:p>
          <a:p>
            <a:pPr defTabSz="1800545">
              <a:defRPr/>
            </a:pPr>
            <a:r>
              <a:rPr lang="en-US" b="0" baseline="0" dirty="0"/>
              <a:t>Also, emphasize that the focus is on the CREATE sectors. Businesses from other sectors may be able to support CREATE sector businesses, but retail, tourism, entertainment, and accommodations are the focus sectors for CREATE BRIDGES.</a:t>
            </a:r>
          </a:p>
          <a:p>
            <a:endParaRPr lang="en-US" dirty="0"/>
          </a:p>
          <a:p>
            <a:r>
              <a:rPr lang="en-US" sz="1200" kern="1200" dirty="0">
                <a:solidFill>
                  <a:schemeClr val="tx1"/>
                </a:solidFill>
                <a:effectLst/>
                <a:latin typeface="+mn-lt"/>
                <a:ea typeface="+mn-ea"/>
                <a:cs typeface="+mn-cs"/>
              </a:rPr>
              <a:t>For this activity, you will need large post-its on the wall—pre-filled with resources identified by the RSC, plus space to write-in more resources</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Alt: For virtual forums, use breakout rooms for this activity.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Instead of post-its, have categories and resources typed in a word doc, Excel sheet, PPT slide, etc. Each category can have its own breakout room, and a facilitator for that category can share their screen to display the list. Participants can move between the rooms themselves* and provide verbal or typed suggestions to add to each list.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*For participants to move between the breakout rooms themselves, that feature will need to be enabled ahead of time on Zoom or whatever virtual platform being used. Another alternative is for participants to stay in one breakout group for this activity and have a facilitator rotate through the different resource categories. Duplicate responses can be trimmed later.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Post-its should include these categories: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Retail</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Accommodations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Entertainment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Tourism</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Workforce Training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Support Organizations and Businesses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Alt Supplies:</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	Breakout rooms</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	Resource lists that can be shared digitally</a:t>
            </a:r>
            <a:endParaRPr lang="en-US" sz="1200" kern="1200" dirty="0">
              <a:solidFill>
                <a:schemeClr val="tx1"/>
              </a:solidFill>
              <a:effectLst/>
              <a:latin typeface="+mn-lt"/>
              <a:ea typeface="+mn-ea"/>
              <a:cs typeface="+mn-cs"/>
            </a:endParaRPr>
          </a:p>
          <a:p>
            <a:endParaRPr lang="en-US" dirty="0"/>
          </a:p>
          <a:p>
            <a:r>
              <a:rPr lang="en-US" b="1" dirty="0"/>
              <a:t>	Alt: Instead of roundtable discussions, use breakout rooms for this activity.  </a:t>
            </a:r>
          </a:p>
          <a:p>
            <a:r>
              <a:rPr lang="en-US" b="1" dirty="0"/>
              <a:t>	Instead of post-its, have categories and resources typed in a word doc, Excel sheet, PPT slide, etc. Each category can have its own 	breakout room, and a facilitator for that category can share their screen to display the list. Participants can move between the 	rooms themselves* and provide verbal or typed suggestions to add to each list. </a:t>
            </a:r>
          </a:p>
          <a:p>
            <a:endParaRPr lang="en-US" b="1" dirty="0"/>
          </a:p>
          <a:p>
            <a:r>
              <a:rPr lang="en-US" b="1" dirty="0"/>
              <a:t>	*For participants to move between the breakout rooms themselves, that feature will need to be enabled ahead of time on Zoom. </a:t>
            </a:r>
          </a:p>
          <a:p>
            <a:endParaRPr lang="en-US" b="1" dirty="0"/>
          </a:p>
          <a:p>
            <a:r>
              <a:rPr lang="en-US" b="1" dirty="0"/>
              <a:t>	Another alternative is for participants to stay in one breakout group for this activity and have a facilitator rotate through the 	different resource categories. Duplicate responses can be trimmed later. One drawback to this method is that it will be difficult 	for participants to see what other groups have added. Maybe the synthesized lists could be shared at the end of the forum or 	emailed to participants afterward.</a:t>
            </a:r>
          </a:p>
          <a:p>
            <a:endParaRPr lang="en-US" dirty="0"/>
          </a:p>
          <a:p>
            <a:r>
              <a:rPr lang="en-US" dirty="0"/>
              <a:t>Post-its could include these categories: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Resources relating to Retail</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Resources relating to Accommodations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Resources relating to Entertainment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Resources relating to Tourism</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Workforce Training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Individual Capacities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Formal and Informal Community Associations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Community Institutions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Physical Assets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Community Leaders and Developers</a:t>
            </a:r>
          </a:p>
          <a:p>
            <a:endParaRPr lang="en-US" b="1" baseline="0" dirty="0"/>
          </a:p>
          <a:p>
            <a:r>
              <a:rPr lang="en-US" b="1" baseline="0" dirty="0"/>
              <a:t>	Alt:</a:t>
            </a:r>
          </a:p>
          <a:p>
            <a:pPr marL="1252002" lvl="2" indent="-337602" defTabSz="1800545">
              <a:buFont typeface="Arial" panose="020B0604020202020204" pitchFamily="34" charset="0"/>
              <a:buChar char="•"/>
              <a:defRPr/>
            </a:pPr>
            <a:r>
              <a:rPr lang="en-US" b="1" baseline="0" dirty="0"/>
              <a:t>Breakout rooms</a:t>
            </a:r>
          </a:p>
          <a:p>
            <a:pPr marL="1252002" lvl="2" indent="-337602" defTabSz="1800545">
              <a:buFont typeface="Arial" panose="020B0604020202020204" pitchFamily="34" charset="0"/>
              <a:buChar char="•"/>
              <a:defRPr/>
            </a:pPr>
            <a:r>
              <a:rPr lang="en-US" b="1" baseline="0" dirty="0"/>
              <a:t>Resource lists that can be shared digitally</a:t>
            </a:r>
          </a:p>
          <a:p>
            <a:endParaRPr lang="en-US" b="1" baseline="0" dirty="0"/>
          </a:p>
          <a:p>
            <a:pPr defTabSz="1800545">
              <a:defRPr/>
            </a:pPr>
            <a:r>
              <a:rPr lang="en-US" b="1" baseline="0" dirty="0"/>
              <a:t>Time</a:t>
            </a:r>
            <a:r>
              <a:rPr lang="en-US" b="0" baseline="0" dirty="0"/>
              <a:t>: &lt;1 minute</a:t>
            </a:r>
          </a:p>
          <a:p>
            <a:pPr defTabSz="1800545">
              <a:defRPr/>
            </a:pPr>
            <a:endParaRPr lang="en-US" dirty="0"/>
          </a:p>
          <a:p>
            <a:pPr defTabSz="1800545">
              <a:defRPr/>
            </a:pPr>
            <a:r>
              <a:rPr lang="en-US" altLang="en-US" b="1" dirty="0"/>
              <a:t>Supplies</a:t>
            </a:r>
            <a:r>
              <a:rPr lang="en-US" b="1" baseline="0" dirty="0"/>
              <a:t>:</a:t>
            </a:r>
          </a:p>
          <a:p>
            <a:r>
              <a:rPr lang="en-US" dirty="0"/>
              <a:t>Large post-its on wall—pre-filled with resources identified by RSC, plus space to write-in more resources</a:t>
            </a:r>
          </a:p>
          <a:p>
            <a:pPr defTabSz="1800545">
              <a:defRPr/>
            </a:pPr>
            <a:endParaRPr lang="en-US" dirty="0"/>
          </a:p>
          <a:p>
            <a:pPr defTabSz="1800545">
              <a:defRPr/>
            </a:pPr>
            <a:r>
              <a:rPr lang="en-US" b="1" baseline="0" dirty="0"/>
              <a:t>Handouts: </a:t>
            </a:r>
            <a:r>
              <a:rPr lang="en-US" b="0" baseline="0" dirty="0"/>
              <a:t>None</a:t>
            </a:r>
            <a:endParaRPr lang="en-US" altLang="en-US" dirty="0"/>
          </a:p>
          <a:p>
            <a:endParaRPr lang="en-US" dirty="0"/>
          </a:p>
        </p:txBody>
      </p:sp>
      <p:sp>
        <p:nvSpPr>
          <p:cNvPr id="4" name="Slide Number Placeholder 3"/>
          <p:cNvSpPr>
            <a:spLocks noGrp="1"/>
          </p:cNvSpPr>
          <p:nvPr>
            <p:ph type="sldNum" sz="quarter" idx="5"/>
          </p:nvPr>
        </p:nvSpPr>
        <p:spPr/>
        <p:txBody>
          <a:bodyPr/>
          <a:lstStyle/>
          <a:p>
            <a:fld id="{94FCD8C5-1069-4419-9727-FB829CB565BC}" type="slidenum">
              <a:rPr lang="en-US" smtClean="0"/>
              <a:t>25</a:t>
            </a:fld>
            <a:endParaRPr lang="en-US"/>
          </a:p>
        </p:txBody>
      </p:sp>
    </p:spTree>
    <p:extLst>
      <p:ext uri="{BB962C8B-B14F-4D97-AF65-F5344CB8AC3E}">
        <p14:creationId xmlns:p14="http://schemas.microsoft.com/office/powerpoint/2010/main" val="31204371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800545">
              <a:spcBef>
                <a:spcPct val="0"/>
              </a:spcBef>
              <a:defRPr/>
            </a:pPr>
            <a:r>
              <a:rPr lang="en-US" b="1" baseline="0" dirty="0"/>
              <a:t>Instructions:</a:t>
            </a:r>
            <a:endParaRPr lang="en-US" b="0" baseline="0" dirty="0"/>
          </a:p>
          <a:p>
            <a:pPr>
              <a:spcBef>
                <a:spcPct val="0"/>
              </a:spcBef>
            </a:pPr>
            <a:r>
              <a:rPr lang="en-US" altLang="en-US" dirty="0"/>
              <a:t>Taking time to identify resources</a:t>
            </a:r>
            <a:r>
              <a:rPr lang="en-US" altLang="en-US" baseline="0" dirty="0"/>
              <a:t> or assets before setting goals in the regions is important because h</a:t>
            </a:r>
            <a:r>
              <a:rPr lang="en-US" altLang="en-US" dirty="0"/>
              <a:t>aving a good understanding of the breadth of resources available in the region can be a valuable way to determine which opportunities should be pursued as regional goals and which ones should be put on the back burner as priorities given that the required assets are simply not in place.</a:t>
            </a:r>
            <a:r>
              <a:rPr lang="en-US" altLang="en-US" baseline="0" dirty="0"/>
              <a:t>  </a:t>
            </a:r>
            <a:r>
              <a:rPr lang="en-US" altLang="en-US" dirty="0"/>
              <a:t>Opportunities where the resources needed are already available may be easier to launch. On</a:t>
            </a:r>
            <a:r>
              <a:rPr lang="en-US" altLang="en-US" baseline="0" dirty="0"/>
              <a:t> the other hand, goals that require absent or underdeveloped assets</a:t>
            </a:r>
            <a:r>
              <a:rPr lang="en-US" altLang="en-US" dirty="0"/>
              <a:t> will require more preparation time and effort for the goals to be successful.</a:t>
            </a:r>
          </a:p>
          <a:p>
            <a:endParaRPr lang="en-US" b="0" baseline="0" dirty="0"/>
          </a:p>
          <a:p>
            <a:pPr defTabSz="1800545">
              <a:defRPr/>
            </a:pPr>
            <a:r>
              <a:rPr lang="en-US" b="1" baseline="0" dirty="0"/>
              <a:t>Time</a:t>
            </a:r>
            <a:r>
              <a:rPr lang="en-US" b="0" baseline="0" dirty="0"/>
              <a:t>: 2 minutes</a:t>
            </a:r>
          </a:p>
          <a:p>
            <a:pPr defTabSz="1800545">
              <a:defRPr/>
            </a:pPr>
            <a:endParaRPr lang="en-US" dirty="0"/>
          </a:p>
          <a:p>
            <a:pPr defTabSz="1800545">
              <a:defRPr/>
            </a:pPr>
            <a:r>
              <a:rPr lang="en-US" altLang="en-US" b="1" dirty="0"/>
              <a:t>Supplies</a:t>
            </a:r>
            <a:r>
              <a:rPr lang="en-US" b="1" baseline="0" dirty="0"/>
              <a:t>: </a:t>
            </a:r>
            <a:r>
              <a:rPr lang="en-US" b="0" baseline="0" dirty="0"/>
              <a:t>None</a:t>
            </a:r>
            <a:endParaRPr lang="en-US" b="1" baseline="0" dirty="0"/>
          </a:p>
          <a:p>
            <a:pPr defTabSz="1800545">
              <a:defRPr/>
            </a:pPr>
            <a:endParaRPr lang="en-US" dirty="0"/>
          </a:p>
          <a:p>
            <a:pPr defTabSz="1800545">
              <a:defRPr/>
            </a:pPr>
            <a:r>
              <a:rPr lang="en-US" b="1" baseline="0" dirty="0"/>
              <a:t>Handouts: </a:t>
            </a:r>
            <a:r>
              <a:rPr lang="en-US" b="0" baseline="0" dirty="0"/>
              <a:t>None</a:t>
            </a:r>
            <a:endParaRPr lang="en-US" altLang="en-US" dirty="0"/>
          </a:p>
          <a:p>
            <a:pPr>
              <a:spcBef>
                <a:spcPct val="0"/>
              </a:spcBef>
            </a:pPr>
            <a:endParaRPr lang="en-US" altLang="en-US" dirty="0">
              <a:ea typeface="Verdana" panose="020B0604030504040204" pitchFamily="34" charset="0"/>
              <a:cs typeface="Verdana" panose="020B0604030504040204" pitchFamily="34" charset="0"/>
            </a:endParaRPr>
          </a:p>
          <a:p>
            <a:endParaRPr lang="en-US" dirty="0"/>
          </a:p>
        </p:txBody>
      </p:sp>
      <p:sp>
        <p:nvSpPr>
          <p:cNvPr id="4" name="Slide Number Placeholder 3"/>
          <p:cNvSpPr>
            <a:spLocks noGrp="1"/>
          </p:cNvSpPr>
          <p:nvPr>
            <p:ph type="sldNum" sz="quarter" idx="5"/>
          </p:nvPr>
        </p:nvSpPr>
        <p:spPr/>
        <p:txBody>
          <a:bodyPr/>
          <a:lstStyle/>
          <a:p>
            <a:fld id="{94FCD8C5-1069-4419-9727-FB829CB565BC}" type="slidenum">
              <a:rPr lang="en-US" smtClean="0"/>
              <a:t>26</a:t>
            </a:fld>
            <a:endParaRPr lang="en-US"/>
          </a:p>
        </p:txBody>
      </p:sp>
    </p:spTree>
    <p:extLst>
      <p:ext uri="{BB962C8B-B14F-4D97-AF65-F5344CB8AC3E}">
        <p14:creationId xmlns:p14="http://schemas.microsoft.com/office/powerpoint/2010/main" val="1058749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834756">
              <a:defRPr/>
            </a:pPr>
            <a:r>
              <a:rPr lang="en-US" b="1" baseline="0" dirty="0"/>
              <a:t>Instructions:</a:t>
            </a:r>
            <a:endParaRPr lang="en-US" b="0" baseline="0" dirty="0"/>
          </a:p>
          <a:p>
            <a:pPr marL="0" marR="0" lvl="0" indent="0" algn="l" defTabSz="1834756" rtl="0" eaLnBrk="1" fontAlgn="auto" latinLnBrk="0" hangingPunct="1">
              <a:lnSpc>
                <a:spcPct val="100000"/>
              </a:lnSpc>
              <a:spcBef>
                <a:spcPts val="0"/>
              </a:spcBef>
              <a:spcAft>
                <a:spcPts val="0"/>
              </a:spcAft>
              <a:buClrTx/>
              <a:buSzTx/>
              <a:buFontTx/>
              <a:buNone/>
              <a:tabLst/>
              <a:defRPr/>
            </a:pPr>
            <a:r>
              <a:rPr lang="en-US" dirty="0"/>
              <a:t>Be sure to expand upon the types of resources available—grants the region is eligible for, resources in the region not yet utilized, trainings</a:t>
            </a:r>
            <a:r>
              <a:rPr lang="en-US" baseline="0" dirty="0"/>
              <a:t> that could be implemented, partnerships, etc. </a:t>
            </a:r>
            <a:r>
              <a:rPr lang="en-US" sz="1200" kern="1200" dirty="0">
                <a:solidFill>
                  <a:schemeClr val="tx1"/>
                </a:solidFill>
                <a:effectLst/>
                <a:latin typeface="+mn-lt"/>
                <a:ea typeface="+mn-ea"/>
                <a:cs typeface="+mn-cs"/>
              </a:rPr>
              <a:t>This slide can be left up as a reference during the Resource Listing activity which commences after this slide is introduced.</a:t>
            </a:r>
          </a:p>
          <a:p>
            <a:pPr defTabSz="1834756">
              <a:defRPr/>
            </a:pPr>
            <a:endParaRPr lang="en-US" baseline="0" dirty="0"/>
          </a:p>
          <a:p>
            <a:pPr defTabSz="1834756">
              <a:defRPr/>
            </a:pPr>
            <a:r>
              <a:rPr lang="en-US" b="1" baseline="0" dirty="0"/>
              <a:t>Alt: this slide can be left up in the main “meeting room.” Group facilitators can also have it on hand to share if needed.</a:t>
            </a:r>
          </a:p>
          <a:p>
            <a:pPr defTabSz="1834756">
              <a:defRPr/>
            </a:pPr>
            <a:endParaRPr lang="en-US" b="1" baseline="0" dirty="0"/>
          </a:p>
          <a:p>
            <a:pPr defTabSz="1834756">
              <a:defRPr/>
            </a:pPr>
            <a:r>
              <a:rPr lang="en-US" b="0" baseline="0" dirty="0"/>
              <a:t>Types of resources:</a:t>
            </a:r>
          </a:p>
          <a:p>
            <a:pPr marL="171450" indent="-171450" defTabSz="1834756">
              <a:buFontTx/>
              <a:buChar char="-"/>
              <a:defRPr/>
            </a:pPr>
            <a:r>
              <a:rPr lang="en-US" b="0" baseline="0" dirty="0"/>
              <a:t>Individual capacities – community members, Extension staff, faith leaders, community volunteers</a:t>
            </a:r>
          </a:p>
          <a:p>
            <a:pPr marL="171450" indent="-171450" defTabSz="1834756">
              <a:buFontTx/>
              <a:buChar char="-"/>
              <a:defRPr/>
            </a:pPr>
            <a:r>
              <a:rPr lang="en-US" b="0" baseline="0" dirty="0"/>
              <a:t>Formal and informal community associations – volunteer organizations, faith-based groups, training and workforce organizations</a:t>
            </a:r>
          </a:p>
          <a:p>
            <a:pPr marL="171450" indent="-171450" defTabSz="1834756">
              <a:buFontTx/>
              <a:buChar char="-"/>
              <a:defRPr/>
            </a:pPr>
            <a:r>
              <a:rPr lang="en-US" b="0" baseline="0" dirty="0"/>
              <a:t>Community institutions – universities, colleges, K-12 schools, not-for-profits, businesses, banks and lenders</a:t>
            </a:r>
          </a:p>
          <a:p>
            <a:pPr marL="171450" indent="-171450" defTabSz="1834756">
              <a:buFontTx/>
              <a:buChar char="-"/>
              <a:defRPr/>
            </a:pPr>
            <a:r>
              <a:rPr lang="en-US" b="0" baseline="0" dirty="0"/>
              <a:t>Physical assets – parks, infrastructure, transportation</a:t>
            </a:r>
          </a:p>
          <a:p>
            <a:pPr marL="171450" indent="-171450" defTabSz="1834756">
              <a:buFontTx/>
              <a:buChar char="-"/>
              <a:defRPr/>
            </a:pPr>
            <a:r>
              <a:rPr lang="en-US" b="0" baseline="0" dirty="0"/>
              <a:t>Community leaders and developers – current and potential local leaders and policy makers</a:t>
            </a:r>
          </a:p>
          <a:p>
            <a:pPr marL="171450" indent="-171450" defTabSz="1834756">
              <a:buFontTx/>
              <a:buChar char="-"/>
              <a:defRPr/>
            </a:pPr>
            <a:endParaRPr lang="en-US" b="0" baseline="0" dirty="0"/>
          </a:p>
          <a:p>
            <a:pPr marL="0" indent="0" defTabSz="1834756">
              <a:buFontTx/>
              <a:buNone/>
              <a:defRPr/>
            </a:pPr>
            <a:r>
              <a:rPr lang="en-US" b="0" baseline="0" dirty="0"/>
              <a:t>Also, consider how relevant the community resources are to businesses, employees and customers</a:t>
            </a:r>
          </a:p>
          <a:p>
            <a:pPr defTabSz="1834756">
              <a:defRPr/>
            </a:pPr>
            <a:endParaRPr lang="en-US" b="1" baseline="0" dirty="0"/>
          </a:p>
          <a:p>
            <a:pPr marL="0" marR="0" lvl="0" indent="0" algn="l" defTabSz="1834756"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Note: While no designated break time is outlined for the CREATE Forum event, during the Resource Listing Activity when people are up moving around, it might be a good time to suggest that they take a needed refreshment or bathroom break.  </a:t>
            </a:r>
          </a:p>
          <a:p>
            <a:pPr defTabSz="1834756">
              <a:defRPr/>
            </a:pPr>
            <a:endParaRPr lang="en-US" b="1" baseline="0" dirty="0"/>
          </a:p>
          <a:p>
            <a:pPr defTabSz="1800545">
              <a:defRPr/>
            </a:pPr>
            <a:r>
              <a:rPr lang="en-US" b="1" baseline="0" dirty="0"/>
              <a:t>Time</a:t>
            </a:r>
            <a:r>
              <a:rPr lang="en-US" b="0" baseline="0" dirty="0"/>
              <a:t>: 10 minutes, as part of the Resource Listing Activity </a:t>
            </a:r>
          </a:p>
          <a:p>
            <a:pPr defTabSz="1800545">
              <a:defRPr/>
            </a:pPr>
            <a:endParaRPr lang="en-US" dirty="0"/>
          </a:p>
          <a:p>
            <a:pPr defTabSz="1800545">
              <a:defRPr/>
            </a:pPr>
            <a:r>
              <a:rPr lang="en-US" altLang="en-US" b="1" dirty="0"/>
              <a:t>Supplies</a:t>
            </a:r>
            <a:r>
              <a:rPr lang="en-US" b="1" baseline="0" dirty="0"/>
              <a:t>: </a:t>
            </a:r>
            <a:r>
              <a:rPr lang="en-US" b="0" baseline="0" dirty="0"/>
              <a:t>None</a:t>
            </a:r>
            <a:endParaRPr lang="en-US" b="1" baseline="0" dirty="0"/>
          </a:p>
          <a:p>
            <a:pPr defTabSz="1800545">
              <a:defRPr/>
            </a:pPr>
            <a:endParaRPr lang="en-US" dirty="0"/>
          </a:p>
          <a:p>
            <a:pPr defTabSz="1800545">
              <a:defRPr/>
            </a:pPr>
            <a:r>
              <a:rPr lang="en-US" b="1" baseline="0" dirty="0"/>
              <a:t>Handouts: </a:t>
            </a:r>
            <a:r>
              <a:rPr lang="en-US" b="0" baseline="0" dirty="0"/>
              <a:t>None</a:t>
            </a:r>
            <a:endParaRPr lang="en-US" altLang="en-US" dirty="0"/>
          </a:p>
          <a:p>
            <a:pPr defTabSz="1834756">
              <a:defRPr/>
            </a:pPr>
            <a:endParaRPr lang="en-US" b="1" baseline="0" dirty="0"/>
          </a:p>
          <a:p>
            <a:endParaRPr lang="en-US" dirty="0"/>
          </a:p>
        </p:txBody>
      </p:sp>
      <p:sp>
        <p:nvSpPr>
          <p:cNvPr id="4" name="Slide Number Placeholder 3"/>
          <p:cNvSpPr>
            <a:spLocks noGrp="1"/>
          </p:cNvSpPr>
          <p:nvPr>
            <p:ph type="sldNum" sz="quarter" idx="5"/>
          </p:nvPr>
        </p:nvSpPr>
        <p:spPr/>
        <p:txBody>
          <a:bodyPr/>
          <a:lstStyle/>
          <a:p>
            <a:fld id="{94FCD8C5-1069-4419-9727-FB829CB565BC}" type="slidenum">
              <a:rPr lang="en-US" smtClean="0"/>
              <a:t>27</a:t>
            </a:fld>
            <a:endParaRPr lang="en-US"/>
          </a:p>
        </p:txBody>
      </p:sp>
    </p:spTree>
    <p:extLst>
      <p:ext uri="{BB962C8B-B14F-4D97-AF65-F5344CB8AC3E}">
        <p14:creationId xmlns:p14="http://schemas.microsoft.com/office/powerpoint/2010/main" val="26057983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Instructions: </a:t>
            </a:r>
            <a:r>
              <a:rPr lang="en-US" b="0" baseline="0" dirty="0"/>
              <a:t>Explain that in this activity, forum attendees will be adding to the Resource Listing that the RSC has created. </a:t>
            </a:r>
          </a:p>
          <a:p>
            <a:endParaRPr lang="en-US" b="0" baseline="0" dirty="0"/>
          </a:p>
          <a:p>
            <a:r>
              <a:rPr lang="en-US" b="0" baseline="0" dirty="0"/>
              <a:t>There will be several large post-its spaced around the room (see CREATE Forum Resource Listing Wall Template), each with a different category of businesses or resources. Attendees will walk around the room, examine the resources listed on each sheet, and add any businesses or resources in the region that are missing from the lists.</a:t>
            </a:r>
          </a:p>
          <a:p>
            <a:endParaRPr lang="en-US" b="0" baseline="0" dirty="0"/>
          </a:p>
          <a:p>
            <a:r>
              <a:rPr lang="en-US" b="0" baseline="0" dirty="0"/>
              <a:t>Note: Forum Attendees will start the Activity after Slides “Turn Opportunity into Reality” and “Community Resources” are outlined </a:t>
            </a:r>
          </a:p>
          <a:p>
            <a:endParaRPr lang="en-US" b="0" baseline="0" dirty="0"/>
          </a:p>
          <a:p>
            <a:r>
              <a:rPr lang="en-US" b="1" baseline="0" dirty="0"/>
              <a:t>	Alt: </a:t>
            </a:r>
            <a:r>
              <a:rPr lang="en-US" b="1" dirty="0"/>
              <a:t>Instead of post-its, have categories and resources typed in a word doc, Excel sheet, PPT slide, etc. Each category can have its 	own breakout room, and a facilitator for that category can share their screen to display the list. Participants can move between 	the rooms themselves* and provide verbal or typed suggestions to add to each list. </a:t>
            </a:r>
          </a:p>
          <a:p>
            <a:r>
              <a:rPr lang="en-US" b="1" dirty="0"/>
              <a:t>	*For participants to move between the breakout rooms themselves, that feature will need to be enabled ahead of time on Zoom.</a:t>
            </a:r>
          </a:p>
          <a:p>
            <a:endParaRPr lang="en-US" b="1" dirty="0"/>
          </a:p>
          <a:p>
            <a:r>
              <a:rPr lang="en-US" b="1" dirty="0"/>
              <a:t>	Another alternative is for participants to stay in one breakout group for this activity and have a facilitator rotate through the 	different resource categories. Duplicate responses can be trimmed later. One drawback to this method is that it will be difficult 	for participants to see what other groups have added. Maybe the synthesized lists could be shared at the end of the forum or 	emailed to participants afterward.</a:t>
            </a:r>
            <a:endParaRPr lang="en-US" b="1" baseline="0" dirty="0"/>
          </a:p>
          <a:p>
            <a:endParaRPr lang="en-US" b="0" baseline="0" dirty="0"/>
          </a:p>
          <a:p>
            <a:r>
              <a:rPr lang="en-US" sz="1200" kern="1200" dirty="0">
                <a:solidFill>
                  <a:schemeClr val="tx1"/>
                </a:solidFill>
                <a:effectLst/>
                <a:latin typeface="+mn-lt"/>
                <a:ea typeface="+mn-ea"/>
                <a:cs typeface="+mn-cs"/>
              </a:rPr>
              <a:t>For this activity, you will need large post-its. These will be grouped in the categories mentioned on the previous slide’s instructions. For each category, resources identified by the RSC will be posted. There will also be a blank post-it for listing additional resources. The categories should be scattered around the room to provide space for viewing and writing. </a:t>
            </a:r>
          </a:p>
          <a:p>
            <a:endParaRPr lang="en-US" b="0" baseline="0" dirty="0"/>
          </a:p>
          <a:p>
            <a:pPr defTabSz="1800545">
              <a:defRPr/>
            </a:pPr>
            <a:r>
              <a:rPr lang="en-US" b="1" baseline="0" dirty="0"/>
              <a:t>Time</a:t>
            </a:r>
            <a:r>
              <a:rPr lang="en-US" b="0" baseline="0" dirty="0"/>
              <a:t>: 10 minutes</a:t>
            </a:r>
          </a:p>
          <a:p>
            <a:pPr defTabSz="1800545">
              <a:defRPr/>
            </a:pPr>
            <a:endParaRPr lang="en-US" dirty="0"/>
          </a:p>
          <a:p>
            <a:pPr defTabSz="1800545">
              <a:defRPr/>
            </a:pPr>
            <a:r>
              <a:rPr lang="en-US" altLang="en-US" b="1" dirty="0"/>
              <a:t>Supplies</a:t>
            </a:r>
            <a:r>
              <a:rPr lang="en-US" b="1" baseline="0" dirty="0"/>
              <a:t>: </a:t>
            </a:r>
          </a:p>
          <a:p>
            <a:pPr marL="171450" indent="-171450" defTabSz="1800545">
              <a:buFont typeface="Arial" panose="020B0604020202020204" pitchFamily="34" charset="0"/>
              <a:buChar char="•"/>
              <a:defRPr/>
            </a:pPr>
            <a:r>
              <a:rPr lang="en-US" b="0" baseline="0" dirty="0"/>
              <a:t>Resource Listing Wall Template (on flip chart paper) </a:t>
            </a:r>
          </a:p>
          <a:p>
            <a:pPr marL="171450" indent="-171450" defTabSz="1800545">
              <a:buFont typeface="Arial" panose="020B0604020202020204" pitchFamily="34" charset="0"/>
              <a:buChar char="•"/>
              <a:defRPr/>
            </a:pPr>
            <a:r>
              <a:rPr lang="en-US" b="0" baseline="0" dirty="0"/>
              <a:t>Large post-its (flip chart paper) </a:t>
            </a:r>
          </a:p>
          <a:p>
            <a:pPr marL="171450" indent="-171450" defTabSz="1800545">
              <a:buFont typeface="Arial" panose="020B0604020202020204" pitchFamily="34" charset="0"/>
              <a:buChar char="•"/>
              <a:defRPr/>
            </a:pPr>
            <a:r>
              <a:rPr lang="en-US" b="0" baseline="0" dirty="0"/>
              <a:t>Markers</a:t>
            </a:r>
          </a:p>
          <a:p>
            <a:pPr marL="171450" indent="-171450" defTabSz="1800545">
              <a:buFont typeface="Arial" panose="020B0604020202020204" pitchFamily="34" charset="0"/>
              <a:buChar char="•"/>
              <a:defRPr/>
            </a:pPr>
            <a:r>
              <a:rPr lang="en-US" b="0" baseline="0" dirty="0"/>
              <a:t>A timer</a:t>
            </a:r>
          </a:p>
          <a:p>
            <a:pPr defTabSz="1800545">
              <a:defRPr/>
            </a:pPr>
            <a:endParaRPr lang="en-US" b="0" baseline="0" dirty="0"/>
          </a:p>
          <a:p>
            <a:pPr defTabSz="1800545">
              <a:defRPr/>
            </a:pPr>
            <a:r>
              <a:rPr lang="en-US" b="1" baseline="0" dirty="0"/>
              <a:t>Alt Supplies: </a:t>
            </a:r>
          </a:p>
          <a:p>
            <a:pPr marL="337602" indent="-337602" defTabSz="1800545">
              <a:buFont typeface="Arial" panose="020B0604020202020204" pitchFamily="34" charset="0"/>
              <a:buChar char="•"/>
              <a:defRPr/>
            </a:pPr>
            <a:r>
              <a:rPr lang="en-US" b="1" baseline="0" dirty="0"/>
              <a:t>Breakout rooms</a:t>
            </a:r>
          </a:p>
          <a:p>
            <a:pPr marL="337602" indent="-337602" defTabSz="1800545">
              <a:buFont typeface="Arial" panose="020B0604020202020204" pitchFamily="34" charset="0"/>
              <a:buChar char="•"/>
              <a:defRPr/>
            </a:pPr>
            <a:r>
              <a:rPr lang="en-US" b="1" baseline="0" dirty="0"/>
              <a:t>Resource lists that can be shared digitally</a:t>
            </a:r>
          </a:p>
          <a:p>
            <a:pPr defTabSz="1800545">
              <a:defRPr/>
            </a:pPr>
            <a:endParaRPr lang="en-US" dirty="0"/>
          </a:p>
          <a:p>
            <a:pPr defTabSz="1800545">
              <a:defRPr/>
            </a:pPr>
            <a:r>
              <a:rPr lang="en-US" b="1" baseline="0" dirty="0"/>
              <a:t>Handouts: </a:t>
            </a:r>
            <a:r>
              <a:rPr lang="en-US" b="0" baseline="0" dirty="0"/>
              <a:t>None</a:t>
            </a:r>
            <a:endParaRPr lang="en-US" altLang="en-US" dirty="0"/>
          </a:p>
          <a:p>
            <a:endParaRPr lang="en-US" dirty="0"/>
          </a:p>
        </p:txBody>
      </p:sp>
      <p:sp>
        <p:nvSpPr>
          <p:cNvPr id="4" name="Slide Number Placeholder 3"/>
          <p:cNvSpPr>
            <a:spLocks noGrp="1"/>
          </p:cNvSpPr>
          <p:nvPr>
            <p:ph type="sldNum" sz="quarter" idx="5"/>
          </p:nvPr>
        </p:nvSpPr>
        <p:spPr/>
        <p:txBody>
          <a:bodyPr/>
          <a:lstStyle/>
          <a:p>
            <a:fld id="{94FCD8C5-1069-4419-9727-FB829CB565BC}" type="slidenum">
              <a:rPr lang="en-US" smtClean="0"/>
              <a:t>28</a:t>
            </a:fld>
            <a:endParaRPr lang="en-US"/>
          </a:p>
        </p:txBody>
      </p:sp>
    </p:spTree>
    <p:extLst>
      <p:ext uri="{BB962C8B-B14F-4D97-AF65-F5344CB8AC3E}">
        <p14:creationId xmlns:p14="http://schemas.microsoft.com/office/powerpoint/2010/main" val="13236189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Instructions: </a:t>
            </a:r>
            <a:r>
              <a:rPr lang="en-US" b="0" baseline="0" dirty="0"/>
              <a:t>Transition slide to the Group Discussion activity</a:t>
            </a:r>
          </a:p>
          <a:p>
            <a:endParaRPr lang="en-US" b="0" baseline="0" dirty="0"/>
          </a:p>
          <a:p>
            <a:pPr marL="0" lvl="0" indent="0" algn="l" rtl="0">
              <a:spcBef>
                <a:spcPts val="0"/>
              </a:spcBef>
              <a:spcAft>
                <a:spcPts val="0"/>
              </a:spcAft>
              <a:buNone/>
            </a:pPr>
            <a:r>
              <a:rPr lang="en-US" dirty="0"/>
              <a:t>Note: Success in community engagement is best attained when participants are introduced to others that perhaps live in different communities or have different backgrounds, so, when possible, please consider encouraging CREATE Forum attendees to reach outside their comfort zone and sit with people that they do not know.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For in-person events, a table facilitator will be assigned to each table.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Alternately, if the event is held via Zoom, program facilitators should consider the composition of attendees in the breakout rooms for the Group Discussion section of the program.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To assure that the table/breakout room conversations are accurately captured, it is important to have a good facilitator who will ensure that input is gathered from all participants, plus, a good scribe who can fully capture the content from the table discussions. Note: for small group discussions, one person may serve both roles.  </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	Alt: If the CREATE Forum is being held via Zoom, the overall program facilitator can opt to record the discussions and breakout 	room reporting that occur in the main meeting room, which will assist the program facilitator in preparing a report of the 	Strengths, Challenges and Priorities identified during the event.  </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While not a requirement, when preparing the CREATE Forum Report, program facilitators may consider reporting on the Strengths identified using the Community Capitals Framework – Natural, Cultural, Human, Social, Political, Built, and Financial. </a:t>
            </a:r>
            <a:r>
              <a:rPr lang="en-US" sz="1200" kern="1200" dirty="0">
                <a:solidFill>
                  <a:schemeClr val="tx1"/>
                </a:solidFill>
                <a:effectLst/>
                <a:latin typeface="+mn-lt"/>
                <a:ea typeface="+mn-ea"/>
                <a:cs typeface="+mn-cs"/>
              </a:rPr>
              <a:t>If opting to use this framework for reporting, it may also be helpful to use the framework for developing the Resource Listing during and after the Orientation and for organizing the Resource Listing categories during the CREATE Forum. However, it should be noted that some communities found the framework confusing, so this should be left up to the project coordinator.</a:t>
            </a:r>
          </a:p>
          <a:p>
            <a:pPr marL="0" lvl="0" indent="0" algn="l" rtl="0">
              <a:spcBef>
                <a:spcPts val="0"/>
              </a:spcBef>
              <a:spcAft>
                <a:spcPts val="0"/>
              </a:spcAft>
              <a:buNone/>
            </a:pPr>
            <a:endParaRPr lang="en-US" dirty="0"/>
          </a:p>
          <a:p>
            <a:r>
              <a:rPr lang="en-US" b="1" baseline="0" dirty="0"/>
              <a:t>	Alt: At this point, virtual breakout room participants will need to divide into groups with a facilitator for each group. These 	groups can be set up ahead of time, can be assigned on the spot, or participants can choose the groups they go into.</a:t>
            </a:r>
          </a:p>
          <a:p>
            <a:r>
              <a:rPr lang="en-US" b="1" baseline="0" dirty="0"/>
              <a:t>	</a:t>
            </a:r>
          </a:p>
          <a:p>
            <a:r>
              <a:rPr lang="en-US" b="1" baseline="0" dirty="0"/>
              <a:t>	It is recommended that facilitators “test” the breakout room options prior to hosting the first forum event.</a:t>
            </a:r>
          </a:p>
          <a:p>
            <a:endParaRPr lang="en-US" b="1" baseline="0" dirty="0"/>
          </a:p>
          <a:p>
            <a:r>
              <a:rPr lang="en-US" b="1" baseline="0" dirty="0"/>
              <a:t>	For information on managing breakout rooms and breakout room options, view this page. </a:t>
            </a:r>
          </a:p>
          <a:p>
            <a:r>
              <a:rPr lang="en-US" b="1" baseline="0" dirty="0"/>
              <a:t>	https://support.zoom.us/hc/en-us/articles/206476313-Managing-Breakout-Rooms </a:t>
            </a:r>
          </a:p>
          <a:p>
            <a:endParaRPr lang="en-US" b="0" baseline="0" dirty="0"/>
          </a:p>
          <a:p>
            <a:pPr defTabSz="1800545">
              <a:defRPr/>
            </a:pPr>
            <a:r>
              <a:rPr lang="en-US" b="1" baseline="0" dirty="0"/>
              <a:t>Time</a:t>
            </a:r>
            <a:r>
              <a:rPr lang="en-US" b="0" baseline="0" dirty="0"/>
              <a:t>: &lt;1 minute</a:t>
            </a:r>
          </a:p>
          <a:p>
            <a:pPr defTabSz="1800545">
              <a:defRPr/>
            </a:pPr>
            <a:endParaRPr lang="en-US" dirty="0"/>
          </a:p>
          <a:p>
            <a:pPr defTabSz="1800545">
              <a:defRPr/>
            </a:pPr>
            <a:r>
              <a:rPr lang="en-US" altLang="en-US" b="1" dirty="0"/>
              <a:t>Supplies</a:t>
            </a:r>
            <a:r>
              <a:rPr lang="en-US" b="1" baseline="0" dirty="0"/>
              <a:t>: </a:t>
            </a:r>
            <a:r>
              <a:rPr lang="en-US" b="0" baseline="0" dirty="0"/>
              <a:t>Flipcharts and markers for each table (explained in following slides)</a:t>
            </a:r>
          </a:p>
          <a:p>
            <a:pPr defTabSz="1800545">
              <a:defRPr/>
            </a:pPr>
            <a:r>
              <a:rPr lang="en-US" b="1" baseline="0" dirty="0"/>
              <a:t>	Alt: A facilitator who can take notes for each breakout room group. </a:t>
            </a:r>
          </a:p>
          <a:p>
            <a:pPr defTabSz="1800545">
              <a:defRPr/>
            </a:pPr>
            <a:r>
              <a:rPr lang="en-US" b="1" baseline="0" dirty="0"/>
              <a:t>	The facilitator’s screen can be shared throughout this round or part-way through.</a:t>
            </a:r>
          </a:p>
          <a:p>
            <a:pPr defTabSz="1800545">
              <a:defRPr/>
            </a:pPr>
            <a:endParaRPr lang="en-US" dirty="0"/>
          </a:p>
          <a:p>
            <a:pPr defTabSz="1800545">
              <a:defRPr/>
            </a:pPr>
            <a:r>
              <a:rPr lang="en-US" b="1" baseline="0" dirty="0"/>
              <a:t>Handouts: </a:t>
            </a:r>
            <a:r>
              <a:rPr lang="en-US" b="0" baseline="0" dirty="0"/>
              <a:t>None</a:t>
            </a:r>
            <a:endParaRPr lang="en-US" altLang="en-US" dirty="0"/>
          </a:p>
          <a:p>
            <a:endParaRPr lang="en-US" dirty="0"/>
          </a:p>
        </p:txBody>
      </p:sp>
      <p:sp>
        <p:nvSpPr>
          <p:cNvPr id="4" name="Slide Number Placeholder 3"/>
          <p:cNvSpPr>
            <a:spLocks noGrp="1"/>
          </p:cNvSpPr>
          <p:nvPr>
            <p:ph type="sldNum" sz="quarter" idx="5"/>
          </p:nvPr>
        </p:nvSpPr>
        <p:spPr/>
        <p:txBody>
          <a:bodyPr/>
          <a:lstStyle/>
          <a:p>
            <a:fld id="{94FCD8C5-1069-4419-9727-FB829CB565BC}" type="slidenum">
              <a:rPr lang="en-US" smtClean="0"/>
              <a:t>29</a:t>
            </a:fld>
            <a:endParaRPr lang="en-US"/>
          </a:p>
        </p:txBody>
      </p:sp>
    </p:spTree>
    <p:extLst>
      <p:ext uri="{BB962C8B-B14F-4D97-AF65-F5344CB8AC3E}">
        <p14:creationId xmlns:p14="http://schemas.microsoft.com/office/powerpoint/2010/main" val="4014921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sz="1200" b="1" kern="1200" dirty="0">
                <a:solidFill>
                  <a:schemeClr val="tx1"/>
                </a:solidFill>
                <a:effectLst/>
                <a:latin typeface="+mn-lt"/>
                <a:ea typeface="+mn-ea"/>
                <a:cs typeface="+mn-cs"/>
              </a:rPr>
              <a:t>Instructions: </a:t>
            </a:r>
            <a:r>
              <a:rPr lang="en-US" sz="1200" kern="1200" dirty="0">
                <a:solidFill>
                  <a:schemeClr val="tx1"/>
                </a:solidFill>
                <a:effectLst/>
                <a:latin typeface="+mn-lt"/>
                <a:ea typeface="+mn-ea"/>
                <a:cs typeface="+mn-cs"/>
              </a:rPr>
              <a:t>Many at this meeting may be familiar with CREATE BRIDGES, but there may be some that are new to the concept, so take a few minutes during the CREATE Forum event to introduce CREATE BRIDGES and review the project purpose. </a:t>
            </a:r>
          </a:p>
          <a:p>
            <a:pPr marL="0" marR="0" lvl="0" indent="0" algn="l" rtl="0">
              <a:lnSpc>
                <a:spcPct val="100000"/>
              </a:lnSpc>
              <a:spcBef>
                <a:spcPts val="0"/>
              </a:spcBef>
              <a:spcAft>
                <a:spcPts val="0"/>
              </a:spcAft>
              <a:buClr>
                <a:schemeClr val="dk1"/>
              </a:buClr>
              <a:buSzPts val="1200"/>
              <a:buFont typeface="Calibri"/>
              <a:buNone/>
            </a:pPr>
            <a:endParaRPr lang="en-US" dirty="0"/>
          </a:p>
          <a:p>
            <a:pPr marL="0" marR="0" lvl="0" indent="0" algn="l" rtl="0">
              <a:lnSpc>
                <a:spcPct val="100000"/>
              </a:lnSpc>
              <a:spcBef>
                <a:spcPts val="0"/>
              </a:spcBef>
              <a:spcAft>
                <a:spcPts val="0"/>
              </a:spcAft>
              <a:buClr>
                <a:schemeClr val="dk1"/>
              </a:buClr>
              <a:buSzPts val="1200"/>
              <a:buFont typeface="Calibri"/>
              <a:buNone/>
            </a:pPr>
            <a:r>
              <a:rPr lang="en-US" dirty="0"/>
              <a:t>CREATE BRIDGES stands for: Celebrating </a:t>
            </a:r>
            <a:r>
              <a:rPr lang="en-US" dirty="0" err="1"/>
              <a:t>REtail</a:t>
            </a:r>
            <a:r>
              <a:rPr lang="en-US" dirty="0"/>
              <a:t>, Accommodations, Tourism and Entertainment by Building Rural Innovations and Developing Growth Economies</a:t>
            </a:r>
          </a:p>
          <a:p>
            <a:pPr marL="0" marR="0" lvl="0" indent="0" algn="l" rtl="0">
              <a:lnSpc>
                <a:spcPct val="100000"/>
              </a:lnSpc>
              <a:spcBef>
                <a:spcPts val="0"/>
              </a:spcBef>
              <a:spcAft>
                <a:spcPts val="0"/>
              </a:spcAft>
              <a:buClr>
                <a:schemeClr val="dk1"/>
              </a:buClr>
              <a:buSzPts val="1200"/>
              <a:buFont typeface="Calibri"/>
              <a:buNone/>
            </a:pPr>
            <a:endParaRPr lang="en-US" dirty="0"/>
          </a:p>
          <a:p>
            <a:pPr marL="0" lvl="0" indent="0" algn="l" rtl="0">
              <a:spcBef>
                <a:spcPts val="0"/>
              </a:spcBef>
              <a:spcAft>
                <a:spcPts val="0"/>
              </a:spcAft>
              <a:buNone/>
            </a:pPr>
            <a:r>
              <a:rPr lang="en-US" dirty="0"/>
              <a:t>The CREATE BRIDGES Project Team recognized that while manufacturing and professional services are often the focus of economic development efforts; businesses in retail, accommodations, tourism and entertainment are important to the viability of communities and regions.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These businesses provide needed goods, services and amenities to residents and visitors. In addition, they are often a major source of tax revenue and the jobs associated with these businesses are an important source of employment in rural areas.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In addition, these businesses play an important role in ensuring that rural communities remain vibrant places for people to live, work, play and visit. </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a result, the CREATE BRIDGES Project Team set out to develop a process to strengthen the service sectors in rural regions, using the Stronger Economies Together (SET) initiative as a guideline. </a:t>
            </a:r>
          </a:p>
          <a:p>
            <a:pPr marL="0" lvl="0" indent="0" algn="l" rtl="0">
              <a:spcBef>
                <a:spcPts val="0"/>
              </a:spcBef>
              <a:spcAft>
                <a:spcPts val="0"/>
              </a:spcAft>
              <a:buNone/>
            </a:pPr>
            <a:endParaRPr lang="en-US" b="0" dirty="0"/>
          </a:p>
          <a:p>
            <a:pPr marL="0" marR="0" lvl="0" indent="0" algn="l" rtl="0">
              <a:lnSpc>
                <a:spcPct val="100000"/>
              </a:lnSpc>
              <a:spcBef>
                <a:spcPts val="0"/>
              </a:spcBef>
              <a:spcAft>
                <a:spcPts val="0"/>
              </a:spcAft>
              <a:buClr>
                <a:schemeClr val="dk1"/>
              </a:buClr>
              <a:buSzPts val="1200"/>
              <a:buFont typeface="Calibri"/>
              <a:buNone/>
            </a:pPr>
            <a:r>
              <a:rPr lang="en-US" b="1" dirty="0"/>
              <a:t>Time:</a:t>
            </a:r>
            <a:r>
              <a:rPr lang="en-US" b="0" dirty="0"/>
              <a:t> 1 minute</a:t>
            </a:r>
            <a:endParaRPr lang="en-US" dirty="0"/>
          </a:p>
          <a:p>
            <a:pPr marL="0" marR="0" lvl="0" indent="0" algn="l" rtl="0">
              <a:lnSpc>
                <a:spcPct val="100000"/>
              </a:lnSpc>
              <a:spcBef>
                <a:spcPts val="0"/>
              </a:spcBef>
              <a:spcAft>
                <a:spcPts val="0"/>
              </a:spcAft>
              <a:buClr>
                <a:schemeClr val="dk1"/>
              </a:buClr>
              <a:buSzPts val="1200"/>
              <a:buFont typeface="Calibri"/>
              <a:buNone/>
            </a:pPr>
            <a:endParaRPr lang="en-US" dirty="0"/>
          </a:p>
          <a:p>
            <a:pPr marL="0" marR="0" lvl="0" indent="0" algn="l" rtl="0">
              <a:lnSpc>
                <a:spcPct val="100000"/>
              </a:lnSpc>
              <a:spcBef>
                <a:spcPts val="0"/>
              </a:spcBef>
              <a:spcAft>
                <a:spcPts val="0"/>
              </a:spcAft>
              <a:buClr>
                <a:schemeClr val="dk1"/>
              </a:buClr>
              <a:buSzPts val="1200"/>
              <a:buFont typeface="Calibri"/>
              <a:buNone/>
            </a:pPr>
            <a:r>
              <a:rPr lang="en-US" b="1" dirty="0"/>
              <a:t>Supplies: </a:t>
            </a:r>
            <a:r>
              <a:rPr lang="en-US" b="0" dirty="0"/>
              <a:t>None</a:t>
            </a:r>
            <a:endParaRPr lang="en-US" b="1" dirty="0"/>
          </a:p>
          <a:p>
            <a:pPr marL="0" marR="0" lvl="0" indent="0" algn="l" rtl="0">
              <a:lnSpc>
                <a:spcPct val="100000"/>
              </a:lnSpc>
              <a:spcBef>
                <a:spcPts val="0"/>
              </a:spcBef>
              <a:spcAft>
                <a:spcPts val="0"/>
              </a:spcAft>
              <a:buClr>
                <a:schemeClr val="dk1"/>
              </a:buClr>
              <a:buSzPts val="1200"/>
              <a:buFont typeface="Calibri"/>
              <a:buNone/>
            </a:pPr>
            <a:endParaRPr lang="en-US" dirty="0"/>
          </a:p>
          <a:p>
            <a:pPr marL="0" marR="0" lvl="0" indent="0" algn="l" rtl="0">
              <a:lnSpc>
                <a:spcPct val="100000"/>
              </a:lnSpc>
              <a:spcBef>
                <a:spcPts val="0"/>
              </a:spcBef>
              <a:spcAft>
                <a:spcPts val="0"/>
              </a:spcAft>
              <a:buClr>
                <a:schemeClr val="dk1"/>
              </a:buClr>
              <a:buSzPts val="1200"/>
              <a:buFont typeface="Calibri"/>
              <a:buNone/>
            </a:pPr>
            <a:r>
              <a:rPr lang="en-US" b="1" dirty="0"/>
              <a:t>Handouts: </a:t>
            </a:r>
            <a:r>
              <a:rPr lang="en-US" b="0" dirty="0"/>
              <a:t>None</a:t>
            </a:r>
            <a:endParaRPr lang="en-US" dirty="0"/>
          </a:p>
          <a:p>
            <a:pPr defTabSz="1834656">
              <a:defRPr/>
            </a:pPr>
            <a:endParaRPr lang="en-US" b="1" baseline="0" dirty="0"/>
          </a:p>
          <a:p>
            <a:pPr defTabSz="1834656">
              <a:defRPr/>
            </a:pPr>
            <a:endParaRPr lang="en-US" b="1" baseline="0" dirty="0"/>
          </a:p>
          <a:p>
            <a:endParaRPr lang="en-US" b="0" baseline="0" dirty="0"/>
          </a:p>
          <a:p>
            <a:endParaRPr lang="en-US" dirty="0"/>
          </a:p>
        </p:txBody>
      </p:sp>
      <p:sp>
        <p:nvSpPr>
          <p:cNvPr id="4" name="Slide Number Placeholder 3"/>
          <p:cNvSpPr>
            <a:spLocks noGrp="1"/>
          </p:cNvSpPr>
          <p:nvPr>
            <p:ph type="sldNum" sz="quarter" idx="5"/>
          </p:nvPr>
        </p:nvSpPr>
        <p:spPr/>
        <p:txBody>
          <a:bodyPr/>
          <a:lstStyle/>
          <a:p>
            <a:fld id="{94FCD8C5-1069-4419-9727-FB829CB565BC}" type="slidenum">
              <a:rPr lang="en-US" smtClean="0"/>
              <a:t>3</a:t>
            </a:fld>
            <a:endParaRPr lang="en-US"/>
          </a:p>
        </p:txBody>
      </p:sp>
    </p:spTree>
    <p:extLst>
      <p:ext uri="{BB962C8B-B14F-4D97-AF65-F5344CB8AC3E}">
        <p14:creationId xmlns:p14="http://schemas.microsoft.com/office/powerpoint/2010/main" val="586732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buFont typeface="Calibri Light" panose="020F0302020204030204" pitchFamily="34" charset="0"/>
              <a:buNone/>
            </a:pPr>
            <a:r>
              <a:rPr lang="en-US" altLang="en-US" b="1" dirty="0"/>
              <a:t>Instructions:</a:t>
            </a:r>
            <a:r>
              <a:rPr lang="en-US" altLang="en-US" dirty="0"/>
              <a:t>  </a:t>
            </a:r>
          </a:p>
          <a:p>
            <a:r>
              <a:rPr lang="en-US" sz="1200" kern="1200" dirty="0">
                <a:solidFill>
                  <a:schemeClr val="tx1"/>
                </a:solidFill>
                <a:effectLst/>
                <a:latin typeface="+mn-lt"/>
                <a:ea typeface="+mn-ea"/>
                <a:cs typeface="+mn-cs"/>
              </a:rPr>
              <a:t>Thinking about the community and the discussion in the forum so far, ask participants to brainstorm a list of the community’s greatest strengths.  </a:t>
            </a:r>
          </a:p>
          <a:p>
            <a:r>
              <a:rPr lang="en-US" sz="1200" kern="1200" dirty="0">
                <a:solidFill>
                  <a:schemeClr val="tx1"/>
                </a:solidFill>
                <a:effectLst/>
                <a:latin typeface="+mn-lt"/>
                <a:ea typeface="+mn-ea"/>
                <a:cs typeface="+mn-cs"/>
              </a:rPr>
              <a:t>Facilitators will list the items on a flip chart at each table. Allow about 10-15 minutes for brainstorming.</a:t>
            </a:r>
          </a:p>
          <a:p>
            <a:r>
              <a:rPr lang="en-US" sz="1200" kern="1200" cap="small" dirty="0">
                <a:solidFill>
                  <a:schemeClr val="tx1"/>
                </a:solidFill>
                <a:effectLst/>
                <a:latin typeface="+mn-lt"/>
                <a:ea typeface="+mn-ea"/>
                <a:cs typeface="+mn-cs"/>
              </a:rPr>
              <a:t> </a:t>
            </a:r>
            <a:r>
              <a:rPr lang="en-US" sz="1200" b="0" kern="1200" cap="small"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Alt: Facilitators will list items in a word doc as participants brainstorm.</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 Alternately, facilitators could use the 	whiteboard feature in Zoom so participants can add post-its themselves and then vote using emojis. </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Next, ask each table to identify their top three features and place a star beside each one. Allow 5-10 minutes for identification of these items.</a:t>
            </a:r>
          </a:p>
          <a:p>
            <a:r>
              <a:rPr lang="en-US" sz="1200" kern="1200" dirty="0">
                <a:solidFill>
                  <a:schemeClr val="tx1"/>
                </a:solidFill>
                <a:effectLst/>
                <a:latin typeface="+mn-lt"/>
                <a:ea typeface="+mn-ea"/>
                <a:cs typeface="+mn-cs"/>
              </a:rPr>
              <a:t>Facilitators may want to consider implementing some type of voting mechanism to ensure that everyone’s voice is heard during each of the Three Rounds. For in-person events, the facilitator might implement voting by dots. Strengths with the most votes would become the top three for the group.</a:t>
            </a:r>
          </a:p>
          <a:p>
            <a:r>
              <a:rPr lang="en-US" sz="1200" b="1" kern="1200" dirty="0">
                <a:solidFill>
                  <a:schemeClr val="tx1"/>
                </a:solidFill>
                <a:effectLst/>
                <a:latin typeface="+mn-lt"/>
                <a:ea typeface="+mn-ea"/>
                <a:cs typeface="+mn-cs"/>
              </a:rPr>
              <a:t>	Alt: For sessions held virtually, perhaps some type of mobile voting mechanism could be utilized, or the participants could vote 	using emojis or check marks in whiteboard.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Remind facilitators to put their table number on the chart page.</a:t>
            </a:r>
          </a:p>
          <a:p>
            <a:r>
              <a:rPr lang="en-US" sz="1200" kern="1200" dirty="0">
                <a:solidFill>
                  <a:schemeClr val="tx1"/>
                </a:solidFill>
                <a:effectLst/>
                <a:latin typeface="+mn-lt"/>
                <a:ea typeface="+mn-ea"/>
                <a:cs typeface="+mn-cs"/>
              </a:rPr>
              <a:t>Option 1: Do not do a report out at this time. Rather you will take these up and have a small team synthesize them while the participants continue with the next round. This should be done quietly in the background while tables continue to work on Round Two. The summary should include a listing of the top 3 features ranked in order by the number of tables that identified it as a top 3 feature.</a:t>
            </a:r>
          </a:p>
          <a:p>
            <a:r>
              <a:rPr lang="en-US" sz="1200" kern="1200" dirty="0">
                <a:solidFill>
                  <a:schemeClr val="tx1"/>
                </a:solidFill>
                <a:effectLst/>
                <a:latin typeface="+mn-lt"/>
                <a:ea typeface="+mn-ea"/>
                <a:cs typeface="+mn-cs"/>
              </a:rPr>
              <a:t>Option 2: Share out opportunities after each Round – have each table report out one Strength and one Challenge. </a:t>
            </a:r>
          </a:p>
          <a:p>
            <a:r>
              <a:rPr lang="en-US" sz="1200" b="1" kern="1200" dirty="0">
                <a:solidFill>
                  <a:schemeClr val="tx1"/>
                </a:solidFill>
                <a:effectLst/>
                <a:latin typeface="+mn-lt"/>
                <a:ea typeface="+mn-ea"/>
                <a:cs typeface="+mn-cs"/>
              </a:rPr>
              <a:t>	Alt: Facilitators will need to share the screen at this stage at least.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Facilitators for breakout groups should send their strengths to a designated person to be synthesized. Email or a form of file 	sharing could be used for this. </a:t>
            </a:r>
            <a:endParaRPr lang="en-US" altLang="en-US" b="1" dirty="0"/>
          </a:p>
          <a:p>
            <a:pPr>
              <a:spcBef>
                <a:spcPct val="0"/>
              </a:spcBef>
              <a:buFont typeface="Calibri Light" panose="020F0302020204030204" pitchFamily="34" charset="0"/>
              <a:buNone/>
            </a:pPr>
            <a:endParaRPr lang="en-US" altLang="en-US" dirty="0"/>
          </a:p>
          <a:p>
            <a:pPr>
              <a:spcBef>
                <a:spcPct val="0"/>
              </a:spcBef>
              <a:buFont typeface="Calibri Light" panose="020F0302020204030204" pitchFamily="34" charset="0"/>
              <a:buNone/>
            </a:pPr>
            <a:r>
              <a:rPr lang="en-US" altLang="en-US" b="1" dirty="0"/>
              <a:t>Time:</a:t>
            </a:r>
            <a:r>
              <a:rPr lang="en-US" altLang="en-US" dirty="0"/>
              <a:t>  30 minutes</a:t>
            </a:r>
          </a:p>
          <a:p>
            <a:pPr>
              <a:spcBef>
                <a:spcPct val="0"/>
              </a:spcBef>
              <a:buFont typeface="Calibri Light" panose="020F0302020204030204" pitchFamily="34" charset="0"/>
              <a:buNone/>
            </a:pPr>
            <a:endParaRPr lang="en-US" altLang="en-US" dirty="0"/>
          </a:p>
          <a:p>
            <a:pPr>
              <a:spcBef>
                <a:spcPct val="0"/>
              </a:spcBef>
              <a:buFont typeface="Calibri Light" panose="020F0302020204030204" pitchFamily="34" charset="0"/>
              <a:buNone/>
            </a:pPr>
            <a:r>
              <a:rPr lang="en-US" altLang="en-US" b="1" dirty="0"/>
              <a:t>Supplies:</a:t>
            </a:r>
            <a:r>
              <a:rPr lang="en-US" altLang="en-US" dirty="0"/>
              <a:t>  </a:t>
            </a:r>
          </a:p>
          <a:p>
            <a:pPr marL="171450" indent="-171450">
              <a:spcBef>
                <a:spcPct val="0"/>
              </a:spcBef>
              <a:buFont typeface="Arial" panose="020B0604020202020204" pitchFamily="34" charset="0"/>
              <a:buChar char="•"/>
            </a:pPr>
            <a:r>
              <a:rPr lang="en-US" altLang="en-US" dirty="0"/>
              <a:t>Flipchart for each table</a:t>
            </a:r>
          </a:p>
          <a:p>
            <a:pPr marL="171450" indent="-171450">
              <a:spcBef>
                <a:spcPct val="0"/>
              </a:spcBef>
              <a:buFont typeface="Arial" panose="020B0604020202020204" pitchFamily="34" charset="0"/>
              <a:buChar char="•"/>
            </a:pPr>
            <a:r>
              <a:rPr lang="en-US" altLang="en-US" dirty="0"/>
              <a:t>Markers for each table</a:t>
            </a:r>
          </a:p>
          <a:p>
            <a:pPr marL="171450" indent="-171450">
              <a:spcBef>
                <a:spcPct val="0"/>
              </a:spcBef>
              <a:buFont typeface="Arial" panose="020B0604020202020204" pitchFamily="34" charset="0"/>
              <a:buChar char="•"/>
            </a:pPr>
            <a:r>
              <a:rPr lang="en-US" b="0" dirty="0"/>
              <a:t>Timer</a:t>
            </a:r>
          </a:p>
          <a:p>
            <a:pPr>
              <a:spcBef>
                <a:spcPct val="0"/>
              </a:spcBef>
              <a:buFont typeface="Calibri Light" panose="020F0302020204030204" pitchFamily="34" charset="0"/>
              <a:buNone/>
            </a:pPr>
            <a:endParaRPr lang="en-US" b="1" dirty="0"/>
          </a:p>
          <a:p>
            <a:pPr defTabSz="1800545">
              <a:spcBef>
                <a:spcPct val="0"/>
              </a:spcBef>
              <a:defRPr/>
            </a:pPr>
            <a:r>
              <a:rPr lang="en-US" b="1" dirty="0"/>
              <a:t>Alt:</a:t>
            </a:r>
          </a:p>
          <a:p>
            <a:pPr defTabSz="1800545">
              <a:spcBef>
                <a:spcPct val="0"/>
              </a:spcBef>
              <a:defRPr/>
            </a:pPr>
            <a:r>
              <a:rPr lang="en-US" altLang="en-US" b="1" dirty="0">
                <a:solidFill>
                  <a:srgbClr val="FF0000"/>
                </a:solidFill>
              </a:rPr>
              <a:t>Other virtual tools for report out include:</a:t>
            </a:r>
          </a:p>
          <a:p>
            <a:pPr marL="171450" indent="-171450">
              <a:spcBef>
                <a:spcPct val="0"/>
              </a:spcBef>
              <a:buFont typeface="Arial" panose="020B0604020202020204" pitchFamily="34" charset="0"/>
              <a:buChar char="•"/>
            </a:pPr>
            <a:r>
              <a:rPr lang="en-US" altLang="en-US" b="1" dirty="0">
                <a:solidFill>
                  <a:srgbClr val="FF0000"/>
                </a:solidFill>
              </a:rPr>
              <a:t>Word doc</a:t>
            </a:r>
          </a:p>
          <a:p>
            <a:pPr marL="171450" indent="-171450">
              <a:spcBef>
                <a:spcPct val="0"/>
              </a:spcBef>
              <a:buFont typeface="Arial" panose="020B0604020202020204" pitchFamily="34" charset="0"/>
              <a:buChar char="•"/>
            </a:pPr>
            <a:r>
              <a:rPr lang="en-US" altLang="en-US" b="1" dirty="0">
                <a:solidFill>
                  <a:srgbClr val="FF0000"/>
                </a:solidFill>
              </a:rPr>
              <a:t>Whiteboard feature in Zoom</a:t>
            </a:r>
          </a:p>
          <a:p>
            <a:pPr marL="171450" indent="-171450">
              <a:spcBef>
                <a:spcPct val="0"/>
              </a:spcBef>
              <a:buFont typeface="Arial" panose="020B0604020202020204" pitchFamily="34" charset="0"/>
              <a:buChar char="•"/>
            </a:pPr>
            <a:r>
              <a:rPr lang="en-US" altLang="en-US" b="1" dirty="0">
                <a:solidFill>
                  <a:srgbClr val="FF0000"/>
                </a:solidFill>
              </a:rPr>
              <a:t>Email or file sharing system</a:t>
            </a:r>
          </a:p>
          <a:p>
            <a:pPr>
              <a:spcBef>
                <a:spcPct val="0"/>
              </a:spcBef>
              <a:buFont typeface="Calibri Light" panose="020F0302020204030204" pitchFamily="34" charset="0"/>
              <a:buNone/>
            </a:pPr>
            <a:endParaRPr lang="en-US" altLang="en-US" dirty="0"/>
          </a:p>
          <a:p>
            <a:r>
              <a:rPr lang="en-US" b="1" baseline="0" dirty="0"/>
              <a:t>Handouts: </a:t>
            </a:r>
            <a:r>
              <a:rPr lang="en-US" b="0" baseline="0" dirty="0"/>
              <a:t>None</a:t>
            </a:r>
            <a:endParaRPr lang="en-US" b="1" baseline="0" dirty="0"/>
          </a:p>
          <a:p>
            <a:pPr>
              <a:spcBef>
                <a:spcPct val="0"/>
              </a:spcBef>
              <a:buFont typeface="Calibri Light" panose="020F0302020204030204" pitchFamily="34" charset="0"/>
              <a:buNone/>
            </a:pPr>
            <a:endParaRPr lang="en-US" altLang="en-US" dirty="0"/>
          </a:p>
          <a:p>
            <a:pPr>
              <a:spcBef>
                <a:spcPct val="0"/>
              </a:spcBef>
              <a:buFont typeface="Calibri Light" panose="020F0302020204030204" pitchFamily="34" charset="0"/>
              <a:buNone/>
            </a:pPr>
            <a:endParaRPr lang="en-US" altLang="en-US" dirty="0"/>
          </a:p>
          <a:p>
            <a:endParaRPr lang="en-US" dirty="0"/>
          </a:p>
        </p:txBody>
      </p:sp>
      <p:sp>
        <p:nvSpPr>
          <p:cNvPr id="4" name="Slide Number Placeholder 3"/>
          <p:cNvSpPr>
            <a:spLocks noGrp="1"/>
          </p:cNvSpPr>
          <p:nvPr>
            <p:ph type="sldNum" sz="quarter" idx="5"/>
          </p:nvPr>
        </p:nvSpPr>
        <p:spPr/>
        <p:txBody>
          <a:bodyPr/>
          <a:lstStyle/>
          <a:p>
            <a:fld id="{94FCD8C5-1069-4419-9727-FB829CB565BC}" type="slidenum">
              <a:rPr lang="en-US" smtClean="0"/>
              <a:t>30</a:t>
            </a:fld>
            <a:endParaRPr lang="en-US"/>
          </a:p>
        </p:txBody>
      </p:sp>
    </p:spTree>
    <p:extLst>
      <p:ext uri="{BB962C8B-B14F-4D97-AF65-F5344CB8AC3E}">
        <p14:creationId xmlns:p14="http://schemas.microsoft.com/office/powerpoint/2010/main" val="3521719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buFont typeface="Calibri Light" panose="020F0302020204030204" pitchFamily="34" charset="0"/>
              <a:buNone/>
            </a:pPr>
            <a:r>
              <a:rPr lang="en-US" altLang="en-US" b="1" dirty="0"/>
              <a:t>Instructions</a:t>
            </a:r>
            <a:r>
              <a:rPr lang="en-US" altLang="en-US" dirty="0"/>
              <a:t>:  </a:t>
            </a:r>
          </a:p>
          <a:p>
            <a:r>
              <a:rPr lang="en-US" sz="1200" kern="1200" dirty="0">
                <a:solidFill>
                  <a:schemeClr val="tx1"/>
                </a:solidFill>
                <a:effectLst/>
                <a:latin typeface="+mn-lt"/>
                <a:ea typeface="+mn-ea"/>
                <a:cs typeface="+mn-cs"/>
              </a:rPr>
              <a:t>This round will flow similarly to Round 1: Strengths</a:t>
            </a:r>
          </a:p>
          <a:p>
            <a:r>
              <a:rPr lang="en-US" sz="1200" kern="1200" dirty="0">
                <a:solidFill>
                  <a:schemeClr val="tx1"/>
                </a:solidFill>
                <a:effectLst/>
                <a:latin typeface="+mn-lt"/>
                <a:ea typeface="+mn-ea"/>
                <a:cs typeface="+mn-cs"/>
              </a:rPr>
              <a:t>Thinking about the community, ask participants to brainstorm a list of the community’s challenges or barriers.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Facilitators will list the items on a flip chart at each table. Allow about 10-15 minutes for the brainstorming.</a:t>
            </a:r>
          </a:p>
          <a:p>
            <a:r>
              <a:rPr lang="en-US" sz="1200" b="1" kern="1200" dirty="0">
                <a:solidFill>
                  <a:schemeClr val="tx1"/>
                </a:solidFill>
                <a:effectLst/>
                <a:latin typeface="+mn-lt"/>
                <a:ea typeface="+mn-ea"/>
                <a:cs typeface="+mn-cs"/>
              </a:rPr>
              <a:t>	Alt: Virtual facilitators will list items in a word doc as participants brainstorm.</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Next, ask each table to identify their top three biggest challenges and place a star beside each one. Allow 5-10 minutes for identification of these items.</a:t>
            </a:r>
          </a:p>
          <a:p>
            <a:r>
              <a:rPr lang="en-US" sz="1200" b="1" kern="1200" dirty="0">
                <a:solidFill>
                  <a:schemeClr val="tx1"/>
                </a:solidFill>
                <a:effectLst/>
                <a:latin typeface="+mn-lt"/>
                <a:ea typeface="+mn-ea"/>
                <a:cs typeface="+mn-cs"/>
              </a:rPr>
              <a:t>Alt: Virtual facilitators will need to share the screen at this stage at least.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Remind facilitators to put their table number on the chart page.</a:t>
            </a:r>
          </a:p>
          <a:p>
            <a:r>
              <a:rPr lang="en-US" sz="1200" b="1" kern="1200" dirty="0">
                <a:solidFill>
                  <a:schemeClr val="tx1"/>
                </a:solidFill>
                <a:effectLst/>
                <a:latin typeface="+mn-lt"/>
                <a:ea typeface="+mn-ea"/>
                <a:cs typeface="+mn-cs"/>
              </a:rPr>
              <a:t>Alt: Facilitators for virtual breakout groups should send their challenges to a designated person to be synthesized. Email or a form of file sharing could be used for this.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Optional: Share out opportunities after each Round – have each table report out one Strength and one Challenge.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Facilitators may want to consider implementing some type of voting mechanism to ensure that everyone’s voice is heard during each of the Three Rounds. For in-person events, the facilitator might implement voting by dots.  </a:t>
            </a:r>
          </a:p>
          <a:p>
            <a:r>
              <a:rPr lang="en-US" sz="1200" b="1" kern="1200" dirty="0">
                <a:solidFill>
                  <a:schemeClr val="tx1"/>
                </a:solidFill>
                <a:effectLst/>
                <a:latin typeface="+mn-lt"/>
                <a:ea typeface="+mn-ea"/>
                <a:cs typeface="+mn-cs"/>
              </a:rPr>
              <a:t>Alt: For sessions held via virtually, some type of mobile voting could be utilized.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altLang="en-US" dirty="0"/>
          </a:p>
          <a:p>
            <a:pPr>
              <a:spcBef>
                <a:spcPct val="0"/>
              </a:spcBef>
              <a:buFont typeface="Calibri Light" panose="020F0302020204030204" pitchFamily="34" charset="0"/>
              <a:buNone/>
            </a:pPr>
            <a:r>
              <a:rPr lang="en-US" altLang="en-US" b="1" dirty="0"/>
              <a:t>Time</a:t>
            </a:r>
            <a:r>
              <a:rPr lang="en-US" altLang="en-US" dirty="0"/>
              <a:t>:  25 minutes</a:t>
            </a:r>
          </a:p>
          <a:p>
            <a:pPr>
              <a:spcBef>
                <a:spcPct val="0"/>
              </a:spcBef>
              <a:buFont typeface="Calibri Light" panose="020F0302020204030204" pitchFamily="34" charset="0"/>
              <a:buNone/>
            </a:pPr>
            <a:endParaRPr lang="en-US" altLang="en-US" dirty="0"/>
          </a:p>
          <a:p>
            <a:pPr>
              <a:spcBef>
                <a:spcPct val="0"/>
              </a:spcBef>
              <a:buFont typeface="Calibri Light" panose="020F0302020204030204" pitchFamily="34" charset="0"/>
              <a:buNone/>
            </a:pPr>
            <a:r>
              <a:rPr lang="en-US" altLang="en-US" b="1" dirty="0"/>
              <a:t>Supplies</a:t>
            </a:r>
            <a:r>
              <a:rPr lang="en-US" altLang="en-US" dirty="0"/>
              <a:t>:  </a:t>
            </a:r>
          </a:p>
          <a:p>
            <a:pPr marL="171450" indent="-171450">
              <a:spcBef>
                <a:spcPct val="0"/>
              </a:spcBef>
              <a:buFont typeface="Arial" panose="020B0604020202020204" pitchFamily="34" charset="0"/>
              <a:buChar char="•"/>
            </a:pPr>
            <a:r>
              <a:rPr lang="en-US" altLang="en-US" dirty="0"/>
              <a:t>Flipchart for each table</a:t>
            </a:r>
          </a:p>
          <a:p>
            <a:pPr marL="171450" indent="-171450">
              <a:spcBef>
                <a:spcPct val="0"/>
              </a:spcBef>
              <a:buFont typeface="Arial" panose="020B0604020202020204" pitchFamily="34" charset="0"/>
              <a:buChar char="•"/>
            </a:pPr>
            <a:r>
              <a:rPr lang="en-US" altLang="en-US" dirty="0"/>
              <a:t>Markers for each table</a:t>
            </a:r>
          </a:p>
          <a:p>
            <a:pPr marL="171450" indent="-171450">
              <a:spcBef>
                <a:spcPct val="0"/>
              </a:spcBef>
              <a:buFont typeface="Arial" panose="020B0604020202020204" pitchFamily="34" charset="0"/>
              <a:buChar char="•"/>
            </a:pPr>
            <a:r>
              <a:rPr lang="en-US" altLang="en-US" dirty="0"/>
              <a:t>Timer</a:t>
            </a:r>
          </a:p>
          <a:p>
            <a:pPr defTabSz="1800545">
              <a:defRPr/>
            </a:pPr>
            <a:endParaRPr lang="en-US" b="1" dirty="0"/>
          </a:p>
          <a:p>
            <a:pPr defTabSz="1800545">
              <a:defRPr/>
            </a:pPr>
            <a:r>
              <a:rPr lang="en-US" b="1" dirty="0"/>
              <a:t>Alt:</a:t>
            </a:r>
          </a:p>
          <a:p>
            <a:pPr>
              <a:spcBef>
                <a:spcPct val="0"/>
              </a:spcBef>
              <a:buFont typeface="Calibri Light" panose="020F0302020204030204" pitchFamily="34" charset="0"/>
              <a:buNone/>
            </a:pPr>
            <a:r>
              <a:rPr lang="en-US" altLang="en-US" b="1" dirty="0">
                <a:solidFill>
                  <a:srgbClr val="FF0000"/>
                </a:solidFill>
              </a:rPr>
              <a:t>A fresh Word doc</a:t>
            </a:r>
          </a:p>
          <a:p>
            <a:pPr>
              <a:spcBef>
                <a:spcPct val="0"/>
              </a:spcBef>
              <a:buFont typeface="Calibri Light" panose="020F0302020204030204" pitchFamily="34" charset="0"/>
              <a:buNone/>
            </a:pPr>
            <a:r>
              <a:rPr lang="en-US" altLang="en-US" b="1" dirty="0">
                <a:solidFill>
                  <a:srgbClr val="FF0000"/>
                </a:solidFill>
              </a:rPr>
              <a:t>Email or file sharing system</a:t>
            </a:r>
          </a:p>
          <a:p>
            <a:pPr defTabSz="1800545">
              <a:defRPr/>
            </a:pPr>
            <a:endParaRPr lang="en-US" dirty="0"/>
          </a:p>
          <a:p>
            <a:pPr defTabSz="1800545">
              <a:defRPr/>
            </a:pPr>
            <a:r>
              <a:rPr lang="en-US" b="1" baseline="0" dirty="0"/>
              <a:t>Handouts: </a:t>
            </a:r>
            <a:r>
              <a:rPr lang="en-US" b="0" baseline="0" dirty="0"/>
              <a:t>None</a:t>
            </a:r>
            <a:endParaRPr lang="en-US" altLang="en-US" dirty="0"/>
          </a:p>
          <a:p>
            <a:endParaRPr lang="en-US" dirty="0"/>
          </a:p>
        </p:txBody>
      </p:sp>
      <p:sp>
        <p:nvSpPr>
          <p:cNvPr id="4" name="Slide Number Placeholder 3"/>
          <p:cNvSpPr>
            <a:spLocks noGrp="1"/>
          </p:cNvSpPr>
          <p:nvPr>
            <p:ph type="sldNum" sz="quarter" idx="5"/>
          </p:nvPr>
        </p:nvSpPr>
        <p:spPr/>
        <p:txBody>
          <a:bodyPr/>
          <a:lstStyle/>
          <a:p>
            <a:fld id="{94FCD8C5-1069-4419-9727-FB829CB565BC}" type="slidenum">
              <a:rPr lang="en-US" smtClean="0"/>
              <a:t>31</a:t>
            </a:fld>
            <a:endParaRPr lang="en-US"/>
          </a:p>
        </p:txBody>
      </p:sp>
    </p:spTree>
    <p:extLst>
      <p:ext uri="{BB962C8B-B14F-4D97-AF65-F5344CB8AC3E}">
        <p14:creationId xmlns:p14="http://schemas.microsoft.com/office/powerpoint/2010/main" val="35262765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Instructions</a:t>
            </a:r>
            <a:r>
              <a:rPr lang="en-US" altLang="en-US" dirty="0"/>
              <a:t>: </a:t>
            </a:r>
            <a:r>
              <a:rPr lang="en-US" sz="1200" kern="1200" dirty="0">
                <a:solidFill>
                  <a:schemeClr val="tx1"/>
                </a:solidFill>
                <a:effectLst/>
                <a:latin typeface="+mn-lt"/>
                <a:ea typeface="+mn-ea"/>
                <a:cs typeface="+mn-cs"/>
              </a:rPr>
              <a:t>It is recommended that participants move or form into new table groups for the Round Three activity, however, the table facilitator will remain at the same table for this activity. As people settle into their new tables, quickly review the summary of strengths and challenges from Rounds One and Two.  </a:t>
            </a:r>
          </a:p>
          <a:p>
            <a:r>
              <a:rPr lang="en-US" sz="1200" b="1" kern="1200" dirty="0">
                <a:solidFill>
                  <a:schemeClr val="tx1"/>
                </a:solidFill>
                <a:effectLst/>
                <a:latin typeface="+mn-lt"/>
                <a:ea typeface="+mn-ea"/>
                <a:cs typeface="+mn-cs"/>
              </a:rPr>
              <a:t>	Alt: Virtual participants will need to switch groups at this point. Facilitators 	can stay in the same groups.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	Options 1 (recommended): Review the summary of strengths and challenges from Rounds One and Two as one, large group, and 	then send folks into their new breakout rooms for Round 3</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Option 2: Have breakout room facilitators share the summaries of Rounds One and Two with their group.</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Draw attention to the Round Three question on the screen. Note that the question specifically draws from the responses of Round One and Two.</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Facilitators may want to consider implementing some type of voting mechanism to ensure that everyone’s voice is heard during each of the Three Rounds. For in-person events, the facilitator might implement voting by dots. </a:t>
            </a:r>
          </a:p>
          <a:p>
            <a:r>
              <a:rPr lang="en-US" sz="1200" b="1" kern="1200" dirty="0">
                <a:solidFill>
                  <a:schemeClr val="tx1"/>
                </a:solidFill>
                <a:effectLst/>
                <a:latin typeface="+mn-lt"/>
                <a:ea typeface="+mn-ea"/>
                <a:cs typeface="+mn-cs"/>
              </a:rPr>
              <a:t>	Alt: For sessions held via virtually, a poll, whiteboard, or other type of virtual voting mechanism could be utilized.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Use a fresh document to record brainstorming and the identified priority.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Note: The “ONE” thing question utilizes appreciative inquiry, an asset-based approach to engagement that helps participants consider strengths and opportunities in their communities.  </a:t>
            </a:r>
          </a:p>
          <a:p>
            <a:endParaRPr lang="en-US" altLang="en-US" dirty="0"/>
          </a:p>
          <a:p>
            <a:pPr>
              <a:spcBef>
                <a:spcPct val="0"/>
              </a:spcBef>
            </a:pPr>
            <a:r>
              <a:rPr lang="en-US" altLang="en-US" b="1" dirty="0"/>
              <a:t>Time</a:t>
            </a:r>
            <a:r>
              <a:rPr lang="en-US" altLang="en-US" dirty="0"/>
              <a:t>:  20 minutes</a:t>
            </a:r>
          </a:p>
          <a:p>
            <a:pPr>
              <a:spcBef>
                <a:spcPct val="0"/>
              </a:spcBef>
            </a:pPr>
            <a:endParaRPr lang="en-US" altLang="en-US" dirty="0"/>
          </a:p>
          <a:p>
            <a:pPr>
              <a:spcBef>
                <a:spcPct val="0"/>
              </a:spcBef>
            </a:pPr>
            <a:r>
              <a:rPr lang="en-US" altLang="en-US" b="1" dirty="0"/>
              <a:t>Supplies</a:t>
            </a:r>
            <a:r>
              <a:rPr lang="en-US" altLang="en-US" dirty="0"/>
              <a:t>:  </a:t>
            </a:r>
          </a:p>
          <a:p>
            <a:pPr marL="171450" indent="-171450">
              <a:spcBef>
                <a:spcPct val="0"/>
              </a:spcBef>
              <a:buFont typeface="Arial" panose="020B0604020202020204" pitchFamily="34" charset="0"/>
              <a:buChar char="•"/>
            </a:pPr>
            <a:r>
              <a:rPr lang="en-US" altLang="en-US" dirty="0"/>
              <a:t>Summary charts from Rounds One and Two</a:t>
            </a:r>
          </a:p>
          <a:p>
            <a:pPr marL="171450" indent="-171450">
              <a:spcBef>
                <a:spcPct val="0"/>
              </a:spcBef>
              <a:buFont typeface="Arial" panose="020B0604020202020204" pitchFamily="34" charset="0"/>
              <a:buChar char="•"/>
            </a:pPr>
            <a:r>
              <a:rPr lang="en-US" altLang="en-US" dirty="0"/>
              <a:t>Flip charts for each table</a:t>
            </a:r>
          </a:p>
          <a:p>
            <a:pPr marL="171450" indent="-171450">
              <a:spcBef>
                <a:spcPct val="0"/>
              </a:spcBef>
              <a:buFont typeface="Arial" panose="020B0604020202020204" pitchFamily="34" charset="0"/>
              <a:buChar char="•"/>
            </a:pPr>
            <a:r>
              <a:rPr lang="en-US" altLang="en-US" dirty="0"/>
              <a:t>Markers for each table</a:t>
            </a:r>
          </a:p>
          <a:p>
            <a:pPr marL="171450" indent="-171450">
              <a:spcBef>
                <a:spcPct val="0"/>
              </a:spcBef>
              <a:buFont typeface="Arial" panose="020B0604020202020204" pitchFamily="34" charset="0"/>
              <a:buChar char="•"/>
            </a:pPr>
            <a:r>
              <a:rPr lang="en-US" altLang="en-US" dirty="0"/>
              <a:t>Timer</a:t>
            </a:r>
          </a:p>
          <a:p>
            <a:pPr>
              <a:spcBef>
                <a:spcPct val="0"/>
              </a:spcBef>
            </a:pPr>
            <a:endParaRPr lang="en-US" altLang="en-US" b="1" dirty="0"/>
          </a:p>
          <a:p>
            <a:pPr>
              <a:spcBef>
                <a:spcPct val="0"/>
              </a:spcBef>
            </a:pPr>
            <a:r>
              <a:rPr lang="en-US" altLang="en-US" b="1" dirty="0"/>
              <a:t>Alt: A fresh word doc to record brainstorming and the identified priority.</a:t>
            </a:r>
          </a:p>
          <a:p>
            <a:pPr defTabSz="1800545">
              <a:defRPr/>
            </a:pPr>
            <a:endParaRPr lang="en-US" dirty="0"/>
          </a:p>
          <a:p>
            <a:pPr defTabSz="1800545">
              <a:defRPr/>
            </a:pPr>
            <a:r>
              <a:rPr lang="en-US" b="1" baseline="0" dirty="0"/>
              <a:t>Handouts: </a:t>
            </a:r>
            <a:r>
              <a:rPr lang="en-US" b="0" baseline="0" dirty="0"/>
              <a:t>None</a:t>
            </a:r>
            <a:endParaRPr lang="en-US" altLang="en-US" dirty="0"/>
          </a:p>
          <a:p>
            <a:endParaRPr lang="en-US" dirty="0"/>
          </a:p>
        </p:txBody>
      </p:sp>
      <p:sp>
        <p:nvSpPr>
          <p:cNvPr id="4" name="Slide Number Placeholder 3"/>
          <p:cNvSpPr>
            <a:spLocks noGrp="1"/>
          </p:cNvSpPr>
          <p:nvPr>
            <p:ph type="sldNum" sz="quarter" idx="5"/>
          </p:nvPr>
        </p:nvSpPr>
        <p:spPr/>
        <p:txBody>
          <a:bodyPr/>
          <a:lstStyle/>
          <a:p>
            <a:fld id="{94FCD8C5-1069-4419-9727-FB829CB565BC}" type="slidenum">
              <a:rPr lang="en-US" smtClean="0"/>
              <a:t>32</a:t>
            </a:fld>
            <a:endParaRPr lang="en-US"/>
          </a:p>
        </p:txBody>
      </p:sp>
    </p:spTree>
    <p:extLst>
      <p:ext uri="{BB962C8B-B14F-4D97-AF65-F5344CB8AC3E}">
        <p14:creationId xmlns:p14="http://schemas.microsoft.com/office/powerpoint/2010/main" val="17997263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Instructions: </a:t>
            </a:r>
            <a:r>
              <a:rPr lang="en-US" b="0" baseline="0" dirty="0"/>
              <a:t>Have tables report out the ONE thing identified in Round 3. Record these on a flipchart or whiteboard.</a:t>
            </a:r>
          </a:p>
          <a:p>
            <a:endParaRPr lang="en-US" b="0" baseline="0" dirty="0"/>
          </a:p>
          <a:p>
            <a:r>
              <a:rPr lang="en-US" b="0" baseline="0" dirty="0"/>
              <a:t>Note: While it seems like a simple task to ask tables to report out ONE thing that can be accomplished by the CREATE BRIDGES project that would benefit your CREATE businesses and their workforce, facilitators should be prepared for responses that encompass more than one thing as groups often find it difficult to home in on one thing.  </a:t>
            </a:r>
          </a:p>
          <a:p>
            <a:endParaRPr lang="en-US" b="0" baseline="0" dirty="0"/>
          </a:p>
          <a:p>
            <a:r>
              <a:rPr lang="en-US" b="1" baseline="0" dirty="0"/>
              <a:t>	The facilitator or another identified individual can report out for each group.</a:t>
            </a:r>
          </a:p>
          <a:p>
            <a:endParaRPr lang="en-US" b="1" baseline="0" dirty="0"/>
          </a:p>
          <a:p>
            <a:r>
              <a:rPr lang="en-US" b="1" baseline="0" dirty="0"/>
              <a:t>	The facilitator/presenter for the main group, can record these priorities using screen share.</a:t>
            </a:r>
          </a:p>
          <a:p>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At the conclusion of this activity, thank the CREATE Forum participants for their contributions to the Group Discussion, and outline that the dialogue gathered during the CREATE Forum activity will be compiled into a report which will be shared with the RSC members, CREATE Forum attendees, and other community leaders. In addition, inform participants that the CREATE Forum Summary Report will be further analyzed during the CREATE Academy event. </a:t>
            </a:r>
          </a:p>
          <a:p>
            <a:endParaRPr lang="en-US" b="0" baseline="0" dirty="0"/>
          </a:p>
          <a:p>
            <a:pPr defTabSz="1800545">
              <a:defRPr/>
            </a:pPr>
            <a:r>
              <a:rPr lang="en-US" b="1" baseline="0" dirty="0"/>
              <a:t>Time</a:t>
            </a:r>
            <a:r>
              <a:rPr lang="en-US" b="0" baseline="0" dirty="0"/>
              <a:t>: 5 minutes</a:t>
            </a:r>
          </a:p>
          <a:p>
            <a:pPr defTabSz="1800545">
              <a:defRPr/>
            </a:pPr>
            <a:endParaRPr lang="en-US" dirty="0"/>
          </a:p>
          <a:p>
            <a:pPr defTabSz="1800545">
              <a:defRPr/>
            </a:pPr>
            <a:r>
              <a:rPr lang="en-US" altLang="en-US" b="1" dirty="0"/>
              <a:t>Supplies</a:t>
            </a:r>
            <a:r>
              <a:rPr lang="en-US" b="1" baseline="0" dirty="0"/>
              <a:t>: </a:t>
            </a:r>
          </a:p>
          <a:p>
            <a:pPr marL="171450" indent="-171450" defTabSz="1800545">
              <a:buFont typeface="Arial" panose="020B0604020202020204" pitchFamily="34" charset="0"/>
              <a:buChar char="•"/>
              <a:defRPr/>
            </a:pPr>
            <a:r>
              <a:rPr lang="en-US" b="0" baseline="0" dirty="0"/>
              <a:t>Flip chart</a:t>
            </a:r>
          </a:p>
          <a:p>
            <a:pPr marL="171450" indent="-171450" defTabSz="1800545">
              <a:buFont typeface="Arial" panose="020B0604020202020204" pitchFamily="34" charset="0"/>
              <a:buChar char="•"/>
              <a:defRPr/>
            </a:pPr>
            <a:r>
              <a:rPr lang="en-US" b="0" baseline="0" dirty="0"/>
              <a:t>Markers</a:t>
            </a:r>
          </a:p>
          <a:p>
            <a:pPr defTabSz="1800545">
              <a:defRPr/>
            </a:pPr>
            <a:endParaRPr lang="en-US" b="1" baseline="0" dirty="0"/>
          </a:p>
          <a:p>
            <a:pPr defTabSz="1800545">
              <a:defRPr/>
            </a:pPr>
            <a:r>
              <a:rPr lang="en-US" b="1" baseline="0" dirty="0"/>
              <a:t>Alt: A fresh document for recording priorities</a:t>
            </a:r>
          </a:p>
          <a:p>
            <a:pPr defTabSz="1800545">
              <a:defRPr/>
            </a:pPr>
            <a:endParaRPr lang="en-US" dirty="0"/>
          </a:p>
          <a:p>
            <a:pPr defTabSz="1800545">
              <a:defRPr/>
            </a:pPr>
            <a:r>
              <a:rPr lang="en-US" b="1" baseline="0" dirty="0"/>
              <a:t>Handouts: </a:t>
            </a:r>
            <a:r>
              <a:rPr lang="en-US" b="0" baseline="0" dirty="0"/>
              <a:t>None</a:t>
            </a:r>
          </a:p>
          <a:p>
            <a:pPr defTabSz="1800545">
              <a:defRPr/>
            </a:pPr>
            <a:endParaRPr lang="en-US" altLang="en-US" b="0" baseline="0" dirty="0"/>
          </a:p>
          <a:p>
            <a:pPr defTabSz="1800545">
              <a:defRPr/>
            </a:pPr>
            <a:endParaRPr lang="en-US" altLang="en-US" dirty="0"/>
          </a:p>
          <a:p>
            <a:endParaRPr lang="en-US" dirty="0"/>
          </a:p>
        </p:txBody>
      </p:sp>
      <p:sp>
        <p:nvSpPr>
          <p:cNvPr id="4" name="Slide Number Placeholder 3"/>
          <p:cNvSpPr>
            <a:spLocks noGrp="1"/>
          </p:cNvSpPr>
          <p:nvPr>
            <p:ph type="sldNum" sz="quarter" idx="5"/>
          </p:nvPr>
        </p:nvSpPr>
        <p:spPr/>
        <p:txBody>
          <a:bodyPr/>
          <a:lstStyle/>
          <a:p>
            <a:fld id="{94FCD8C5-1069-4419-9727-FB829CB565BC}" type="slidenum">
              <a:rPr lang="en-US" smtClean="0"/>
              <a:t>33</a:t>
            </a:fld>
            <a:endParaRPr lang="en-US"/>
          </a:p>
        </p:txBody>
      </p:sp>
    </p:spTree>
    <p:extLst>
      <p:ext uri="{BB962C8B-B14F-4D97-AF65-F5344CB8AC3E}">
        <p14:creationId xmlns:p14="http://schemas.microsoft.com/office/powerpoint/2010/main" val="24182382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800545">
              <a:defRPr/>
            </a:pPr>
            <a:r>
              <a:rPr lang="en-US" b="1" baseline="0" dirty="0"/>
              <a:t>Instructions:</a:t>
            </a:r>
            <a:endParaRPr lang="en-US" b="0" baseline="0" dirty="0"/>
          </a:p>
          <a:p>
            <a:r>
              <a:rPr lang="en-US" b="0" baseline="0" dirty="0"/>
              <a:t>Have everyone fill out an evaluation form and future engagement form.</a:t>
            </a:r>
          </a:p>
          <a:p>
            <a:r>
              <a:rPr lang="en-US" b="1" baseline="0" dirty="0"/>
              <a:t>	Alt: Links to electronic surveys can be dropped into the chat as well as emailed to participants following the meeting.</a:t>
            </a:r>
          </a:p>
          <a:p>
            <a:endParaRPr lang="en-US" b="0" baseline="0" dirty="0"/>
          </a:p>
          <a:p>
            <a:pPr defTabSz="1800545">
              <a:defRPr/>
            </a:pPr>
            <a:r>
              <a:rPr lang="en-US" b="1" baseline="0" dirty="0"/>
              <a:t>Time</a:t>
            </a:r>
            <a:r>
              <a:rPr lang="en-US" b="0" baseline="0" dirty="0"/>
              <a:t>: 5 minutes</a:t>
            </a:r>
          </a:p>
          <a:p>
            <a:pPr defTabSz="1800545">
              <a:defRPr/>
            </a:pPr>
            <a:endParaRPr lang="en-US" dirty="0"/>
          </a:p>
          <a:p>
            <a:pPr defTabSz="1800545">
              <a:defRPr/>
            </a:pPr>
            <a:r>
              <a:rPr lang="en-US" altLang="en-US" b="1" dirty="0"/>
              <a:t>Supplies</a:t>
            </a:r>
            <a:r>
              <a:rPr lang="en-US" b="1" baseline="0" dirty="0"/>
              <a:t>: </a:t>
            </a:r>
          </a:p>
          <a:p>
            <a:pPr defTabSz="1800545">
              <a:defRPr/>
            </a:pPr>
            <a:r>
              <a:rPr lang="en-US" b="0" baseline="0" dirty="0"/>
              <a:t>Pens/pencils</a:t>
            </a:r>
          </a:p>
          <a:p>
            <a:pPr defTabSz="1800545">
              <a:defRPr/>
            </a:pPr>
            <a:endParaRPr lang="en-US" dirty="0"/>
          </a:p>
          <a:p>
            <a:pPr defTabSz="1800545">
              <a:defRPr/>
            </a:pPr>
            <a:r>
              <a:rPr lang="en-US" b="1" baseline="0" dirty="0"/>
              <a:t>Handouts: </a:t>
            </a:r>
          </a:p>
          <a:p>
            <a:pPr marL="171450" indent="-171450" defTabSz="1800545">
              <a:buFont typeface="Arial" panose="020B0604020202020204" pitchFamily="34" charset="0"/>
              <a:buChar char="•"/>
              <a:defRPr/>
            </a:pPr>
            <a:r>
              <a:rPr lang="en-US" b="0" baseline="0" dirty="0"/>
              <a:t>CREATE Forum Evaluation </a:t>
            </a:r>
          </a:p>
          <a:p>
            <a:pPr marL="171450" indent="-171450" defTabSz="1800545">
              <a:buFont typeface="Arial" panose="020B0604020202020204" pitchFamily="34" charset="0"/>
              <a:buChar char="•"/>
              <a:defRPr/>
            </a:pPr>
            <a:r>
              <a:rPr lang="en-US" b="0" baseline="0" dirty="0"/>
              <a:t>CREATE Forum Future Involvement Form</a:t>
            </a:r>
          </a:p>
          <a:p>
            <a:endParaRPr lang="en-US" dirty="0"/>
          </a:p>
        </p:txBody>
      </p:sp>
      <p:sp>
        <p:nvSpPr>
          <p:cNvPr id="4" name="Slide Number Placeholder 3"/>
          <p:cNvSpPr>
            <a:spLocks noGrp="1"/>
          </p:cNvSpPr>
          <p:nvPr>
            <p:ph type="sldNum" sz="quarter" idx="5"/>
          </p:nvPr>
        </p:nvSpPr>
        <p:spPr/>
        <p:txBody>
          <a:bodyPr/>
          <a:lstStyle/>
          <a:p>
            <a:fld id="{94FCD8C5-1069-4419-9727-FB829CB565BC}" type="slidenum">
              <a:rPr lang="en-US" smtClean="0"/>
              <a:t>34</a:t>
            </a:fld>
            <a:endParaRPr lang="en-US"/>
          </a:p>
        </p:txBody>
      </p:sp>
    </p:spTree>
    <p:extLst>
      <p:ext uri="{BB962C8B-B14F-4D97-AF65-F5344CB8AC3E}">
        <p14:creationId xmlns:p14="http://schemas.microsoft.com/office/powerpoint/2010/main" val="7125946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b="1" dirty="0"/>
              <a:t>Instructions</a:t>
            </a:r>
            <a:r>
              <a:rPr lang="en-US" altLang="en-US" dirty="0"/>
              <a:t>:  Thank participants for coming and thank any invited guests and sponsors</a:t>
            </a:r>
          </a:p>
          <a:p>
            <a:pPr>
              <a:spcBef>
                <a:spcPct val="0"/>
              </a:spcBef>
            </a:pPr>
            <a:endParaRPr lang="en-US" b="0" baseline="0" dirty="0"/>
          </a:p>
          <a:p>
            <a:pPr defTabSz="1800545">
              <a:defRPr/>
            </a:pPr>
            <a:r>
              <a:rPr lang="en-US" b="1" baseline="0" dirty="0"/>
              <a:t>Time</a:t>
            </a:r>
            <a:r>
              <a:rPr lang="en-US" b="0" baseline="0" dirty="0"/>
              <a:t>: 1 minute</a:t>
            </a:r>
          </a:p>
          <a:p>
            <a:pPr defTabSz="1800545">
              <a:defRPr/>
            </a:pPr>
            <a:endParaRPr lang="en-US" dirty="0"/>
          </a:p>
          <a:p>
            <a:pPr defTabSz="1800545">
              <a:defRPr/>
            </a:pPr>
            <a:r>
              <a:rPr lang="en-US" altLang="en-US" b="1" dirty="0"/>
              <a:t>Supplies</a:t>
            </a:r>
            <a:r>
              <a:rPr lang="en-US" b="1" baseline="0" dirty="0"/>
              <a:t>: </a:t>
            </a:r>
            <a:r>
              <a:rPr lang="en-US" b="0" baseline="0" dirty="0"/>
              <a:t>None</a:t>
            </a:r>
            <a:endParaRPr lang="en-US" b="1" baseline="0" dirty="0"/>
          </a:p>
          <a:p>
            <a:pPr defTabSz="1800545">
              <a:defRPr/>
            </a:pPr>
            <a:endParaRPr lang="en-US" dirty="0"/>
          </a:p>
          <a:p>
            <a:pPr defTabSz="1800545">
              <a:defRPr/>
            </a:pPr>
            <a:r>
              <a:rPr lang="en-US" b="1" baseline="0" dirty="0"/>
              <a:t>Handouts: </a:t>
            </a:r>
            <a:r>
              <a:rPr lang="en-US" b="0" baseline="0" dirty="0"/>
              <a:t>None</a:t>
            </a:r>
            <a:endParaRPr lang="en-US" altLang="en-US" dirty="0"/>
          </a:p>
          <a:p>
            <a:endParaRPr lang="en-US" dirty="0"/>
          </a:p>
        </p:txBody>
      </p:sp>
      <p:sp>
        <p:nvSpPr>
          <p:cNvPr id="4" name="Slide Number Placeholder 3"/>
          <p:cNvSpPr>
            <a:spLocks noGrp="1"/>
          </p:cNvSpPr>
          <p:nvPr>
            <p:ph type="sldNum" sz="quarter" idx="5"/>
          </p:nvPr>
        </p:nvSpPr>
        <p:spPr/>
        <p:txBody>
          <a:bodyPr/>
          <a:lstStyle/>
          <a:p>
            <a:fld id="{94FCD8C5-1069-4419-9727-FB829CB565BC}" type="slidenum">
              <a:rPr lang="en-US" smtClean="0"/>
              <a:t>35</a:t>
            </a:fld>
            <a:endParaRPr lang="en-US"/>
          </a:p>
        </p:txBody>
      </p:sp>
    </p:spTree>
    <p:extLst>
      <p:ext uri="{BB962C8B-B14F-4D97-AF65-F5344CB8AC3E}">
        <p14:creationId xmlns:p14="http://schemas.microsoft.com/office/powerpoint/2010/main" val="19459214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Instructions: </a:t>
            </a:r>
            <a:r>
              <a:rPr lang="en-US" b="0" baseline="0" dirty="0"/>
              <a:t>Optional slide with contact information for </a:t>
            </a:r>
            <a:r>
              <a:rPr lang="en-US" b="0" dirty="0"/>
              <a:t>the project coordinator and/or RSC Co-Chairs </a:t>
            </a:r>
            <a:r>
              <a:rPr lang="en-US" dirty="0"/>
              <a:t>involved in the CREATE BRIDGES project. </a:t>
            </a:r>
            <a:r>
              <a:rPr lang="en-US" b="0" dirty="0"/>
              <a:t>Insert pictures, names, job titles, roles, contact information, etc., as applicable.</a:t>
            </a:r>
          </a:p>
          <a:p>
            <a:endParaRPr lang="en-US" b="0" baseline="0" dirty="0"/>
          </a:p>
          <a:p>
            <a:pPr defTabSz="1800545">
              <a:defRPr/>
            </a:pPr>
            <a:r>
              <a:rPr lang="en-US" b="1" baseline="0" dirty="0"/>
              <a:t>Time</a:t>
            </a:r>
            <a:r>
              <a:rPr lang="en-US" b="0" baseline="0" dirty="0"/>
              <a:t>: 1 minute</a:t>
            </a:r>
          </a:p>
          <a:p>
            <a:pPr defTabSz="1800545">
              <a:defRPr/>
            </a:pPr>
            <a:endParaRPr lang="en-US" dirty="0"/>
          </a:p>
          <a:p>
            <a:pPr defTabSz="1800545">
              <a:defRPr/>
            </a:pPr>
            <a:r>
              <a:rPr lang="en-US" altLang="en-US" b="1" dirty="0"/>
              <a:t>Supplies</a:t>
            </a:r>
            <a:r>
              <a:rPr lang="en-US" b="1" baseline="0" dirty="0"/>
              <a:t>: </a:t>
            </a:r>
            <a:r>
              <a:rPr lang="en-US" b="0" i="0" baseline="0" dirty="0"/>
              <a:t>None</a:t>
            </a:r>
          </a:p>
          <a:p>
            <a:pPr defTabSz="1800545">
              <a:defRPr/>
            </a:pPr>
            <a:endParaRPr lang="en-US" dirty="0"/>
          </a:p>
          <a:p>
            <a:pPr defTabSz="1800545">
              <a:defRPr/>
            </a:pPr>
            <a:r>
              <a:rPr lang="en-US" b="1" baseline="0" dirty="0"/>
              <a:t>Handouts: </a:t>
            </a:r>
            <a:r>
              <a:rPr lang="en-US" b="0" baseline="0" dirty="0"/>
              <a:t>None</a:t>
            </a:r>
            <a:endParaRPr lang="en-US" altLang="en-US" b="0" dirty="0"/>
          </a:p>
          <a:p>
            <a:endParaRPr lang="en-US" dirty="0"/>
          </a:p>
        </p:txBody>
      </p:sp>
      <p:sp>
        <p:nvSpPr>
          <p:cNvPr id="4" name="Slide Number Placeholder 3"/>
          <p:cNvSpPr>
            <a:spLocks noGrp="1"/>
          </p:cNvSpPr>
          <p:nvPr>
            <p:ph type="sldNum" sz="quarter" idx="5"/>
          </p:nvPr>
        </p:nvSpPr>
        <p:spPr/>
        <p:txBody>
          <a:bodyPr/>
          <a:lstStyle/>
          <a:p>
            <a:fld id="{94FCD8C5-1069-4419-9727-FB829CB565BC}" type="slidenum">
              <a:rPr lang="en-US" smtClean="0"/>
              <a:t>36</a:t>
            </a:fld>
            <a:endParaRPr lang="en-US"/>
          </a:p>
        </p:txBody>
      </p:sp>
    </p:spTree>
    <p:extLst>
      <p:ext uri="{BB962C8B-B14F-4D97-AF65-F5344CB8AC3E}">
        <p14:creationId xmlns:p14="http://schemas.microsoft.com/office/powerpoint/2010/main" val="10922439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Instructions: </a:t>
            </a:r>
            <a:r>
              <a:rPr lang="en-US" b="0" baseline="0" dirty="0"/>
              <a:t>Optional slide with contact information for the </a:t>
            </a:r>
            <a:r>
              <a:rPr lang="en-US" b="0" dirty="0"/>
              <a:t>University Extension project team leaders. Insert pictures, names, job titles, roles, contact information, etc., as applicable.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Time:</a:t>
            </a:r>
            <a:r>
              <a:rPr lang="en-US" b="0" dirty="0"/>
              <a:t> 1 Minute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Materials: </a:t>
            </a:r>
            <a:r>
              <a:rPr lang="en-US" b="0" dirty="0"/>
              <a:t>None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Handouts: </a:t>
            </a:r>
            <a:r>
              <a:rPr lang="en-US" b="0" dirty="0"/>
              <a:t>None</a:t>
            </a:r>
            <a:endParaRPr lang="en-US" dirty="0"/>
          </a:p>
        </p:txBody>
      </p:sp>
      <p:sp>
        <p:nvSpPr>
          <p:cNvPr id="4" name="Slide Number Placeholder 3"/>
          <p:cNvSpPr>
            <a:spLocks noGrp="1"/>
          </p:cNvSpPr>
          <p:nvPr>
            <p:ph type="sldNum" sz="quarter" idx="5"/>
          </p:nvPr>
        </p:nvSpPr>
        <p:spPr/>
        <p:txBody>
          <a:bodyPr/>
          <a:lstStyle/>
          <a:p>
            <a:fld id="{94FCD8C5-1069-4419-9727-FB829CB565BC}" type="slidenum">
              <a:rPr lang="en-US" smtClean="0"/>
              <a:t>37</a:t>
            </a:fld>
            <a:endParaRPr lang="en-US"/>
          </a:p>
        </p:txBody>
      </p:sp>
    </p:spTree>
    <p:extLst>
      <p:ext uri="{BB962C8B-B14F-4D97-AF65-F5344CB8AC3E}">
        <p14:creationId xmlns:p14="http://schemas.microsoft.com/office/powerpoint/2010/main" val="3771025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800545">
              <a:defRPr/>
            </a:pPr>
            <a:r>
              <a:rPr lang="en-US" b="1" baseline="0" dirty="0"/>
              <a:t>Instructions: </a:t>
            </a:r>
            <a:r>
              <a:rPr lang="en-US" b="0" baseline="0" dirty="0"/>
              <a:t>Take a few minutes to introduce the </a:t>
            </a:r>
            <a:r>
              <a:rPr lang="en-US" baseline="0" dirty="0"/>
              <a:t>CREATE BRIDGES leadership team, Regional and State Partner Organizations, Regional Co-Chairs and Regional Steering Committee (RSC) members. </a:t>
            </a:r>
          </a:p>
          <a:p>
            <a:pPr defTabSz="1800545">
              <a:defRPr/>
            </a:pPr>
            <a:endParaRPr lang="en-US" baseline="0" dirty="0"/>
          </a:p>
          <a:p>
            <a:pPr defTabSz="1800545">
              <a:defRPr/>
            </a:pPr>
            <a:r>
              <a:rPr lang="en-US" baseline="0" dirty="0"/>
              <a:t>Optional slides are provided to facilitate the introductions of the various members of the team supporting the initiative.  </a:t>
            </a:r>
          </a:p>
          <a:p>
            <a:pPr defTabSz="1800545">
              <a:defRPr/>
            </a:pPr>
            <a:endParaRPr lang="en-US" baseline="0" dirty="0"/>
          </a:p>
          <a:p>
            <a:pPr defTabSz="1800545">
              <a:defRPr/>
            </a:pPr>
            <a:r>
              <a:rPr lang="en-US" baseline="0" dirty="0"/>
              <a:t>Introductions of the various people involved with the CREATE BRIDGES initiative, helps the CREATE Forum participants to understand who is involved with the effort.  </a:t>
            </a:r>
          </a:p>
          <a:p>
            <a:pPr defTabSz="1800545">
              <a:defRPr/>
            </a:pPr>
            <a:endParaRPr lang="en-US" baseline="0" dirty="0"/>
          </a:p>
          <a:p>
            <a:pPr defTabSz="1800545">
              <a:defRPr/>
            </a:pPr>
            <a:r>
              <a:rPr lang="en-US" baseline="0" dirty="0"/>
              <a:t>Note: the time that can be dedicated to CREATE BRIDGES team member Introductions may be determined by the CREATE Forum audience size and any other time constraints.</a:t>
            </a:r>
          </a:p>
          <a:p>
            <a:pPr defTabSz="1800545">
              <a:defRPr/>
            </a:pPr>
            <a:endParaRPr lang="en-US" baseline="0" dirty="0"/>
          </a:p>
          <a:p>
            <a:pPr defTabSz="1800545">
              <a:defRPr/>
            </a:pPr>
            <a:r>
              <a:rPr lang="en-US" b="1" baseline="0" dirty="0"/>
              <a:t>Time</a:t>
            </a:r>
            <a:r>
              <a:rPr lang="en-US" b="0" baseline="0" dirty="0"/>
              <a:t>: 8 minutes</a:t>
            </a:r>
          </a:p>
          <a:p>
            <a:pPr defTabSz="1800545">
              <a:defRPr/>
            </a:pPr>
            <a:endParaRPr lang="en-US" dirty="0"/>
          </a:p>
          <a:p>
            <a:pPr defTabSz="1800545">
              <a:defRPr/>
            </a:pPr>
            <a:r>
              <a:rPr lang="en-US" altLang="en-US" b="1" dirty="0"/>
              <a:t>Supplies</a:t>
            </a:r>
            <a:r>
              <a:rPr lang="en-US" b="1" baseline="0" dirty="0"/>
              <a:t>: </a:t>
            </a:r>
            <a:r>
              <a:rPr lang="en-US" b="0" baseline="0" dirty="0"/>
              <a:t>None</a:t>
            </a:r>
            <a:endParaRPr lang="en-US" b="1" baseline="0" dirty="0"/>
          </a:p>
          <a:p>
            <a:pPr defTabSz="1800545">
              <a:defRPr/>
            </a:pPr>
            <a:endParaRPr lang="en-US" dirty="0"/>
          </a:p>
          <a:p>
            <a:pPr defTabSz="1800545">
              <a:defRPr/>
            </a:pPr>
            <a:r>
              <a:rPr lang="en-US" b="1" baseline="0" dirty="0"/>
              <a:t>Handouts: </a:t>
            </a:r>
            <a:r>
              <a:rPr lang="en-US" b="0" baseline="0" dirty="0"/>
              <a:t>None</a:t>
            </a:r>
            <a:endParaRPr lang="en-US" altLang="en-US" dirty="0"/>
          </a:p>
          <a:p>
            <a:endParaRPr lang="en-US" dirty="0"/>
          </a:p>
        </p:txBody>
      </p:sp>
      <p:sp>
        <p:nvSpPr>
          <p:cNvPr id="4" name="Slide Number Placeholder 3"/>
          <p:cNvSpPr>
            <a:spLocks noGrp="1"/>
          </p:cNvSpPr>
          <p:nvPr>
            <p:ph type="sldNum" sz="quarter" idx="5"/>
          </p:nvPr>
        </p:nvSpPr>
        <p:spPr/>
        <p:txBody>
          <a:bodyPr/>
          <a:lstStyle/>
          <a:p>
            <a:fld id="{94FCD8C5-1069-4419-9727-FB829CB565BC}" type="slidenum">
              <a:rPr lang="en-US" smtClean="0"/>
              <a:t>4</a:t>
            </a:fld>
            <a:endParaRPr lang="en-US"/>
          </a:p>
        </p:txBody>
      </p:sp>
    </p:spTree>
    <p:extLst>
      <p:ext uri="{BB962C8B-B14F-4D97-AF65-F5344CB8AC3E}">
        <p14:creationId xmlns:p14="http://schemas.microsoft.com/office/powerpoint/2010/main" val="2562667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800545">
              <a:defRPr/>
            </a:pPr>
            <a:r>
              <a:rPr lang="en-US" b="1" baseline="0" dirty="0"/>
              <a:t>Instructions: </a:t>
            </a:r>
            <a:r>
              <a:rPr lang="en-US" b="0" baseline="0" dirty="0"/>
              <a:t>Optional slide to acknowledge</a:t>
            </a:r>
            <a:r>
              <a:rPr lang="en-US" b="0" dirty="0"/>
              <a:t> the University Extension project team. Insert pictures, names, job titles, roles, etc., as applicable.</a:t>
            </a:r>
          </a:p>
          <a:p>
            <a:pPr defTabSz="1800545">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Include introductions or acknowledgements of the Extension project team as you deem fit.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defTabSz="1800545">
              <a:defRPr/>
            </a:pPr>
            <a:r>
              <a:rPr lang="en-US" b="1" baseline="0" dirty="0"/>
              <a:t>Time</a:t>
            </a:r>
            <a:r>
              <a:rPr lang="en-US" b="0" baseline="0" dirty="0"/>
              <a:t>: 1 minute</a:t>
            </a:r>
          </a:p>
          <a:p>
            <a:pPr defTabSz="1800545">
              <a:defRPr/>
            </a:pPr>
            <a:endParaRPr lang="en-US" dirty="0"/>
          </a:p>
          <a:p>
            <a:pPr defTabSz="1800545">
              <a:defRPr/>
            </a:pPr>
            <a:r>
              <a:rPr lang="en-US" altLang="en-US" b="1" dirty="0"/>
              <a:t>Supplies</a:t>
            </a:r>
            <a:r>
              <a:rPr lang="en-US" b="1" baseline="0" dirty="0"/>
              <a:t>: </a:t>
            </a:r>
            <a:r>
              <a:rPr lang="en-US" b="0" baseline="0" dirty="0"/>
              <a:t>None</a:t>
            </a:r>
            <a:endParaRPr lang="en-US" b="1" baseline="0" dirty="0"/>
          </a:p>
          <a:p>
            <a:pPr defTabSz="1800545">
              <a:defRPr/>
            </a:pPr>
            <a:endParaRPr lang="en-US" dirty="0"/>
          </a:p>
          <a:p>
            <a:pPr defTabSz="1800545">
              <a:defRPr/>
            </a:pPr>
            <a:r>
              <a:rPr lang="en-US" b="1" baseline="0" dirty="0"/>
              <a:t>Handouts: </a:t>
            </a:r>
            <a:r>
              <a:rPr lang="en-US" b="0" baseline="0" dirty="0"/>
              <a:t>None</a:t>
            </a:r>
            <a:endParaRPr lang="en-US" dirty="0"/>
          </a:p>
          <a:p>
            <a:endParaRPr lang="en-US" dirty="0"/>
          </a:p>
        </p:txBody>
      </p:sp>
      <p:sp>
        <p:nvSpPr>
          <p:cNvPr id="4" name="Slide Number Placeholder 3"/>
          <p:cNvSpPr>
            <a:spLocks noGrp="1"/>
          </p:cNvSpPr>
          <p:nvPr>
            <p:ph type="sldNum" sz="quarter" idx="5"/>
          </p:nvPr>
        </p:nvSpPr>
        <p:spPr/>
        <p:txBody>
          <a:bodyPr/>
          <a:lstStyle/>
          <a:p>
            <a:fld id="{94FCD8C5-1069-4419-9727-FB829CB565BC}" type="slidenum">
              <a:rPr lang="en-US" smtClean="0"/>
              <a:t>5</a:t>
            </a:fld>
            <a:endParaRPr lang="en-US"/>
          </a:p>
        </p:txBody>
      </p:sp>
    </p:spTree>
    <p:extLst>
      <p:ext uri="{BB962C8B-B14F-4D97-AF65-F5344CB8AC3E}">
        <p14:creationId xmlns:p14="http://schemas.microsoft.com/office/powerpoint/2010/main" val="2598061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Instructions: </a:t>
            </a:r>
            <a:r>
              <a:rPr lang="en-US" b="0" baseline="0" dirty="0"/>
              <a:t>Optional slide to acknowledge</a:t>
            </a:r>
            <a:r>
              <a:rPr lang="en-US" b="0" dirty="0"/>
              <a:t> the </a:t>
            </a:r>
            <a:r>
              <a:rPr lang="en-US" dirty="0"/>
              <a:t>regional and state partner organizations involved in the regional CREATE BRIDGES project. </a:t>
            </a:r>
            <a:r>
              <a:rPr lang="en-US" b="0" dirty="0"/>
              <a:t>Insert logos, pictures, names, job titles, roles, etc., as applicable.</a:t>
            </a:r>
          </a:p>
          <a:p>
            <a:pPr defTabSz="1800545">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Include introductions or acknowledgements as you deem fit.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Introductions or acknowledgements of those involved with the CREATE BRIDGES initiative at the state and regional level lends credibility to the effort and demonstrates an overall commitment to the process and helps the CREATE Forum participants understand the importance of their contributions to the event.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defTabSz="1800545">
              <a:defRPr/>
            </a:pPr>
            <a:endParaRPr lang="en-US" b="0" baseline="0" dirty="0"/>
          </a:p>
          <a:p>
            <a:pPr defTabSz="1800545">
              <a:defRPr/>
            </a:pPr>
            <a:r>
              <a:rPr lang="en-US" b="1" baseline="0" dirty="0"/>
              <a:t>Time</a:t>
            </a:r>
            <a:r>
              <a:rPr lang="en-US" b="0" baseline="0" dirty="0"/>
              <a:t>: 1-2 minutes</a:t>
            </a:r>
          </a:p>
          <a:p>
            <a:pPr defTabSz="1800545">
              <a:defRPr/>
            </a:pPr>
            <a:endParaRPr lang="en-US" dirty="0"/>
          </a:p>
          <a:p>
            <a:pPr defTabSz="1800545">
              <a:defRPr/>
            </a:pPr>
            <a:r>
              <a:rPr lang="en-US" altLang="en-US" b="1" dirty="0"/>
              <a:t>Supplies</a:t>
            </a:r>
            <a:r>
              <a:rPr lang="en-US" b="1" baseline="0" dirty="0"/>
              <a:t>: </a:t>
            </a:r>
            <a:r>
              <a:rPr lang="en-US" b="0" baseline="0" dirty="0"/>
              <a:t>None</a:t>
            </a:r>
            <a:endParaRPr lang="en-US" b="1" baseline="0" dirty="0"/>
          </a:p>
          <a:p>
            <a:pPr defTabSz="1800545">
              <a:defRPr/>
            </a:pPr>
            <a:endParaRPr lang="en-US" dirty="0"/>
          </a:p>
          <a:p>
            <a:pPr defTabSz="1800545">
              <a:defRPr/>
            </a:pPr>
            <a:r>
              <a:rPr lang="en-US" b="1" baseline="0" dirty="0"/>
              <a:t>Handouts: </a:t>
            </a:r>
            <a:r>
              <a:rPr lang="en-US" b="0" baseline="0" dirty="0"/>
              <a:t>None</a:t>
            </a:r>
            <a:endParaRPr lang="en-US" dirty="0"/>
          </a:p>
          <a:p>
            <a:endParaRPr lang="en-US" dirty="0"/>
          </a:p>
        </p:txBody>
      </p:sp>
      <p:sp>
        <p:nvSpPr>
          <p:cNvPr id="4" name="Slide Number Placeholder 3"/>
          <p:cNvSpPr>
            <a:spLocks noGrp="1"/>
          </p:cNvSpPr>
          <p:nvPr>
            <p:ph type="sldNum" sz="quarter" idx="5"/>
          </p:nvPr>
        </p:nvSpPr>
        <p:spPr/>
        <p:txBody>
          <a:bodyPr/>
          <a:lstStyle/>
          <a:p>
            <a:fld id="{94FCD8C5-1069-4419-9727-FB829CB565BC}" type="slidenum">
              <a:rPr lang="en-US" smtClean="0"/>
              <a:t>6</a:t>
            </a:fld>
            <a:endParaRPr lang="en-US"/>
          </a:p>
        </p:txBody>
      </p:sp>
    </p:spTree>
    <p:extLst>
      <p:ext uri="{BB962C8B-B14F-4D97-AF65-F5344CB8AC3E}">
        <p14:creationId xmlns:p14="http://schemas.microsoft.com/office/powerpoint/2010/main" val="3213083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Instructions: </a:t>
            </a:r>
            <a:r>
              <a:rPr lang="en-US" b="0" baseline="0" dirty="0"/>
              <a:t>Optional slide to acknowledge</a:t>
            </a:r>
            <a:r>
              <a:rPr lang="en-US" b="0" dirty="0"/>
              <a:t> the Regional Steering Committee Co-Chairs </a:t>
            </a:r>
            <a:r>
              <a:rPr lang="en-US" dirty="0"/>
              <a:t>involved in the CREATE BRIDGES project. </a:t>
            </a:r>
            <a:r>
              <a:rPr lang="en-US" b="0" dirty="0"/>
              <a:t>Insert pictures, logos, names, job titles, roles, etc., as applicable.</a:t>
            </a:r>
          </a:p>
          <a:p>
            <a:pPr defTabSz="1800545">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Include introductions or acknowledgements as you deem fit.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Introductions or acknowledgements of those involved with the CREATE BRIDGES initiative lends credibility to the effort and demonstrates an overall commitment to the process and helps the CREATE Forum participants understand the importance of their contributions to the event.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defTabSz="1800545">
              <a:defRPr/>
            </a:pPr>
            <a:endParaRPr lang="en-US" b="0" baseline="0" dirty="0"/>
          </a:p>
          <a:p>
            <a:pPr defTabSz="1800545">
              <a:defRPr/>
            </a:pPr>
            <a:r>
              <a:rPr lang="en-US" b="1" baseline="0" dirty="0"/>
              <a:t>Time</a:t>
            </a:r>
            <a:r>
              <a:rPr lang="en-US" b="0" baseline="0" dirty="0"/>
              <a:t>: 1 minute</a:t>
            </a:r>
          </a:p>
          <a:p>
            <a:pPr defTabSz="1800545">
              <a:defRPr/>
            </a:pPr>
            <a:endParaRPr lang="en-US" dirty="0"/>
          </a:p>
          <a:p>
            <a:pPr defTabSz="1800545">
              <a:defRPr/>
            </a:pPr>
            <a:r>
              <a:rPr lang="en-US" altLang="en-US" b="1" dirty="0"/>
              <a:t>Supplies</a:t>
            </a:r>
            <a:r>
              <a:rPr lang="en-US" b="1" baseline="0" dirty="0"/>
              <a:t>: </a:t>
            </a:r>
            <a:r>
              <a:rPr lang="en-US" b="0" baseline="0" dirty="0"/>
              <a:t>None</a:t>
            </a:r>
            <a:endParaRPr lang="en-US" b="1" baseline="0" dirty="0"/>
          </a:p>
          <a:p>
            <a:pPr defTabSz="1800545">
              <a:defRPr/>
            </a:pPr>
            <a:endParaRPr lang="en-US" dirty="0"/>
          </a:p>
          <a:p>
            <a:pPr defTabSz="1800545">
              <a:defRPr/>
            </a:pPr>
            <a:r>
              <a:rPr lang="en-US" b="1" baseline="0" dirty="0"/>
              <a:t>Handouts: </a:t>
            </a:r>
            <a:r>
              <a:rPr lang="en-US" b="0" baseline="0" dirty="0"/>
              <a:t>None</a:t>
            </a:r>
            <a:endParaRPr lang="en-US" dirty="0"/>
          </a:p>
          <a:p>
            <a:endParaRPr lang="en-US" dirty="0"/>
          </a:p>
        </p:txBody>
      </p:sp>
      <p:sp>
        <p:nvSpPr>
          <p:cNvPr id="4" name="Slide Number Placeholder 3"/>
          <p:cNvSpPr>
            <a:spLocks noGrp="1"/>
          </p:cNvSpPr>
          <p:nvPr>
            <p:ph type="sldNum" sz="quarter" idx="5"/>
          </p:nvPr>
        </p:nvSpPr>
        <p:spPr/>
        <p:txBody>
          <a:bodyPr/>
          <a:lstStyle/>
          <a:p>
            <a:fld id="{94FCD8C5-1069-4419-9727-FB829CB565BC}" type="slidenum">
              <a:rPr lang="en-US" smtClean="0"/>
              <a:t>7</a:t>
            </a:fld>
            <a:endParaRPr lang="en-US"/>
          </a:p>
        </p:txBody>
      </p:sp>
    </p:spTree>
    <p:extLst>
      <p:ext uri="{BB962C8B-B14F-4D97-AF65-F5344CB8AC3E}">
        <p14:creationId xmlns:p14="http://schemas.microsoft.com/office/powerpoint/2010/main" val="41230941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Instructions: </a:t>
            </a:r>
            <a:r>
              <a:rPr lang="en-US" b="0" baseline="0" dirty="0"/>
              <a:t>Optional slide to acknowledge</a:t>
            </a:r>
            <a:r>
              <a:rPr lang="en-US" b="0" dirty="0"/>
              <a:t> the Regional Steering Committee members </a:t>
            </a:r>
            <a:r>
              <a:rPr lang="en-US" dirty="0"/>
              <a:t>involved in the CREATE BRIDGES project. </a:t>
            </a:r>
          </a:p>
          <a:p>
            <a:endParaRPr lang="en-US" b="0" dirty="0"/>
          </a:p>
          <a:p>
            <a:r>
              <a:rPr lang="en-US" b="0" dirty="0"/>
              <a:t>If working on a multi-county project, you might outline the names of the Regional Steering Committee members by county represented. Alternately, you could insert pictures of each of the Regional Steering Committee members on this slide. </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Include introductions or acknowledgements of the Regional Steering Committee members as you deem fit.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Introductions or acknowledgements of those involved with the regional CREATE BRIDGES initiative lends credibility to the effort and demonstrates an overall commitment to the process and helps the CREATE Forum participants understand the importance of their contributions to the event. </a:t>
            </a:r>
          </a:p>
          <a:p>
            <a:endParaRPr lang="en-US" b="0" dirty="0"/>
          </a:p>
          <a:p>
            <a:pPr defTabSz="1800545">
              <a:defRPr/>
            </a:pPr>
            <a:endParaRPr lang="en-US" b="0" baseline="0" dirty="0"/>
          </a:p>
          <a:p>
            <a:pPr defTabSz="1800545">
              <a:defRPr/>
            </a:pPr>
            <a:r>
              <a:rPr lang="en-US" b="1" baseline="0" dirty="0"/>
              <a:t>Time</a:t>
            </a:r>
            <a:r>
              <a:rPr lang="en-US" b="0" baseline="0" dirty="0"/>
              <a:t>: 4 minutes</a:t>
            </a:r>
          </a:p>
          <a:p>
            <a:pPr defTabSz="1800545">
              <a:defRPr/>
            </a:pPr>
            <a:endParaRPr lang="en-US" dirty="0"/>
          </a:p>
          <a:p>
            <a:pPr defTabSz="1800545">
              <a:defRPr/>
            </a:pPr>
            <a:r>
              <a:rPr lang="en-US" altLang="en-US" b="1" dirty="0"/>
              <a:t>Supplies</a:t>
            </a:r>
            <a:r>
              <a:rPr lang="en-US" b="1" baseline="0" dirty="0"/>
              <a:t>: </a:t>
            </a:r>
            <a:r>
              <a:rPr lang="en-US" b="0" baseline="0" dirty="0"/>
              <a:t>None</a:t>
            </a:r>
            <a:endParaRPr lang="en-US" b="1" baseline="0" dirty="0"/>
          </a:p>
          <a:p>
            <a:pPr defTabSz="1800545">
              <a:defRPr/>
            </a:pPr>
            <a:endParaRPr lang="en-US" dirty="0"/>
          </a:p>
          <a:p>
            <a:pPr defTabSz="1800545">
              <a:defRPr/>
            </a:pPr>
            <a:r>
              <a:rPr lang="en-US" b="1" baseline="0" dirty="0"/>
              <a:t>Handouts: </a:t>
            </a:r>
            <a:r>
              <a:rPr lang="en-US" b="0" baseline="0" dirty="0"/>
              <a:t>None</a:t>
            </a:r>
            <a:endParaRPr lang="en-US" dirty="0"/>
          </a:p>
          <a:p>
            <a:endParaRPr lang="en-US" dirty="0"/>
          </a:p>
        </p:txBody>
      </p:sp>
      <p:sp>
        <p:nvSpPr>
          <p:cNvPr id="4" name="Slide Number Placeholder 3"/>
          <p:cNvSpPr>
            <a:spLocks noGrp="1"/>
          </p:cNvSpPr>
          <p:nvPr>
            <p:ph type="sldNum" sz="quarter" idx="5"/>
          </p:nvPr>
        </p:nvSpPr>
        <p:spPr/>
        <p:txBody>
          <a:bodyPr/>
          <a:lstStyle/>
          <a:p>
            <a:fld id="{94FCD8C5-1069-4419-9727-FB829CB565BC}" type="slidenum">
              <a:rPr lang="en-US" smtClean="0"/>
              <a:t>8</a:t>
            </a:fld>
            <a:endParaRPr lang="en-US"/>
          </a:p>
        </p:txBody>
      </p:sp>
    </p:spTree>
    <p:extLst>
      <p:ext uri="{BB962C8B-B14F-4D97-AF65-F5344CB8AC3E}">
        <p14:creationId xmlns:p14="http://schemas.microsoft.com/office/powerpoint/2010/main" val="670541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800545">
              <a:defRPr/>
            </a:pPr>
            <a:r>
              <a:rPr lang="en-US" b="1" baseline="0" dirty="0"/>
              <a:t>Instructions: </a:t>
            </a:r>
            <a:r>
              <a:rPr lang="en-US" b="0" baseline="0" dirty="0"/>
              <a:t>Take a few minutes for introductions of the CREATE Forum attendees. </a:t>
            </a:r>
          </a:p>
          <a:p>
            <a:pPr defTabSz="1800545">
              <a:defRPr/>
            </a:pPr>
            <a:endParaRPr lang="en-US" baseline="0" dirty="0"/>
          </a:p>
          <a:p>
            <a:pPr defTabSz="1800545">
              <a:defRPr/>
            </a:pPr>
            <a:r>
              <a:rPr lang="en-US" baseline="0" dirty="0"/>
              <a:t>Also determine by show of hands “Who is a business owner? Who is an elected official? Who works in education? Who works in retail; tourism; accommodations; entertainment? Who is a community member who is interested in supporting growth in their area?”</a:t>
            </a:r>
          </a:p>
          <a:p>
            <a:pPr defTabSz="1800545">
              <a:defRPr/>
            </a:pPr>
            <a:endParaRPr lang="en-US" baseline="0" dirty="0"/>
          </a:p>
          <a:p>
            <a:pPr defTabSz="1800545">
              <a:defRPr/>
            </a:pPr>
            <a:r>
              <a:rPr lang="en-US" b="1" baseline="0" dirty="0"/>
              <a:t>Alt for Zoom Sessions: Instead of a “show of hands,” you could have participants type these responses in the chat. If you choose to use show of hands, keep in mind there may be a slight delay due to slow connections and allow a pause between questions.</a:t>
            </a:r>
          </a:p>
          <a:p>
            <a:pPr defTabSz="1800545">
              <a:defRPr/>
            </a:pPr>
            <a:endParaRPr lang="en-US" baseline="0" dirty="0"/>
          </a:p>
          <a:p>
            <a:r>
              <a:rPr lang="en-US" sz="1200" kern="1200" dirty="0">
                <a:solidFill>
                  <a:schemeClr val="tx1"/>
                </a:solidFill>
                <a:effectLst/>
                <a:latin typeface="+mn-lt"/>
                <a:ea typeface="+mn-ea"/>
                <a:cs typeface="+mn-cs"/>
              </a:rPr>
              <a:t>Take this opportunity to mention the </a:t>
            </a:r>
            <a:r>
              <a:rPr lang="en-US" sz="1200" b="1" kern="1200" dirty="0">
                <a:solidFill>
                  <a:schemeClr val="tx1"/>
                </a:solidFill>
                <a:effectLst/>
                <a:latin typeface="+mn-lt"/>
                <a:ea typeface="+mn-ea"/>
                <a:cs typeface="+mn-cs"/>
              </a:rPr>
              <a:t>CREATE Forum Future Involvement Form</a:t>
            </a:r>
            <a:r>
              <a:rPr lang="en-US" sz="1200" kern="1200" dirty="0">
                <a:solidFill>
                  <a:schemeClr val="tx1"/>
                </a:solidFill>
                <a:effectLst/>
                <a:latin typeface="+mn-lt"/>
                <a:ea typeface="+mn-ea"/>
                <a:cs typeface="+mn-cs"/>
              </a:rPr>
              <a:t> where community members can indicate how they would like to be involved with CREATE BRIDGES.</a:t>
            </a:r>
          </a:p>
          <a:p>
            <a:pPr defTabSz="1800545">
              <a:defRPr/>
            </a:pPr>
            <a:endParaRPr lang="en-US" sz="2400" dirty="0"/>
          </a:p>
          <a:p>
            <a:pPr defTabSz="1800545">
              <a:defRPr/>
            </a:pPr>
            <a:r>
              <a:rPr lang="en-US" sz="1200" kern="1200" dirty="0">
                <a:solidFill>
                  <a:schemeClr val="tx1"/>
                </a:solidFill>
                <a:effectLst/>
                <a:latin typeface="+mn-lt"/>
                <a:ea typeface="+mn-ea"/>
                <a:cs typeface="+mn-cs"/>
              </a:rPr>
              <a:t>Note: the time that can be dedicated to CREATE Forum Attendee Introductions may be determined by the CREATE Forum audience size and any other time constraints</a:t>
            </a:r>
            <a:endParaRPr lang="en-US" dirty="0"/>
          </a:p>
          <a:p>
            <a:endParaRPr lang="en-US" b="0" baseline="0" dirty="0"/>
          </a:p>
          <a:p>
            <a:pPr defTabSz="1800545">
              <a:defRPr/>
            </a:pPr>
            <a:r>
              <a:rPr lang="en-US" b="1" baseline="0" dirty="0"/>
              <a:t>Time</a:t>
            </a:r>
            <a:r>
              <a:rPr lang="en-US" b="0" baseline="0" dirty="0"/>
              <a:t>: 10 minutes</a:t>
            </a:r>
          </a:p>
          <a:p>
            <a:pPr defTabSz="1800545">
              <a:defRPr/>
            </a:pPr>
            <a:endParaRPr lang="en-US" dirty="0"/>
          </a:p>
          <a:p>
            <a:pPr defTabSz="1800545">
              <a:defRPr/>
            </a:pPr>
            <a:r>
              <a:rPr lang="en-US" altLang="en-US" b="1" dirty="0"/>
              <a:t>Supplies</a:t>
            </a:r>
            <a:r>
              <a:rPr lang="en-US" b="1" baseline="0" dirty="0"/>
              <a:t>: </a:t>
            </a:r>
            <a:r>
              <a:rPr lang="en-US" b="0" baseline="0" dirty="0"/>
              <a:t>Future Involvement Form</a:t>
            </a:r>
            <a:endParaRPr lang="en-US" b="1" baseline="0" dirty="0"/>
          </a:p>
          <a:p>
            <a:pPr defTabSz="1800545">
              <a:defRPr/>
            </a:pPr>
            <a:endParaRPr lang="en-US" dirty="0"/>
          </a:p>
          <a:p>
            <a:pPr defTabSz="1800545">
              <a:defRPr/>
            </a:pPr>
            <a:r>
              <a:rPr lang="en-US" b="1" baseline="0" dirty="0"/>
              <a:t>Handouts: </a:t>
            </a:r>
            <a:r>
              <a:rPr lang="en-US" b="0" baseline="0" dirty="0"/>
              <a:t>None</a:t>
            </a:r>
            <a:endParaRPr lang="en-US" altLang="en-US" dirty="0"/>
          </a:p>
          <a:p>
            <a:endParaRPr lang="en-US" dirty="0"/>
          </a:p>
        </p:txBody>
      </p:sp>
      <p:sp>
        <p:nvSpPr>
          <p:cNvPr id="4" name="Slide Number Placeholder 3"/>
          <p:cNvSpPr>
            <a:spLocks noGrp="1"/>
          </p:cNvSpPr>
          <p:nvPr>
            <p:ph type="sldNum" sz="quarter" idx="5"/>
          </p:nvPr>
        </p:nvSpPr>
        <p:spPr/>
        <p:txBody>
          <a:bodyPr/>
          <a:lstStyle/>
          <a:p>
            <a:fld id="{94FCD8C5-1069-4419-9727-FB829CB565BC}" type="slidenum">
              <a:rPr lang="en-US" smtClean="0"/>
              <a:t>9</a:t>
            </a:fld>
            <a:endParaRPr lang="en-US"/>
          </a:p>
        </p:txBody>
      </p:sp>
    </p:spTree>
    <p:extLst>
      <p:ext uri="{BB962C8B-B14F-4D97-AF65-F5344CB8AC3E}">
        <p14:creationId xmlns:p14="http://schemas.microsoft.com/office/powerpoint/2010/main" val="36639436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jpg"/><Relationship Id="rId5" Type="http://schemas.openxmlformats.org/officeDocument/2006/relationships/image" Target="../media/image6.jpe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flip="none" rotWithShape="1">
          <a:gsLst>
            <a:gs pos="99000">
              <a:schemeClr val="accent1">
                <a:lumMod val="75000"/>
              </a:schemeClr>
            </a:gs>
            <a:gs pos="54000">
              <a:schemeClr val="bg1">
                <a:alpha val="93000"/>
              </a:schemeClr>
            </a:gs>
            <a:gs pos="12000">
              <a:schemeClr val="bg1">
                <a:alpha val="96000"/>
              </a:schemeClr>
            </a:gs>
          </a:gsLst>
          <a:lin ang="5400000" scaled="1"/>
          <a:tileRect/>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848640"/>
            <a:ext cx="9144000" cy="76447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56563" y="417210"/>
            <a:ext cx="6678874" cy="3900790"/>
          </a:xfrm>
          <a:prstGeom prst="rect">
            <a:avLst/>
          </a:prstGeom>
        </p:spPr>
      </p:pic>
      <p:pic>
        <p:nvPicPr>
          <p:cNvPr id="6" name="Picture 5">
            <a:extLst>
              <a:ext uri="{FF2B5EF4-FFF2-40B4-BE49-F238E27FC236}">
                <a16:creationId xmlns:a16="http://schemas.microsoft.com/office/drawing/2014/main" id="{0D583250-0613-451E-85F8-6AD8EE448BD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0466" y="261053"/>
            <a:ext cx="1532230" cy="620650"/>
          </a:xfrm>
          <a:prstGeom prst="rect">
            <a:avLst/>
          </a:prstGeom>
        </p:spPr>
      </p:pic>
    </p:spTree>
    <p:extLst>
      <p:ext uri="{BB962C8B-B14F-4D97-AF65-F5344CB8AC3E}">
        <p14:creationId xmlns:p14="http://schemas.microsoft.com/office/powerpoint/2010/main" val="1646105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442575D-97EF-4529-946D-698D565B90C8}" type="datetimeFigureOut">
              <a:rPr lang="en-US" smtClean="0"/>
              <a:t>1/30/2024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5D17A6D-25BD-478F-B17E-88D5767A5B00}" type="slidenum">
              <a:rPr lang="en-US" smtClean="0"/>
              <a:t>‹#›</a:t>
            </a:fld>
            <a:endParaRPr lang="en-US"/>
          </a:p>
        </p:txBody>
      </p:sp>
    </p:spTree>
    <p:extLst>
      <p:ext uri="{BB962C8B-B14F-4D97-AF65-F5344CB8AC3E}">
        <p14:creationId xmlns:p14="http://schemas.microsoft.com/office/powerpoint/2010/main" val="1261455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442575D-97EF-4529-946D-698D565B90C8}" type="datetimeFigureOut">
              <a:rPr lang="en-US" smtClean="0"/>
              <a:t>1/30/2024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5D17A6D-25BD-478F-B17E-88D5767A5B00}" type="slidenum">
              <a:rPr lang="en-US" smtClean="0"/>
              <a:t>‹#›</a:t>
            </a:fld>
            <a:endParaRPr lang="en-US"/>
          </a:p>
        </p:txBody>
      </p:sp>
    </p:spTree>
    <p:extLst>
      <p:ext uri="{BB962C8B-B14F-4D97-AF65-F5344CB8AC3E}">
        <p14:creationId xmlns:p14="http://schemas.microsoft.com/office/powerpoint/2010/main" val="4187616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4376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3786810"/>
            <a:ext cx="12192000" cy="127653"/>
          </a:xfrm>
          <a:prstGeom prst="rect">
            <a:avLst/>
          </a:prstGeom>
          <a:gradFill flip="none" rotWithShape="1">
            <a:gsLst>
              <a:gs pos="28000">
                <a:srgbClr val="00ABD6"/>
              </a:gs>
              <a:gs pos="100000">
                <a:schemeClr val="bg1">
                  <a:alpha val="96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2532989"/>
            <a:ext cx="10515600" cy="1249219"/>
          </a:xfrm>
        </p:spPr>
        <p:txBody>
          <a:bodyPr anchor="b"/>
          <a:lstStyle>
            <a:lvl1pPr algn="ctr">
              <a:defRPr sz="6000"/>
            </a:lvl1pPr>
          </a:lstStyle>
          <a:p>
            <a:r>
              <a:rPr lang="en-US"/>
              <a:t>Click to edit Master title style</a:t>
            </a:r>
            <a:endParaRPr lang="en-US" dirty="0"/>
          </a:p>
        </p:txBody>
      </p:sp>
      <p:sp>
        <p:nvSpPr>
          <p:cNvPr id="8" name="Rectangle 7"/>
          <p:cNvSpPr/>
          <p:nvPr/>
        </p:nvSpPr>
        <p:spPr>
          <a:xfrm>
            <a:off x="2004318" y="3914462"/>
            <a:ext cx="10187681" cy="143749"/>
          </a:xfrm>
          <a:prstGeom prst="rect">
            <a:avLst/>
          </a:prstGeom>
          <a:gradFill>
            <a:gsLst>
              <a:gs pos="29000">
                <a:srgbClr val="FCB040"/>
              </a:gs>
              <a:gs pos="100000">
                <a:schemeClr val="bg1">
                  <a:alpha val="96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578087" y="4058212"/>
            <a:ext cx="8613913" cy="137160"/>
          </a:xfrm>
          <a:prstGeom prst="rect">
            <a:avLst/>
          </a:prstGeom>
          <a:gradFill>
            <a:gsLst>
              <a:gs pos="30000">
                <a:srgbClr val="00ABD6"/>
              </a:gs>
              <a:gs pos="100000">
                <a:schemeClr val="bg1">
                  <a:alpha val="96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3264" y="252122"/>
            <a:ext cx="2232384" cy="1278173"/>
          </a:xfrm>
          <a:prstGeom prst="rect">
            <a:avLst/>
          </a:prstGeom>
        </p:spPr>
      </p:pic>
    </p:spTree>
    <p:extLst>
      <p:ext uri="{BB962C8B-B14F-4D97-AF65-F5344CB8AC3E}">
        <p14:creationId xmlns:p14="http://schemas.microsoft.com/office/powerpoint/2010/main" val="2425140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38970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38970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71065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469A294-8252-483A-A6C2-11F0DCE8CAF7}"/>
              </a:ext>
            </a:extLst>
          </p:cNvPr>
          <p:cNvSpPr txBox="1"/>
          <p:nvPr userDrawn="1"/>
        </p:nvSpPr>
        <p:spPr>
          <a:xfrm>
            <a:off x="4950423" y="1758342"/>
            <a:ext cx="2291151" cy="523220"/>
          </a:xfrm>
          <a:prstGeom prst="rect">
            <a:avLst/>
          </a:prstGeom>
          <a:noFill/>
        </p:spPr>
        <p:txBody>
          <a:bodyPr wrap="square" rtlCol="0">
            <a:spAutoFit/>
          </a:bodyPr>
          <a:lstStyle/>
          <a:p>
            <a:r>
              <a:rPr lang="en-US" sz="2800" dirty="0">
                <a:solidFill>
                  <a:schemeClr val="accent1"/>
                </a:solidFill>
              </a:rPr>
              <a:t>Phase I States</a:t>
            </a:r>
          </a:p>
        </p:txBody>
      </p:sp>
      <p:pic>
        <p:nvPicPr>
          <p:cNvPr id="8" name="Picture 7">
            <a:extLst>
              <a:ext uri="{FF2B5EF4-FFF2-40B4-BE49-F238E27FC236}">
                <a16:creationId xmlns:a16="http://schemas.microsoft.com/office/drawing/2014/main" id="{EE2D45B4-E5EA-4527-81A1-E11514D6283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96476" y="585167"/>
            <a:ext cx="1799048" cy="728728"/>
          </a:xfrm>
          <a:prstGeom prst="rect">
            <a:avLst/>
          </a:prstGeom>
        </p:spPr>
      </p:pic>
      <p:pic>
        <p:nvPicPr>
          <p:cNvPr id="9" name="Picture 8">
            <a:extLst>
              <a:ext uri="{FF2B5EF4-FFF2-40B4-BE49-F238E27FC236}">
                <a16:creationId xmlns:a16="http://schemas.microsoft.com/office/drawing/2014/main" id="{DE3AD76F-340F-4AB6-AA54-FC8AF5441EB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96476" y="2547299"/>
            <a:ext cx="2113505" cy="818775"/>
          </a:xfrm>
          <a:prstGeom prst="rect">
            <a:avLst/>
          </a:prstGeom>
        </p:spPr>
      </p:pic>
      <p:pic>
        <p:nvPicPr>
          <p:cNvPr id="10" name="Picture 9" descr="A close up of a logo&#10;&#10;Description automatically generated">
            <a:extLst>
              <a:ext uri="{FF2B5EF4-FFF2-40B4-BE49-F238E27FC236}">
                <a16:creationId xmlns:a16="http://schemas.microsoft.com/office/drawing/2014/main" id="{6105C710-72A3-40D4-BC29-8E1DADBA27E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0692" y="2547299"/>
            <a:ext cx="3267463" cy="597409"/>
          </a:xfrm>
          <a:prstGeom prst="rect">
            <a:avLst/>
          </a:prstGeom>
        </p:spPr>
      </p:pic>
      <p:pic>
        <p:nvPicPr>
          <p:cNvPr id="11" name="Picture 10" descr="A close up of a piece of paper&#10;&#10;Description automatically generated">
            <a:extLst>
              <a:ext uri="{FF2B5EF4-FFF2-40B4-BE49-F238E27FC236}">
                <a16:creationId xmlns:a16="http://schemas.microsoft.com/office/drawing/2014/main" id="{33125314-A754-4DA3-BE57-087E7E0B506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468706" y="2484373"/>
            <a:ext cx="2829620" cy="944627"/>
          </a:xfrm>
          <a:prstGeom prst="rect">
            <a:avLst/>
          </a:prstGeom>
        </p:spPr>
      </p:pic>
      <p:sp>
        <p:nvSpPr>
          <p:cNvPr id="12" name="TextBox 11">
            <a:extLst>
              <a:ext uri="{FF2B5EF4-FFF2-40B4-BE49-F238E27FC236}">
                <a16:creationId xmlns:a16="http://schemas.microsoft.com/office/drawing/2014/main" id="{8522209D-82CE-41D6-8E11-3D5251F0217F}"/>
              </a:ext>
            </a:extLst>
          </p:cNvPr>
          <p:cNvSpPr txBox="1"/>
          <p:nvPr userDrawn="1"/>
        </p:nvSpPr>
        <p:spPr>
          <a:xfrm>
            <a:off x="4950424" y="3631811"/>
            <a:ext cx="2291151" cy="523220"/>
          </a:xfrm>
          <a:prstGeom prst="rect">
            <a:avLst/>
          </a:prstGeom>
          <a:noFill/>
        </p:spPr>
        <p:txBody>
          <a:bodyPr wrap="square" rtlCol="0">
            <a:spAutoFit/>
          </a:bodyPr>
          <a:lstStyle/>
          <a:p>
            <a:r>
              <a:rPr lang="en-US" sz="2800" dirty="0">
                <a:solidFill>
                  <a:schemeClr val="accent1"/>
                </a:solidFill>
              </a:rPr>
              <a:t>Phase II States</a:t>
            </a:r>
          </a:p>
        </p:txBody>
      </p:sp>
      <p:pic>
        <p:nvPicPr>
          <p:cNvPr id="13" name="Picture 12">
            <a:extLst>
              <a:ext uri="{FF2B5EF4-FFF2-40B4-BE49-F238E27FC236}">
                <a16:creationId xmlns:a16="http://schemas.microsoft.com/office/drawing/2014/main" id="{7D775CB8-BE3A-43B7-9C3C-1FFA9A5D402D}"/>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594625" y="4576439"/>
            <a:ext cx="1879599" cy="1174750"/>
          </a:xfrm>
          <a:prstGeom prst="rect">
            <a:avLst/>
          </a:prstGeom>
        </p:spPr>
      </p:pic>
      <p:pic>
        <p:nvPicPr>
          <p:cNvPr id="16" name="Picture 15" descr="A screenshot of a cell phone&#10;&#10;Description automatically generated">
            <a:extLst>
              <a:ext uri="{FF2B5EF4-FFF2-40B4-BE49-F238E27FC236}">
                <a16:creationId xmlns:a16="http://schemas.microsoft.com/office/drawing/2014/main" id="{777A4E58-239D-4867-A247-9EE091A230DE}"/>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788278" y="4684620"/>
            <a:ext cx="4190476" cy="1114286"/>
          </a:xfrm>
          <a:prstGeom prst="rect">
            <a:avLst/>
          </a:prstGeom>
        </p:spPr>
      </p:pic>
      <p:sp>
        <p:nvSpPr>
          <p:cNvPr id="17" name="TextBox 16">
            <a:extLst>
              <a:ext uri="{FF2B5EF4-FFF2-40B4-BE49-F238E27FC236}">
                <a16:creationId xmlns:a16="http://schemas.microsoft.com/office/drawing/2014/main" id="{1810CBDA-3F10-4E80-8261-13D282B9E7F5}"/>
              </a:ext>
            </a:extLst>
          </p:cNvPr>
          <p:cNvSpPr txBox="1"/>
          <p:nvPr userDrawn="1"/>
        </p:nvSpPr>
        <p:spPr>
          <a:xfrm>
            <a:off x="785339" y="527455"/>
            <a:ext cx="2291151" cy="769441"/>
          </a:xfrm>
          <a:prstGeom prst="rect">
            <a:avLst/>
          </a:prstGeom>
          <a:noFill/>
        </p:spPr>
        <p:txBody>
          <a:bodyPr wrap="square" rtlCol="0">
            <a:spAutoFit/>
          </a:bodyPr>
          <a:lstStyle/>
          <a:p>
            <a:r>
              <a:rPr lang="en-US" sz="4400" dirty="0">
                <a:solidFill>
                  <a:schemeClr val="tx1"/>
                </a:solidFill>
              </a:rPr>
              <a:t>Partners</a:t>
            </a:r>
          </a:p>
        </p:txBody>
      </p:sp>
      <p:pic>
        <p:nvPicPr>
          <p:cNvPr id="3" name="Picture 2">
            <a:extLst>
              <a:ext uri="{FF2B5EF4-FFF2-40B4-BE49-F238E27FC236}">
                <a16:creationId xmlns:a16="http://schemas.microsoft.com/office/drawing/2014/main" id="{F1232B6E-DF80-4D16-8730-62BE202B41A0}"/>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3992947" y="4553323"/>
            <a:ext cx="3276607" cy="1197866"/>
          </a:xfrm>
          <a:prstGeom prst="rect">
            <a:avLst/>
          </a:prstGeom>
        </p:spPr>
      </p:pic>
    </p:spTree>
    <p:extLst>
      <p:ext uri="{BB962C8B-B14F-4D97-AF65-F5344CB8AC3E}">
        <p14:creationId xmlns:p14="http://schemas.microsoft.com/office/powerpoint/2010/main" val="2240635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06441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442575D-97EF-4529-946D-698D565B90C8}" type="datetimeFigureOut">
              <a:rPr lang="en-US" smtClean="0"/>
              <a:t>1/30/2024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5D17A6D-25BD-478F-B17E-88D5767A5B00}" type="slidenum">
              <a:rPr lang="en-US" smtClean="0"/>
              <a:t>‹#›</a:t>
            </a:fld>
            <a:endParaRPr lang="en-US"/>
          </a:p>
        </p:txBody>
      </p:sp>
    </p:spTree>
    <p:extLst>
      <p:ext uri="{BB962C8B-B14F-4D97-AF65-F5344CB8AC3E}">
        <p14:creationId xmlns:p14="http://schemas.microsoft.com/office/powerpoint/2010/main" val="4126442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442575D-97EF-4529-946D-698D565B90C8}" type="datetimeFigureOut">
              <a:rPr lang="en-US" smtClean="0"/>
              <a:t>1/30/2024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5D17A6D-25BD-478F-B17E-88D5767A5B00}" type="slidenum">
              <a:rPr lang="en-US" smtClean="0"/>
              <a:t>‹#›</a:t>
            </a:fld>
            <a:endParaRPr lang="en-US"/>
          </a:p>
        </p:txBody>
      </p:sp>
    </p:spTree>
    <p:extLst>
      <p:ext uri="{BB962C8B-B14F-4D97-AF65-F5344CB8AC3E}">
        <p14:creationId xmlns:p14="http://schemas.microsoft.com/office/powerpoint/2010/main" val="3839411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442575D-97EF-4529-946D-698D565B90C8}" type="datetimeFigureOut">
              <a:rPr lang="en-US" smtClean="0"/>
              <a:t>1/30/2024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5D17A6D-25BD-478F-B17E-88D5767A5B00}" type="slidenum">
              <a:rPr lang="en-US" smtClean="0"/>
              <a:t>‹#›</a:t>
            </a:fld>
            <a:endParaRPr lang="en-US"/>
          </a:p>
        </p:txBody>
      </p:sp>
    </p:spTree>
    <p:extLst>
      <p:ext uri="{BB962C8B-B14F-4D97-AF65-F5344CB8AC3E}">
        <p14:creationId xmlns:p14="http://schemas.microsoft.com/office/powerpoint/2010/main" val="2639659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8866" y="208261"/>
            <a:ext cx="11168273"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28866" y="1676538"/>
            <a:ext cx="11168273" cy="356102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483952" y="227729"/>
            <a:ext cx="2281152" cy="1306095"/>
          </a:xfrm>
          <a:prstGeom prst="rect">
            <a:avLst/>
          </a:prstGeom>
        </p:spPr>
      </p:pic>
      <p:sp>
        <p:nvSpPr>
          <p:cNvPr id="9" name="Rectangle 8"/>
          <p:cNvSpPr/>
          <p:nvPr/>
        </p:nvSpPr>
        <p:spPr>
          <a:xfrm rot="5400000">
            <a:off x="-2655741" y="2800847"/>
            <a:ext cx="5784574" cy="182880"/>
          </a:xfrm>
          <a:prstGeom prst="rect">
            <a:avLst/>
          </a:prstGeom>
          <a:gradFill>
            <a:gsLst>
              <a:gs pos="29000">
                <a:srgbClr val="FCB040"/>
              </a:gs>
              <a:gs pos="100000">
                <a:schemeClr val="bg1">
                  <a:alpha val="96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5400000">
            <a:off x="-2143213" y="2468880"/>
            <a:ext cx="5120640" cy="182880"/>
          </a:xfrm>
          <a:prstGeom prst="rect">
            <a:avLst/>
          </a:prstGeom>
          <a:gradFill>
            <a:gsLst>
              <a:gs pos="30000">
                <a:srgbClr val="00ABD6"/>
              </a:gs>
              <a:gs pos="100000">
                <a:schemeClr val="bg1">
                  <a:alpha val="96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58586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hyperlink" Target="https://www.publicdomainpictures.net/view-image.php?image=166585&amp;picture=small-town-usa"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10" Type="http://schemas.openxmlformats.org/officeDocument/2006/relationships/hyperlink" Target="https://creativecommons.org/licenses/by-sa/3.0/" TargetMode="External"/><Relationship Id="rId4" Type="http://schemas.openxmlformats.org/officeDocument/2006/relationships/diagramLayout" Target="../diagrams/layout6.xml"/><Relationship Id="rId9" Type="http://schemas.openxmlformats.org/officeDocument/2006/relationships/hyperlink" Target="https://geobrava.wordpress.com/page/5/"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4.xml"/><Relationship Id="rId5" Type="http://schemas.openxmlformats.org/officeDocument/2006/relationships/hyperlink" Target="https://svgsilh.com/e91e63/image/1539614.html" TargetMode="External"/><Relationship Id="rId4" Type="http://schemas.openxmlformats.org/officeDocument/2006/relationships/image" Target="../media/image18.svg"/></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hyperlink" Target="https://pixabay.com/en/struggle-push-uphill-battle-effort-1271657/"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hyperlink" Target="https://www.publicdomainpictures.net/en/view-image.php?image=268388&amp;picture=business-opportunities"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hyperlink" Target="https://www.publicdomainpictures.net/en/view-image.php?image=228947&amp;picture=vintage-floral-thank-you-card"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F5AA4B2-7DF8-4020-B670-B4519B065CD0}"/>
              </a:ext>
            </a:extLst>
          </p:cNvPr>
          <p:cNvSpPr>
            <a:spLocks noGrp="1"/>
          </p:cNvSpPr>
          <p:nvPr>
            <p:ph type="title" idx="4294967295"/>
          </p:nvPr>
        </p:nvSpPr>
        <p:spPr>
          <a:xfrm>
            <a:off x="1524000" y="3848100"/>
            <a:ext cx="9144000" cy="7651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0" i="0" u="none" strike="noStrike" kern="1200" cap="none" spc="0" normalizeH="0" baseline="0" noProof="0" dirty="0">
                <a:ln>
                  <a:noFill/>
                </a:ln>
                <a:solidFill>
                  <a:schemeClr val="tx1"/>
                </a:solidFill>
                <a:effectLst/>
                <a:uLnTx/>
                <a:uFillTx/>
                <a:latin typeface="+mn-lt"/>
                <a:ea typeface="+mn-ea"/>
                <a:cs typeface="+mn-cs"/>
              </a:rPr>
              <a:t>CREATE Forum</a:t>
            </a:r>
          </a:p>
        </p:txBody>
      </p:sp>
      <p:sp>
        <p:nvSpPr>
          <p:cNvPr id="3" name="TextBox 2">
            <a:extLst>
              <a:ext uri="{FF2B5EF4-FFF2-40B4-BE49-F238E27FC236}">
                <a16:creationId xmlns:a16="http://schemas.microsoft.com/office/drawing/2014/main" id="{81A7B772-7C21-418F-B952-306DE67BAA1F}"/>
              </a:ext>
            </a:extLst>
          </p:cNvPr>
          <p:cNvSpPr txBox="1"/>
          <p:nvPr/>
        </p:nvSpPr>
        <p:spPr>
          <a:xfrm>
            <a:off x="874643" y="4810539"/>
            <a:ext cx="10495722" cy="461665"/>
          </a:xfrm>
          <a:prstGeom prst="rect">
            <a:avLst/>
          </a:prstGeom>
          <a:noFill/>
        </p:spPr>
        <p:txBody>
          <a:bodyPr wrap="square" rtlCol="0">
            <a:spAutoFit/>
          </a:bodyPr>
          <a:lstStyle/>
          <a:p>
            <a:pPr algn="ctr"/>
            <a:r>
              <a:rPr lang="en-US" sz="2400" dirty="0"/>
              <a:t>[Add date, presenters and other pertinent information as needed</a:t>
            </a:r>
            <a:r>
              <a:rPr lang="en-US" dirty="0"/>
              <a:t>]</a:t>
            </a:r>
          </a:p>
        </p:txBody>
      </p:sp>
    </p:spTree>
    <p:extLst>
      <p:ext uri="{BB962C8B-B14F-4D97-AF65-F5344CB8AC3E}">
        <p14:creationId xmlns:p14="http://schemas.microsoft.com/office/powerpoint/2010/main" val="42035281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FFC8B-036E-40CD-9D33-52F10354FCA3}"/>
              </a:ext>
            </a:extLst>
          </p:cNvPr>
          <p:cNvSpPr>
            <a:spLocks noGrp="1"/>
          </p:cNvSpPr>
          <p:nvPr>
            <p:ph type="title"/>
          </p:nvPr>
        </p:nvSpPr>
        <p:spPr/>
        <p:txBody>
          <a:bodyPr/>
          <a:lstStyle/>
          <a:p>
            <a:r>
              <a:rPr lang="en-US" dirty="0">
                <a:solidFill>
                  <a:schemeClr val="accent3"/>
                </a:solidFill>
              </a:rPr>
              <a:t>Thank you to our sponsors! </a:t>
            </a:r>
          </a:p>
        </p:txBody>
      </p:sp>
    </p:spTree>
    <p:extLst>
      <p:ext uri="{BB962C8B-B14F-4D97-AF65-F5344CB8AC3E}">
        <p14:creationId xmlns:p14="http://schemas.microsoft.com/office/powerpoint/2010/main" val="1894482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04080C-49FB-475C-B861-6C3A3059910E}"/>
              </a:ext>
            </a:extLst>
          </p:cNvPr>
          <p:cNvSpPr>
            <a:spLocks noGrp="1"/>
          </p:cNvSpPr>
          <p:nvPr>
            <p:ph type="title" idx="4294967295"/>
          </p:nvPr>
        </p:nvSpPr>
        <p:spPr>
          <a:xfrm>
            <a:off x="9691187" y="5039689"/>
            <a:ext cx="1882247" cy="769441"/>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chemeClr val="accent3"/>
                </a:solidFill>
                <a:effectLst/>
                <a:uLnTx/>
                <a:uFillTx/>
                <a:latin typeface="+mn-lt"/>
                <a:ea typeface="+mn-ea"/>
                <a:cs typeface="+mn-cs"/>
              </a:rPr>
              <a:t>Agenda</a:t>
            </a:r>
            <a:endParaRPr kumimoji="0" lang="en-US" sz="44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2" name="Diagram 1">
            <a:extLst>
              <a:ext uri="{FF2B5EF4-FFF2-40B4-BE49-F238E27FC236}">
                <a16:creationId xmlns:a16="http://schemas.microsoft.com/office/drawing/2014/main" id="{35D53F55-21CE-429F-B4E6-64914E92C350}"/>
              </a:ext>
            </a:extLst>
          </p:cNvPr>
          <p:cNvGraphicFramePr/>
          <p:nvPr>
            <p:extLst>
              <p:ext uri="{D42A27DB-BD31-4B8C-83A1-F6EECF244321}">
                <p14:modId xmlns:p14="http://schemas.microsoft.com/office/powerpoint/2010/main" val="1473762118"/>
              </p:ext>
            </p:extLst>
          </p:nvPr>
        </p:nvGraphicFramePr>
        <p:xfrm>
          <a:off x="618566" y="282389"/>
          <a:ext cx="8754034" cy="55267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65516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CC23EDA-F32E-46C2-83B3-501B1BF3EA0C}"/>
              </a:ext>
            </a:extLst>
          </p:cNvPr>
          <p:cNvSpPr txBox="1">
            <a:spLocks noGrp="1"/>
          </p:cNvSpPr>
          <p:nvPr>
            <p:ph type="title" idx="4294967295"/>
          </p:nvPr>
        </p:nvSpPr>
        <p:spPr>
          <a:xfrm>
            <a:off x="728866" y="208261"/>
            <a:ext cx="11168273"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4400" b="0" i="0" u="none" strike="noStrike" kern="1200" cap="none" spc="0" normalizeH="0" baseline="0" noProof="0" dirty="0">
                <a:ln>
                  <a:noFill/>
                </a:ln>
                <a:solidFill>
                  <a:schemeClr val="accent3"/>
                </a:solidFill>
                <a:effectLst/>
                <a:uLnTx/>
                <a:uFillTx/>
                <a:latin typeface="+mj-lt"/>
                <a:ea typeface="+mj-ea"/>
                <a:cs typeface="+mj-cs"/>
              </a:rPr>
              <a:t>Purpose of CREATE BRIDGES</a:t>
            </a:r>
            <a:endParaRPr kumimoji="0" lang="en-US" sz="4400" b="0" i="0" u="none" strike="noStrike" kern="1200" cap="none" spc="0" normalizeH="0" baseline="0" noProof="0" dirty="0">
              <a:ln>
                <a:noFill/>
              </a:ln>
              <a:solidFill>
                <a:schemeClr val="accent3"/>
              </a:solidFill>
              <a:effectLst/>
              <a:uLnTx/>
              <a:uFillTx/>
              <a:latin typeface="+mj-lt"/>
              <a:ea typeface="+mj-ea"/>
              <a:cs typeface="+mj-cs"/>
            </a:endParaRPr>
          </a:p>
        </p:txBody>
      </p:sp>
      <p:graphicFrame>
        <p:nvGraphicFramePr>
          <p:cNvPr id="4" name="Diagram 3">
            <a:extLst>
              <a:ext uri="{FF2B5EF4-FFF2-40B4-BE49-F238E27FC236}">
                <a16:creationId xmlns:a16="http://schemas.microsoft.com/office/drawing/2014/main" id="{F95C9001-F72E-4607-8EA4-F009D17BC059}"/>
              </a:ext>
            </a:extLst>
          </p:cNvPr>
          <p:cNvGraphicFramePr/>
          <p:nvPr/>
        </p:nvGraphicFramePr>
        <p:xfrm>
          <a:off x="3048001" y="2007620"/>
          <a:ext cx="5876677" cy="30419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05623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3291" y="257357"/>
            <a:ext cx="10515600" cy="1325563"/>
          </a:xfrm>
        </p:spPr>
        <p:txBody>
          <a:bodyPr/>
          <a:lstStyle/>
          <a:p>
            <a:r>
              <a:rPr lang="en-US" dirty="0">
                <a:solidFill>
                  <a:schemeClr val="accent3"/>
                </a:solidFill>
              </a:rPr>
              <a:t>CREATE BRIDGES Process</a:t>
            </a:r>
          </a:p>
        </p:txBody>
      </p:sp>
      <p:sp>
        <p:nvSpPr>
          <p:cNvPr id="15" name="Rectangle 14">
            <a:extLst>
              <a:ext uri="{C183D7F6-B498-43B3-948B-1728B52AA6E4}">
                <adec:decorative xmlns:adec="http://schemas.microsoft.com/office/drawing/2017/decorative" val="1"/>
              </a:ext>
            </a:extLst>
          </p:cNvPr>
          <p:cNvSpPr/>
          <p:nvPr/>
        </p:nvSpPr>
        <p:spPr>
          <a:xfrm>
            <a:off x="2594495" y="1890158"/>
            <a:ext cx="1476418" cy="3140031"/>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Isosceles Triangle 15">
            <a:extLst>
              <a:ext uri="{C183D7F6-B498-43B3-948B-1728B52AA6E4}">
                <adec:decorative xmlns:adec="http://schemas.microsoft.com/office/drawing/2017/decorative" val="1"/>
              </a:ext>
            </a:extLst>
          </p:cNvPr>
          <p:cNvSpPr/>
          <p:nvPr/>
        </p:nvSpPr>
        <p:spPr>
          <a:xfrm rot="5400000">
            <a:off x="-252391" y="2520870"/>
            <a:ext cx="3595258" cy="1816257"/>
          </a:xfrm>
          <a:prstGeom prst="triangle">
            <a:avLst>
              <a:gd name="adj" fmla="val 50381"/>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 name="Rectangle 19">
            <a:extLst>
              <a:ext uri="{C183D7F6-B498-43B3-948B-1728B52AA6E4}">
                <adec:decorative xmlns:adec="http://schemas.microsoft.com/office/drawing/2017/decorative" val="1"/>
              </a:ext>
            </a:extLst>
          </p:cNvPr>
          <p:cNvSpPr/>
          <p:nvPr/>
        </p:nvSpPr>
        <p:spPr>
          <a:xfrm>
            <a:off x="6279783" y="1900112"/>
            <a:ext cx="1710738" cy="1481846"/>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2" name="Rectangle 16">
            <a:extLst>
              <a:ext uri="{C183D7F6-B498-43B3-948B-1728B52AA6E4}">
                <adec:decorative xmlns:adec="http://schemas.microsoft.com/office/drawing/2017/decorative" val="1"/>
              </a:ext>
            </a:extLst>
          </p:cNvPr>
          <p:cNvSpPr>
            <a:spLocks noChangeArrowheads="1"/>
          </p:cNvSpPr>
          <p:nvPr/>
        </p:nvSpPr>
        <p:spPr bwMode="auto">
          <a:xfrm>
            <a:off x="0" y="-32004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0" name="TextBox 29"/>
          <p:cNvSpPr txBox="1"/>
          <p:nvPr/>
        </p:nvSpPr>
        <p:spPr>
          <a:xfrm>
            <a:off x="628923" y="2675342"/>
            <a:ext cx="1696955" cy="1200329"/>
          </a:xfrm>
          <a:prstGeom prst="rect">
            <a:avLst/>
          </a:prstGeom>
          <a:noFill/>
        </p:spPr>
        <p:txBody>
          <a:bodyPr wrap="square" rtlCol="0">
            <a:spAutoFit/>
          </a:bodyPr>
          <a:lstStyle/>
          <a:p>
            <a:r>
              <a:rPr lang="en-US" sz="2400" dirty="0">
                <a:solidFill>
                  <a:schemeClr val="bg1"/>
                </a:solidFill>
              </a:rPr>
              <a:t>Regional Steering Committee</a:t>
            </a:r>
          </a:p>
        </p:txBody>
      </p:sp>
      <p:sp>
        <p:nvSpPr>
          <p:cNvPr id="31" name="TextBox 30"/>
          <p:cNvSpPr txBox="1"/>
          <p:nvPr/>
        </p:nvSpPr>
        <p:spPr>
          <a:xfrm>
            <a:off x="2622219" y="2100489"/>
            <a:ext cx="1546461" cy="2677656"/>
          </a:xfrm>
          <a:prstGeom prst="rect">
            <a:avLst/>
          </a:prstGeom>
          <a:noFill/>
        </p:spPr>
        <p:txBody>
          <a:bodyPr wrap="square" rtlCol="0">
            <a:spAutoFit/>
          </a:bodyPr>
          <a:lstStyle/>
          <a:p>
            <a:r>
              <a:rPr lang="en-US" sz="2400" dirty="0">
                <a:solidFill>
                  <a:schemeClr val="bg1"/>
                </a:solidFill>
              </a:rPr>
              <a:t>Resource Listing of businesses, training programs, and resources</a:t>
            </a:r>
          </a:p>
        </p:txBody>
      </p:sp>
      <p:sp>
        <p:nvSpPr>
          <p:cNvPr id="32" name="TextBox 31">
            <a:extLst>
              <a:ext uri="{C183D7F6-B498-43B3-948B-1728B52AA6E4}">
                <adec:decorative xmlns:adec="http://schemas.microsoft.com/office/drawing/2017/decorative" val="1"/>
              </a:ext>
            </a:extLst>
          </p:cNvPr>
          <p:cNvSpPr txBox="1"/>
          <p:nvPr/>
        </p:nvSpPr>
        <p:spPr>
          <a:xfrm>
            <a:off x="4488930" y="2953738"/>
            <a:ext cx="1426814" cy="1200329"/>
          </a:xfrm>
          <a:prstGeom prst="rect">
            <a:avLst/>
          </a:prstGeom>
          <a:noFill/>
        </p:spPr>
        <p:txBody>
          <a:bodyPr wrap="square" rtlCol="0">
            <a:spAutoFit/>
          </a:bodyPr>
          <a:lstStyle/>
          <a:p>
            <a:endParaRPr lang="en-US" dirty="0">
              <a:solidFill>
                <a:schemeClr val="bg1"/>
              </a:solidFill>
            </a:endParaRPr>
          </a:p>
          <a:p>
            <a:endParaRPr lang="en-US" dirty="0">
              <a:solidFill>
                <a:schemeClr val="bg1"/>
              </a:solidFill>
            </a:endParaRPr>
          </a:p>
          <a:p>
            <a:r>
              <a:rPr lang="en-US" dirty="0">
                <a:solidFill>
                  <a:schemeClr val="bg1"/>
                </a:solidFill>
              </a:rPr>
              <a:t>Host a civic forum</a:t>
            </a:r>
          </a:p>
        </p:txBody>
      </p:sp>
      <p:sp>
        <p:nvSpPr>
          <p:cNvPr id="33" name="Isosceles Triangle 32">
            <a:extLst>
              <a:ext uri="{C183D7F6-B498-43B3-948B-1728B52AA6E4}">
                <adec:decorative xmlns:adec="http://schemas.microsoft.com/office/drawing/2017/decorative" val="1"/>
              </a:ext>
            </a:extLst>
          </p:cNvPr>
          <p:cNvSpPr/>
          <p:nvPr/>
        </p:nvSpPr>
        <p:spPr>
          <a:xfrm rot="5400000">
            <a:off x="3401517" y="2552047"/>
            <a:ext cx="3595259" cy="1816256"/>
          </a:xfrm>
          <a:prstGeom prst="triangle">
            <a:avLst>
              <a:gd name="adj" fmla="val 50381"/>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6" name="TextBox 35"/>
          <p:cNvSpPr txBox="1"/>
          <p:nvPr/>
        </p:nvSpPr>
        <p:spPr>
          <a:xfrm>
            <a:off x="4306091" y="2700653"/>
            <a:ext cx="1750001" cy="1477328"/>
          </a:xfrm>
          <a:prstGeom prst="rect">
            <a:avLst/>
          </a:prstGeom>
          <a:noFill/>
        </p:spPr>
        <p:txBody>
          <a:bodyPr wrap="square" rtlCol="0">
            <a:spAutoFit/>
          </a:bodyPr>
          <a:lstStyle/>
          <a:p>
            <a:endParaRPr lang="en-US" dirty="0">
              <a:solidFill>
                <a:schemeClr val="bg1"/>
              </a:solidFill>
            </a:endParaRPr>
          </a:p>
          <a:p>
            <a:r>
              <a:rPr lang="en-US" sz="2400" dirty="0">
                <a:solidFill>
                  <a:schemeClr val="bg1"/>
                </a:solidFill>
              </a:rPr>
              <a:t>CREATE </a:t>
            </a:r>
          </a:p>
          <a:p>
            <a:r>
              <a:rPr lang="en-US" sz="2400" dirty="0">
                <a:solidFill>
                  <a:schemeClr val="bg1"/>
                </a:solidFill>
              </a:rPr>
              <a:t>BRIDGES</a:t>
            </a:r>
          </a:p>
          <a:p>
            <a:r>
              <a:rPr lang="en-US" sz="2400" dirty="0">
                <a:solidFill>
                  <a:schemeClr val="bg1"/>
                </a:solidFill>
              </a:rPr>
              <a:t>Forum</a:t>
            </a:r>
          </a:p>
        </p:txBody>
      </p:sp>
      <p:sp>
        <p:nvSpPr>
          <p:cNvPr id="4" name="Left Brace 3">
            <a:extLst>
              <a:ext uri="{FF2B5EF4-FFF2-40B4-BE49-F238E27FC236}">
                <a16:creationId xmlns:a16="http://schemas.microsoft.com/office/drawing/2014/main" id="{FAC63202-FF91-429E-BF7F-B02B19910015}"/>
              </a:ext>
            </a:extLst>
          </p:cNvPr>
          <p:cNvSpPr/>
          <p:nvPr/>
        </p:nvSpPr>
        <p:spPr>
          <a:xfrm rot="16200000">
            <a:off x="4407709" y="4901131"/>
            <a:ext cx="418017" cy="1125129"/>
          </a:xfrm>
          <a:prstGeom prst="lef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19" name="Google Shape;148;p19">
            <a:extLst>
              <a:ext uri="{FF2B5EF4-FFF2-40B4-BE49-F238E27FC236}">
                <a16:creationId xmlns:a16="http://schemas.microsoft.com/office/drawing/2014/main" id="{847816DE-8823-4EAA-AAAF-82EDDD22ABFE}"/>
              </a:ext>
            </a:extLst>
          </p:cNvPr>
          <p:cNvSpPr txBox="1"/>
          <p:nvPr/>
        </p:nvSpPr>
        <p:spPr>
          <a:xfrm>
            <a:off x="3488957" y="5781319"/>
            <a:ext cx="225552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chemeClr val="accent3"/>
                </a:solidFill>
                <a:latin typeface="Gill Sans"/>
                <a:ea typeface="Gill Sans"/>
                <a:cs typeface="Gill Sans"/>
                <a:sym typeface="Gill Sans"/>
              </a:rPr>
              <a:t>We are here!</a:t>
            </a:r>
            <a:endParaRPr dirty="0"/>
          </a:p>
        </p:txBody>
      </p:sp>
      <p:sp>
        <p:nvSpPr>
          <p:cNvPr id="34" name="Isosceles Triangle 33">
            <a:extLst>
              <a:ext uri="{C183D7F6-B498-43B3-948B-1728B52AA6E4}">
                <adec:decorative xmlns:adec="http://schemas.microsoft.com/office/drawing/2017/decorative" val="1"/>
              </a:ext>
            </a:extLst>
          </p:cNvPr>
          <p:cNvSpPr/>
          <p:nvPr/>
        </p:nvSpPr>
        <p:spPr>
          <a:xfrm rot="5400000">
            <a:off x="9276260" y="2546013"/>
            <a:ext cx="3550537" cy="1765973"/>
          </a:xfrm>
          <a:prstGeom prst="triangle">
            <a:avLst>
              <a:gd name="adj" fmla="val 50381"/>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5" name="Isosceles Triangle 34">
            <a:extLst>
              <a:ext uri="{C183D7F6-B498-43B3-948B-1728B52AA6E4}">
                <adec:decorative xmlns:adec="http://schemas.microsoft.com/office/drawing/2017/decorative" val="1"/>
              </a:ext>
            </a:extLst>
          </p:cNvPr>
          <p:cNvSpPr/>
          <p:nvPr/>
        </p:nvSpPr>
        <p:spPr>
          <a:xfrm rot="5400000">
            <a:off x="7311373" y="2524915"/>
            <a:ext cx="3579413" cy="1816256"/>
          </a:xfrm>
          <a:prstGeom prst="triangle">
            <a:avLst>
              <a:gd name="adj" fmla="val 50381"/>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TextBox 5"/>
          <p:cNvSpPr txBox="1"/>
          <p:nvPr/>
        </p:nvSpPr>
        <p:spPr>
          <a:xfrm>
            <a:off x="6344140" y="1856205"/>
            <a:ext cx="1582024" cy="1569660"/>
          </a:xfrm>
          <a:prstGeom prst="rect">
            <a:avLst/>
          </a:prstGeom>
          <a:noFill/>
        </p:spPr>
        <p:txBody>
          <a:bodyPr wrap="square" rtlCol="0">
            <a:spAutoFit/>
          </a:bodyPr>
          <a:lstStyle/>
          <a:p>
            <a:pPr algn="ctr"/>
            <a:r>
              <a:rPr lang="en-US" sz="2400" dirty="0">
                <a:solidFill>
                  <a:schemeClr val="bg1"/>
                </a:solidFill>
              </a:rPr>
              <a:t>Business Retention and Expansion</a:t>
            </a:r>
          </a:p>
        </p:txBody>
      </p:sp>
      <p:sp>
        <p:nvSpPr>
          <p:cNvPr id="3" name="Rectangle 2">
            <a:extLst>
              <a:ext uri="{FF2B5EF4-FFF2-40B4-BE49-F238E27FC236}">
                <a16:creationId xmlns:a16="http://schemas.microsoft.com/office/drawing/2014/main" id="{EC291C6B-6816-460F-B6CE-59B462953AB8}"/>
              </a:ext>
            </a:extLst>
          </p:cNvPr>
          <p:cNvSpPr/>
          <p:nvPr/>
        </p:nvSpPr>
        <p:spPr>
          <a:xfrm>
            <a:off x="6266609" y="3829861"/>
            <a:ext cx="1720545" cy="1200328"/>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2400" dirty="0">
                <a:cs typeface="Calibri"/>
              </a:rPr>
              <a:t>Employee engagement</a:t>
            </a:r>
          </a:p>
        </p:txBody>
      </p:sp>
      <p:sp>
        <p:nvSpPr>
          <p:cNvPr id="37" name="TextBox 36"/>
          <p:cNvSpPr txBox="1"/>
          <p:nvPr/>
        </p:nvSpPr>
        <p:spPr>
          <a:xfrm>
            <a:off x="8149855" y="3013499"/>
            <a:ext cx="1765974" cy="830997"/>
          </a:xfrm>
          <a:prstGeom prst="rect">
            <a:avLst/>
          </a:prstGeom>
          <a:noFill/>
        </p:spPr>
        <p:txBody>
          <a:bodyPr wrap="square" rtlCol="0" anchor="t">
            <a:spAutoFit/>
          </a:bodyPr>
          <a:lstStyle/>
          <a:p>
            <a:r>
              <a:rPr lang="en-US" sz="2400" dirty="0">
                <a:solidFill>
                  <a:schemeClr val="bg1"/>
                </a:solidFill>
              </a:rPr>
              <a:t>CREATE </a:t>
            </a:r>
          </a:p>
          <a:p>
            <a:r>
              <a:rPr lang="en-US" sz="2400" dirty="0">
                <a:solidFill>
                  <a:schemeClr val="bg1"/>
                </a:solidFill>
              </a:rPr>
              <a:t>Academy</a:t>
            </a:r>
          </a:p>
        </p:txBody>
      </p:sp>
      <p:sp>
        <p:nvSpPr>
          <p:cNvPr id="42" name="TextBox 41"/>
          <p:cNvSpPr txBox="1"/>
          <p:nvPr/>
        </p:nvSpPr>
        <p:spPr>
          <a:xfrm>
            <a:off x="10212374" y="2352176"/>
            <a:ext cx="1541811" cy="1846659"/>
          </a:xfrm>
          <a:prstGeom prst="rect">
            <a:avLst/>
          </a:prstGeom>
          <a:noFill/>
        </p:spPr>
        <p:txBody>
          <a:bodyPr wrap="square" rtlCol="0">
            <a:spAutoFit/>
          </a:bodyPr>
          <a:lstStyle/>
          <a:p>
            <a:endParaRPr lang="en-US" dirty="0"/>
          </a:p>
          <a:p>
            <a:r>
              <a:rPr lang="en-US" sz="2400" dirty="0">
                <a:solidFill>
                  <a:schemeClr val="bg1"/>
                </a:solidFill>
              </a:rPr>
              <a:t>New strategies </a:t>
            </a:r>
          </a:p>
          <a:p>
            <a:r>
              <a:rPr lang="en-US" sz="2400" dirty="0">
                <a:solidFill>
                  <a:schemeClr val="bg1"/>
                </a:solidFill>
              </a:rPr>
              <a:t>and </a:t>
            </a:r>
          </a:p>
          <a:p>
            <a:r>
              <a:rPr lang="en-US" sz="2400" dirty="0">
                <a:solidFill>
                  <a:schemeClr val="bg1"/>
                </a:solidFill>
              </a:rPr>
              <a:t>actions</a:t>
            </a:r>
          </a:p>
        </p:txBody>
      </p:sp>
    </p:spTree>
    <p:extLst>
      <p:ext uri="{BB962C8B-B14F-4D97-AF65-F5344CB8AC3E}">
        <p14:creationId xmlns:p14="http://schemas.microsoft.com/office/powerpoint/2010/main" val="3882873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20" grpId="0" animBg="1"/>
      <p:bldP spid="33" grpId="0" animBg="1"/>
      <p:bldP spid="34" grpId="0" animBg="1"/>
      <p:bldP spid="35"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D1FEB-0CA7-481C-A446-BBB25958F45F}"/>
              </a:ext>
            </a:extLst>
          </p:cNvPr>
          <p:cNvSpPr txBox="1">
            <a:spLocks noGrp="1"/>
          </p:cNvSpPr>
          <p:nvPr>
            <p:ph type="title" idx="4294967295"/>
          </p:nvPr>
        </p:nvSpPr>
        <p:spPr>
          <a:xfrm>
            <a:off x="728866" y="208261"/>
            <a:ext cx="11168273"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accent3"/>
                </a:solidFill>
                <a:effectLst/>
                <a:uLnTx/>
                <a:uFillTx/>
                <a:latin typeface="+mj-lt"/>
                <a:ea typeface="+mj-ea"/>
                <a:cs typeface="+mj-cs"/>
              </a:rPr>
              <a:t>Regional Approach</a:t>
            </a:r>
            <a:br>
              <a:rPr kumimoji="0" lang="en-US" sz="4400" b="0" i="0" u="none" strike="noStrike" kern="1200" cap="none" spc="0" normalizeH="0" baseline="0" noProof="0" dirty="0">
                <a:ln>
                  <a:noFill/>
                </a:ln>
                <a:solidFill>
                  <a:schemeClr val="tx1"/>
                </a:solidFill>
                <a:effectLst/>
                <a:uLnTx/>
                <a:uFillTx/>
                <a:latin typeface="+mj-lt"/>
                <a:ea typeface="+mj-ea"/>
                <a:cs typeface="+mj-cs"/>
              </a:rPr>
            </a:b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3" name="Diagram 2">
            <a:extLst>
              <a:ext uri="{FF2B5EF4-FFF2-40B4-BE49-F238E27FC236}">
                <a16:creationId xmlns:a16="http://schemas.microsoft.com/office/drawing/2014/main" id="{794DF9DE-49D8-439B-A1A8-E5B5C912FDC6}"/>
              </a:ext>
            </a:extLst>
          </p:cNvPr>
          <p:cNvGraphicFramePr/>
          <p:nvPr/>
        </p:nvGraphicFramePr>
        <p:xfrm>
          <a:off x="2743200" y="1066800"/>
          <a:ext cx="76200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55073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866" y="208261"/>
            <a:ext cx="2684894" cy="6253499"/>
          </a:xfrm>
        </p:spPr>
        <p:txBody>
          <a:bodyPr>
            <a:normAutofit/>
          </a:bodyPr>
          <a:lstStyle/>
          <a:p>
            <a:r>
              <a:rPr lang="en-US" dirty="0">
                <a:solidFill>
                  <a:schemeClr val="accent3"/>
                </a:solidFill>
              </a:rPr>
              <a:t>The CREATE BRIDGES Process:  A </a:t>
            </a:r>
            <a:br>
              <a:rPr lang="en-US" dirty="0">
                <a:solidFill>
                  <a:schemeClr val="accent3"/>
                </a:solidFill>
              </a:rPr>
            </a:br>
            <a:r>
              <a:rPr lang="en-US" dirty="0">
                <a:solidFill>
                  <a:schemeClr val="accent3"/>
                </a:solidFill>
              </a:rPr>
              <a:t>two-part approach, an overview </a:t>
            </a:r>
          </a:p>
        </p:txBody>
      </p:sp>
      <p:graphicFrame>
        <p:nvGraphicFramePr>
          <p:cNvPr id="5" name="Diagram 4"/>
          <p:cNvGraphicFramePr/>
          <p:nvPr/>
        </p:nvGraphicFramePr>
        <p:xfrm>
          <a:off x="2692400" y="132080"/>
          <a:ext cx="9885679" cy="65176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25000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7580CDCF-FE54-476B-A666-00BFD80A3AE9}"/>
              </a:ext>
            </a:extLst>
          </p:cNvPr>
          <p:cNvSpPr txBox="1">
            <a:spLocks noGrp="1"/>
          </p:cNvSpPr>
          <p:nvPr>
            <p:ph type="title" idx="4294967295"/>
          </p:nvPr>
        </p:nvSpPr>
        <p:spPr>
          <a:xfrm>
            <a:off x="728866" y="208261"/>
            <a:ext cx="11168273"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accent3"/>
                </a:solidFill>
                <a:effectLst/>
                <a:uLnTx/>
                <a:uFillTx/>
                <a:latin typeface="+mj-lt"/>
                <a:ea typeface="+mj-ea"/>
                <a:cs typeface="+mj-cs"/>
              </a:rPr>
              <a:t>Businesses</a:t>
            </a:r>
          </a:p>
        </p:txBody>
      </p:sp>
      <p:graphicFrame>
        <p:nvGraphicFramePr>
          <p:cNvPr id="3" name="Content Placeholder 6">
            <a:extLst>
              <a:ext uri="{FF2B5EF4-FFF2-40B4-BE49-F238E27FC236}">
                <a16:creationId xmlns:a16="http://schemas.microsoft.com/office/drawing/2014/main" id="{7A3513EE-495F-40AF-8BD7-E2858FEF0B10}"/>
              </a:ext>
            </a:extLst>
          </p:cNvPr>
          <p:cNvGraphicFramePr>
            <a:graphicFrameLocks/>
          </p:cNvGraphicFramePr>
          <p:nvPr>
            <p:extLst>
              <p:ext uri="{D42A27DB-BD31-4B8C-83A1-F6EECF244321}">
                <p14:modId xmlns:p14="http://schemas.microsoft.com/office/powerpoint/2010/main" val="2973453333"/>
              </p:ext>
            </p:extLst>
          </p:nvPr>
        </p:nvGraphicFramePr>
        <p:xfrm>
          <a:off x="1736559" y="1218096"/>
          <a:ext cx="5334000" cy="47080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 name="Picture 12">
            <a:extLst>
              <a:ext uri="{FF2B5EF4-FFF2-40B4-BE49-F238E27FC236}">
                <a16:creationId xmlns:a16="http://schemas.microsoft.com/office/drawing/2014/main" id="{F1C68C17-EA3B-4C45-BF1D-5DC446F0B5B6}"/>
              </a:ext>
            </a:extLst>
          </p:cNvPr>
          <p:cNvPicPr>
            <a:picLocks noChangeAspect="1"/>
          </p:cNvPicPr>
          <p:nvPr/>
        </p:nvPicPr>
        <p:blipFill>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7628930" y="1533824"/>
            <a:ext cx="2995528" cy="4510912"/>
          </a:xfrm>
          <a:prstGeom prst="rect">
            <a:avLst/>
          </a:prstGeom>
        </p:spPr>
      </p:pic>
    </p:spTree>
    <p:extLst>
      <p:ext uri="{BB962C8B-B14F-4D97-AF65-F5344CB8AC3E}">
        <p14:creationId xmlns:p14="http://schemas.microsoft.com/office/powerpoint/2010/main" val="18411952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9110D-5CB9-4AEC-A11C-DC0CED9082BA}"/>
              </a:ext>
            </a:extLst>
          </p:cNvPr>
          <p:cNvSpPr txBox="1">
            <a:spLocks noGrp="1"/>
          </p:cNvSpPr>
          <p:nvPr>
            <p:ph type="title" idx="4294967295"/>
          </p:nvPr>
        </p:nvSpPr>
        <p:spPr>
          <a:xfrm>
            <a:off x="6988152" y="5085061"/>
            <a:ext cx="3912322"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accent3"/>
                </a:solidFill>
                <a:effectLst/>
                <a:uLnTx/>
                <a:uFillTx/>
                <a:latin typeface="+mj-lt"/>
                <a:ea typeface="+mj-ea"/>
                <a:cs typeface="+mj-cs"/>
              </a:rPr>
              <a:t>Workforce</a:t>
            </a:r>
          </a:p>
        </p:txBody>
      </p:sp>
      <p:graphicFrame>
        <p:nvGraphicFramePr>
          <p:cNvPr id="3" name="Content Placeholder 7">
            <a:extLst>
              <a:ext uri="{FF2B5EF4-FFF2-40B4-BE49-F238E27FC236}">
                <a16:creationId xmlns:a16="http://schemas.microsoft.com/office/drawing/2014/main" id="{0EC99B04-ECD0-4340-8D56-61F4D37CF744}"/>
              </a:ext>
            </a:extLst>
          </p:cNvPr>
          <p:cNvGraphicFramePr>
            <a:graphicFrameLocks/>
          </p:cNvGraphicFramePr>
          <p:nvPr>
            <p:extLst>
              <p:ext uri="{D42A27DB-BD31-4B8C-83A1-F6EECF244321}">
                <p14:modId xmlns:p14="http://schemas.microsoft.com/office/powerpoint/2010/main" val="1174271647"/>
              </p:ext>
            </p:extLst>
          </p:nvPr>
        </p:nvGraphicFramePr>
        <p:xfrm>
          <a:off x="1052040" y="268941"/>
          <a:ext cx="5283446" cy="60001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C2503930-3057-40B6-AFED-3F30272617F4}"/>
              </a:ext>
            </a:extLst>
          </p:cNvPr>
          <p:cNvPicPr>
            <a:picLocks noChangeAspect="1"/>
          </p:cNvPicPr>
          <p:nvPr/>
        </p:nvPicPr>
        <p:blipFill>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6988152" y="1992085"/>
            <a:ext cx="4310744" cy="2873829"/>
          </a:xfrm>
          <a:prstGeom prst="rect">
            <a:avLst/>
          </a:prstGeom>
        </p:spPr>
      </p:pic>
      <p:sp>
        <p:nvSpPr>
          <p:cNvPr id="6" name="TextBox 5">
            <a:extLst>
              <a:ext uri="{FF2B5EF4-FFF2-40B4-BE49-F238E27FC236}">
                <a16:creationId xmlns:a16="http://schemas.microsoft.com/office/drawing/2014/main" id="{47CBD04D-619E-4E5F-960A-0DB7207059E5}"/>
              </a:ext>
            </a:extLst>
          </p:cNvPr>
          <p:cNvSpPr txBox="1"/>
          <p:nvPr/>
        </p:nvSpPr>
        <p:spPr>
          <a:xfrm>
            <a:off x="952500" y="6992102"/>
            <a:ext cx="2762905" cy="369332"/>
          </a:xfrm>
          <a:prstGeom prst="rect">
            <a:avLst/>
          </a:prstGeom>
          <a:noFill/>
        </p:spPr>
        <p:txBody>
          <a:bodyPr wrap="square" rtlCol="0">
            <a:spAutoFit/>
          </a:bodyPr>
          <a:lstStyle/>
          <a:p>
            <a:r>
              <a:rPr lang="en-US" sz="900">
                <a:hlinkClick r:id="rId9" tooltip="https://geobrava.wordpress.com/page/5/"/>
              </a:rPr>
              <a:t>This Photo</a:t>
            </a:r>
            <a:r>
              <a:rPr lang="en-US" sz="900"/>
              <a:t> by Unknown Author is licensed under </a:t>
            </a:r>
            <a:r>
              <a:rPr lang="en-US" sz="900">
                <a:hlinkClick r:id="rId10" tooltip="https://creativecommons.org/licenses/by-sa/3.0/"/>
              </a:rPr>
              <a:t>CC BY-SA</a:t>
            </a:r>
            <a:endParaRPr lang="en-US" sz="900"/>
          </a:p>
        </p:txBody>
      </p:sp>
    </p:spTree>
    <p:extLst>
      <p:ext uri="{BB962C8B-B14F-4D97-AF65-F5344CB8AC3E}">
        <p14:creationId xmlns:p14="http://schemas.microsoft.com/office/powerpoint/2010/main" val="39563110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F45EA-C55E-4406-9CB6-F7EF9A262F8C}"/>
              </a:ext>
            </a:extLst>
          </p:cNvPr>
          <p:cNvSpPr>
            <a:spLocks noGrp="1"/>
          </p:cNvSpPr>
          <p:nvPr>
            <p:ph type="title"/>
          </p:nvPr>
        </p:nvSpPr>
        <p:spPr/>
        <p:txBody>
          <a:bodyPr>
            <a:normAutofit/>
          </a:bodyPr>
          <a:lstStyle/>
          <a:p>
            <a:r>
              <a:rPr lang="en-US" sz="4400" dirty="0">
                <a:solidFill>
                  <a:schemeClr val="accent3"/>
                </a:solidFill>
              </a:rPr>
              <a:t>Why do CREATE sector businesses matter?</a:t>
            </a:r>
            <a:endParaRPr lang="en-US" sz="4400" dirty="0"/>
          </a:p>
        </p:txBody>
      </p:sp>
    </p:spTree>
    <p:extLst>
      <p:ext uri="{BB962C8B-B14F-4D97-AF65-F5344CB8AC3E}">
        <p14:creationId xmlns:p14="http://schemas.microsoft.com/office/powerpoint/2010/main" val="20587018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660E3-ADBF-4464-8D49-560910384099}"/>
              </a:ext>
            </a:extLst>
          </p:cNvPr>
          <p:cNvSpPr txBox="1">
            <a:spLocks noGrp="1"/>
          </p:cNvSpPr>
          <p:nvPr>
            <p:ph type="title" idx="4294967295"/>
          </p:nvPr>
        </p:nvSpPr>
        <p:spPr>
          <a:xfrm>
            <a:off x="2070651" y="208263"/>
            <a:ext cx="692095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accent3"/>
                </a:solidFill>
                <a:effectLst/>
                <a:uLnTx/>
                <a:uFillTx/>
                <a:latin typeface="+mj-lt"/>
                <a:ea typeface="+mj-ea"/>
                <a:cs typeface="+mj-cs"/>
              </a:rPr>
              <a:t>Top 5 Industries by Employment in Rural America</a:t>
            </a:r>
          </a:p>
        </p:txBody>
      </p:sp>
      <p:graphicFrame>
        <p:nvGraphicFramePr>
          <p:cNvPr id="4" name="Diagram 3">
            <a:extLst>
              <a:ext uri="{FF2B5EF4-FFF2-40B4-BE49-F238E27FC236}">
                <a16:creationId xmlns:a16="http://schemas.microsoft.com/office/drawing/2014/main" id="{1F8AE597-83A0-465B-86BB-EF4CF0A7832B}"/>
              </a:ext>
            </a:extLst>
          </p:cNvPr>
          <p:cNvGraphicFramePr/>
          <p:nvPr>
            <p:extLst>
              <p:ext uri="{D42A27DB-BD31-4B8C-83A1-F6EECF244321}">
                <p14:modId xmlns:p14="http://schemas.microsoft.com/office/powerpoint/2010/main" val="1289162939"/>
              </p:ext>
            </p:extLst>
          </p:nvPr>
        </p:nvGraphicFramePr>
        <p:xfrm>
          <a:off x="786136" y="1521881"/>
          <a:ext cx="8923921" cy="46720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a:extLst>
              <a:ext uri="{FF2B5EF4-FFF2-40B4-BE49-F238E27FC236}">
                <a16:creationId xmlns:a16="http://schemas.microsoft.com/office/drawing/2014/main" id="{7E1A2A2A-40BE-43EB-BBE3-586E05AA37B2}"/>
              </a:ext>
            </a:extLst>
          </p:cNvPr>
          <p:cNvSpPr txBox="1">
            <a:spLocks/>
          </p:cNvSpPr>
          <p:nvPr/>
        </p:nvSpPr>
        <p:spPr>
          <a:xfrm>
            <a:off x="9808030" y="2628899"/>
            <a:ext cx="1905000" cy="310787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t>Source: U.S. Bureau of Economic Analysis 2020</a:t>
            </a:r>
          </a:p>
          <a:p>
            <a:pPr marL="0" indent="0">
              <a:buNone/>
            </a:pPr>
            <a:r>
              <a:rPr lang="en-US" sz="2400" dirty="0"/>
              <a:t>1 – 75% of wage and salary employment</a:t>
            </a:r>
          </a:p>
        </p:txBody>
      </p:sp>
    </p:spTree>
    <p:extLst>
      <p:ext uri="{BB962C8B-B14F-4D97-AF65-F5344CB8AC3E}">
        <p14:creationId xmlns:p14="http://schemas.microsoft.com/office/powerpoint/2010/main" val="3260760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DCFF9-997F-DBFD-C836-838E2F277F74}"/>
              </a:ext>
            </a:extLst>
          </p:cNvPr>
          <p:cNvSpPr>
            <a:spLocks noGrp="1"/>
          </p:cNvSpPr>
          <p:nvPr>
            <p:ph type="title"/>
          </p:nvPr>
        </p:nvSpPr>
        <p:spPr/>
        <p:txBody>
          <a:bodyPr/>
          <a:lstStyle/>
          <a:p>
            <a:r>
              <a:rPr lang="en-US" dirty="0"/>
              <a:t>Acknowledgements</a:t>
            </a:r>
          </a:p>
        </p:txBody>
      </p:sp>
      <p:sp>
        <p:nvSpPr>
          <p:cNvPr id="15" name="TextBox 14">
            <a:extLst>
              <a:ext uri="{FF2B5EF4-FFF2-40B4-BE49-F238E27FC236}">
                <a16:creationId xmlns:a16="http://schemas.microsoft.com/office/drawing/2014/main" id="{036018DF-E5BA-7953-6889-597F471AFFF7}"/>
              </a:ext>
            </a:extLst>
          </p:cNvPr>
          <p:cNvSpPr txBox="1"/>
          <p:nvPr/>
        </p:nvSpPr>
        <p:spPr>
          <a:xfrm>
            <a:off x="511864" y="4951782"/>
            <a:ext cx="11168273" cy="1323439"/>
          </a:xfrm>
          <a:prstGeom prst="rect">
            <a:avLst/>
          </a:prstGeom>
          <a:noFill/>
        </p:spPr>
        <p:txBody>
          <a:bodyPr wrap="square" rtlCol="0">
            <a:spAutoFit/>
          </a:bodyPr>
          <a:lstStyle/>
          <a:p>
            <a:pPr marL="0" marR="0" algn="ctr">
              <a:spcAft>
                <a:spcPts val="600"/>
              </a:spcAft>
            </a:pPr>
            <a:r>
              <a:rPr lang="en-US" sz="1400" dirty="0"/>
              <a:t>This curriculum was made possible through funding by Walmart.  The findings, conclusions, and recommendations presented in this curriculum are those of the Southern Rural Development Center and its project partners alone, and do not necessarily reflect the opinions of  Walmart.</a:t>
            </a:r>
          </a:p>
          <a:p>
            <a:pPr marL="0" marR="0" algn="ctr">
              <a:spcAft>
                <a:spcPts val="600"/>
              </a:spcAft>
            </a:pPr>
            <a:r>
              <a:rPr lang="en-US" sz="1400" dirty="0"/>
              <a:t>This work is supported by 2022-51150-327212 from the U.S. Department of Agriculture, National Institute of Food and Agriculture.</a:t>
            </a:r>
          </a:p>
          <a:p>
            <a:pPr marL="0" marR="0" algn="ctr">
              <a:spcAft>
                <a:spcPts val="600"/>
              </a:spcAft>
            </a:pPr>
            <a:r>
              <a:rPr lang="en-US" sz="1400" dirty="0"/>
              <a:t>Any opinions, findings, conclusions, or recommendations expressed in this publication are those of the author(s) and should not be construed to represent any official USDA or U.S. Government determination or policy.</a:t>
            </a:r>
          </a:p>
        </p:txBody>
      </p:sp>
      <p:pic>
        <p:nvPicPr>
          <p:cNvPr id="12" name="Picture 11" descr="new mexico state university extension logo">
            <a:extLst>
              <a:ext uri="{FF2B5EF4-FFF2-40B4-BE49-F238E27FC236}">
                <a16:creationId xmlns:a16="http://schemas.microsoft.com/office/drawing/2014/main" id="{472A0A60-785F-8F94-AB22-EF85FD02BBEA}"/>
              </a:ext>
            </a:extLst>
          </p:cNvPr>
          <p:cNvPicPr/>
          <p:nvPr/>
        </p:nvPicPr>
        <p:blipFill rotWithShape="1">
          <a:blip r:embed="rId3">
            <a:extLst>
              <a:ext uri="{28A0092B-C50C-407E-A947-70E740481C1C}">
                <a14:useLocalDpi xmlns:a14="http://schemas.microsoft.com/office/drawing/2010/main" val="0"/>
              </a:ext>
            </a:extLst>
          </a:blip>
          <a:srcRect r="5412"/>
          <a:stretch/>
        </p:blipFill>
        <p:spPr bwMode="auto">
          <a:xfrm>
            <a:off x="2202289" y="2015138"/>
            <a:ext cx="2365297" cy="749934"/>
          </a:xfrm>
          <a:prstGeom prst="rect">
            <a:avLst/>
          </a:prstGeom>
          <a:noFill/>
          <a:ln>
            <a:noFill/>
          </a:ln>
          <a:extLst>
            <a:ext uri="{53640926-AAD7-44D8-BBD7-CCE9431645EC}">
              <a14:shadowObscured xmlns:a14="http://schemas.microsoft.com/office/drawing/2010/main"/>
            </a:ext>
          </a:extLst>
        </p:spPr>
      </p:pic>
      <p:pic>
        <p:nvPicPr>
          <p:cNvPr id="13" name="Picture 12" descr="north carolina state extension logo">
            <a:extLst>
              <a:ext uri="{FF2B5EF4-FFF2-40B4-BE49-F238E27FC236}">
                <a16:creationId xmlns:a16="http://schemas.microsoft.com/office/drawing/2014/main" id="{143E0B3A-BB49-1257-5E99-DD59054FBE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5925" y="2015137"/>
            <a:ext cx="1200150" cy="749935"/>
          </a:xfrm>
          <a:prstGeom prst="rect">
            <a:avLst/>
          </a:prstGeom>
        </p:spPr>
      </p:pic>
      <p:pic>
        <p:nvPicPr>
          <p:cNvPr id="14" name="Picture 13" descr="Oklahoma state university extension logo">
            <a:extLst>
              <a:ext uri="{FF2B5EF4-FFF2-40B4-BE49-F238E27FC236}">
                <a16:creationId xmlns:a16="http://schemas.microsoft.com/office/drawing/2014/main" id="{CFFB668C-33F4-2089-8CE0-857410A7367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4414" y="2134275"/>
            <a:ext cx="3042932" cy="450805"/>
          </a:xfrm>
          <a:prstGeom prst="rect">
            <a:avLst/>
          </a:prstGeom>
        </p:spPr>
      </p:pic>
      <p:pic>
        <p:nvPicPr>
          <p:cNvPr id="3" name="Picture 2" descr="university of Illinois extension logo">
            <a:extLst>
              <a:ext uri="{FF2B5EF4-FFF2-40B4-BE49-F238E27FC236}">
                <a16:creationId xmlns:a16="http://schemas.microsoft.com/office/drawing/2014/main" id="{0B46C1A5-25CE-E699-6A82-D0E8A4884FD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034" t="18362" r="5747" b="18288"/>
          <a:stretch/>
        </p:blipFill>
        <p:spPr bwMode="auto">
          <a:xfrm>
            <a:off x="4657201" y="3467686"/>
            <a:ext cx="2877598" cy="749935"/>
          </a:xfrm>
          <a:prstGeom prst="rect">
            <a:avLst/>
          </a:prstGeom>
          <a:ln>
            <a:noFill/>
          </a:ln>
          <a:extLst>
            <a:ext uri="{53640926-AAD7-44D8-BBD7-CCE9431645EC}">
              <a14:shadowObscured xmlns:a14="http://schemas.microsoft.com/office/drawing/2010/main"/>
            </a:ext>
          </a:extLst>
        </p:spPr>
      </p:pic>
      <p:pic>
        <p:nvPicPr>
          <p:cNvPr id="10" name="Picture 9" descr="university of Arkansas extension logo">
            <a:extLst>
              <a:ext uri="{FF2B5EF4-FFF2-40B4-BE49-F238E27FC236}">
                <a16:creationId xmlns:a16="http://schemas.microsoft.com/office/drawing/2014/main" id="{9ED5C93C-378E-8343-1199-7AFD1284D66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bwMode="auto">
          <a:xfrm>
            <a:off x="1352284" y="3483459"/>
            <a:ext cx="2365297" cy="789106"/>
          </a:xfrm>
          <a:prstGeom prst="rect">
            <a:avLst/>
          </a:prstGeom>
          <a:extLst>
            <a:ext uri="{53640926-AAD7-44D8-BBD7-CCE9431645EC}">
              <a14:shadowObscured xmlns:a14="http://schemas.microsoft.com/office/drawing/2010/main"/>
            </a:ext>
          </a:extLst>
        </p:spPr>
      </p:pic>
      <p:pic>
        <p:nvPicPr>
          <p:cNvPr id="17" name="Picture 16" descr="university of Kentucky community and economic development initiative of Kentucky logo">
            <a:extLst>
              <a:ext uri="{FF2B5EF4-FFF2-40B4-BE49-F238E27FC236}">
                <a16:creationId xmlns:a16="http://schemas.microsoft.com/office/drawing/2014/main" id="{CCDDBB10-FF1D-118B-73D4-86C1E81CFC2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474419" y="3518614"/>
            <a:ext cx="3042932" cy="648077"/>
          </a:xfrm>
          <a:prstGeom prst="rect">
            <a:avLst/>
          </a:prstGeom>
        </p:spPr>
      </p:pic>
    </p:spTree>
    <p:extLst>
      <p:ext uri="{BB962C8B-B14F-4D97-AF65-F5344CB8AC3E}">
        <p14:creationId xmlns:p14="http://schemas.microsoft.com/office/powerpoint/2010/main" val="39520413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44C4770-6C2E-543F-1D6E-F860DECDC37C}"/>
              </a:ext>
            </a:extLst>
          </p:cNvPr>
          <p:cNvSpPr txBox="1">
            <a:spLocks noGrp="1"/>
          </p:cNvSpPr>
          <p:nvPr>
            <p:ph type="title" idx="4294967295"/>
          </p:nvPr>
        </p:nvSpPr>
        <p:spPr>
          <a:xfrm>
            <a:off x="767755" y="42554"/>
            <a:ext cx="8681045" cy="19709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accent3"/>
                </a:solidFill>
                <a:effectLst/>
                <a:uLnTx/>
                <a:uFillTx/>
                <a:latin typeface="+mj-lt"/>
                <a:ea typeface="+mj-ea"/>
                <a:cs typeface="+mj-cs"/>
              </a:rPr>
              <a:t>CREATE Sectors Share of Total Employment</a:t>
            </a:r>
          </a:p>
        </p:txBody>
      </p:sp>
      <p:sp>
        <p:nvSpPr>
          <p:cNvPr id="2" name="Title 1">
            <a:extLst>
              <a:ext uri="{FF2B5EF4-FFF2-40B4-BE49-F238E27FC236}">
                <a16:creationId xmlns:a16="http://schemas.microsoft.com/office/drawing/2014/main" id="{566E5E07-4F34-432C-AC98-0EB224DF26AA}"/>
              </a:ext>
            </a:extLst>
          </p:cNvPr>
          <p:cNvSpPr txBox="1">
            <a:spLocks/>
          </p:cNvSpPr>
          <p:nvPr/>
        </p:nvSpPr>
        <p:spPr>
          <a:xfrm>
            <a:off x="637126" y="1028024"/>
            <a:ext cx="983585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chemeClr val="accent3"/>
                </a:solidFill>
              </a:rPr>
              <a:t>[insert your state’s economic impact slides]</a:t>
            </a:r>
          </a:p>
        </p:txBody>
      </p:sp>
      <p:sp>
        <p:nvSpPr>
          <p:cNvPr id="4" name="TextBox 3">
            <a:extLst>
              <a:ext uri="{FF2B5EF4-FFF2-40B4-BE49-F238E27FC236}">
                <a16:creationId xmlns:a16="http://schemas.microsoft.com/office/drawing/2014/main" id="{72D2D909-8887-4CCA-AC12-4F315A694413}"/>
              </a:ext>
            </a:extLst>
          </p:cNvPr>
          <p:cNvSpPr txBox="1"/>
          <p:nvPr/>
        </p:nvSpPr>
        <p:spPr>
          <a:xfrm>
            <a:off x="1323031" y="1961199"/>
            <a:ext cx="2177715" cy="461665"/>
          </a:xfrm>
          <a:prstGeom prst="rect">
            <a:avLst/>
          </a:prstGeom>
          <a:noFill/>
        </p:spPr>
        <p:txBody>
          <a:bodyPr wrap="square" rtlCol="0">
            <a:spAutoFit/>
          </a:bodyPr>
          <a:lstStyle/>
          <a:p>
            <a:r>
              <a:rPr lang="en-US" sz="2400" dirty="0"/>
              <a:t>Illinois Example: </a:t>
            </a:r>
          </a:p>
        </p:txBody>
      </p:sp>
      <p:graphicFrame>
        <p:nvGraphicFramePr>
          <p:cNvPr id="3" name="Diagram 2">
            <a:extLst>
              <a:ext uri="{FF2B5EF4-FFF2-40B4-BE49-F238E27FC236}">
                <a16:creationId xmlns:a16="http://schemas.microsoft.com/office/drawing/2014/main" id="{F3E5B58E-1A24-4FDA-ACA2-826D946D9FEE}"/>
              </a:ext>
            </a:extLst>
          </p:cNvPr>
          <p:cNvGraphicFramePr/>
          <p:nvPr>
            <p:extLst>
              <p:ext uri="{D42A27DB-BD31-4B8C-83A1-F6EECF244321}">
                <p14:modId xmlns:p14="http://schemas.microsoft.com/office/powerpoint/2010/main" val="3008324021"/>
              </p:ext>
            </p:extLst>
          </p:nvPr>
        </p:nvGraphicFramePr>
        <p:xfrm>
          <a:off x="1458686" y="1232933"/>
          <a:ext cx="8878635" cy="50291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9BBD6A57-1879-431A-96F5-5EC46DA6A978}"/>
              </a:ext>
            </a:extLst>
          </p:cNvPr>
          <p:cNvSpPr txBox="1"/>
          <p:nvPr/>
        </p:nvSpPr>
        <p:spPr>
          <a:xfrm>
            <a:off x="637126" y="5209568"/>
            <a:ext cx="6656089" cy="830997"/>
          </a:xfrm>
          <a:prstGeom prst="rect">
            <a:avLst/>
          </a:prstGeom>
          <a:noFill/>
        </p:spPr>
        <p:txBody>
          <a:bodyPr wrap="square" rtlCol="0">
            <a:spAutoFit/>
          </a:bodyPr>
          <a:lstStyle/>
          <a:p>
            <a:r>
              <a:rPr lang="en-US" sz="2400" dirty="0"/>
              <a:t>Source:  U.S. Department of Commerce &amp; U.S. Census Bureau, ACS 2021 5-yr Estimates</a:t>
            </a:r>
          </a:p>
        </p:txBody>
      </p:sp>
    </p:spTree>
    <p:extLst>
      <p:ext uri="{BB962C8B-B14F-4D97-AF65-F5344CB8AC3E}">
        <p14:creationId xmlns:p14="http://schemas.microsoft.com/office/powerpoint/2010/main" val="5736611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0A478-1A9F-4CD3-9261-12126E93BC8F}"/>
              </a:ext>
            </a:extLst>
          </p:cNvPr>
          <p:cNvSpPr txBox="1">
            <a:spLocks/>
          </p:cNvSpPr>
          <p:nvPr/>
        </p:nvSpPr>
        <p:spPr>
          <a:xfrm>
            <a:off x="601580" y="378729"/>
            <a:ext cx="8912534"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chemeClr val="accent3"/>
                </a:solidFill>
              </a:rPr>
              <a:t>[insert your state’s economic impact slides]</a:t>
            </a:r>
          </a:p>
        </p:txBody>
      </p:sp>
      <p:sp>
        <p:nvSpPr>
          <p:cNvPr id="3" name="TextBox 2">
            <a:extLst>
              <a:ext uri="{FF2B5EF4-FFF2-40B4-BE49-F238E27FC236}">
                <a16:creationId xmlns:a16="http://schemas.microsoft.com/office/drawing/2014/main" id="{A2687CD0-F437-4ADB-9C3B-C75980A7863C}"/>
              </a:ext>
            </a:extLst>
          </p:cNvPr>
          <p:cNvSpPr txBox="1"/>
          <p:nvPr/>
        </p:nvSpPr>
        <p:spPr>
          <a:xfrm>
            <a:off x="774032" y="1425469"/>
            <a:ext cx="2177715" cy="369332"/>
          </a:xfrm>
          <a:prstGeom prst="rect">
            <a:avLst/>
          </a:prstGeom>
          <a:noFill/>
        </p:spPr>
        <p:txBody>
          <a:bodyPr wrap="square" rtlCol="0">
            <a:spAutoFit/>
          </a:bodyPr>
          <a:lstStyle/>
          <a:p>
            <a:r>
              <a:rPr lang="en-US" dirty="0"/>
              <a:t>Illinois Example: </a:t>
            </a:r>
          </a:p>
        </p:txBody>
      </p:sp>
      <p:graphicFrame>
        <p:nvGraphicFramePr>
          <p:cNvPr id="7" name="Chart 6">
            <a:extLst>
              <a:ext uri="{FF2B5EF4-FFF2-40B4-BE49-F238E27FC236}">
                <a16:creationId xmlns:a16="http://schemas.microsoft.com/office/drawing/2014/main" id="{571AE55E-8801-7F3D-8065-AE65640ACB7B}"/>
              </a:ext>
            </a:extLst>
          </p:cNvPr>
          <p:cNvGraphicFramePr>
            <a:graphicFrameLocks/>
          </p:cNvGraphicFramePr>
          <p:nvPr>
            <p:extLst>
              <p:ext uri="{D42A27DB-BD31-4B8C-83A1-F6EECF244321}">
                <p14:modId xmlns:p14="http://schemas.microsoft.com/office/powerpoint/2010/main" val="2186831929"/>
              </p:ext>
            </p:extLst>
          </p:nvPr>
        </p:nvGraphicFramePr>
        <p:xfrm>
          <a:off x="1639733" y="1794801"/>
          <a:ext cx="8912534" cy="440929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F6871AAF-005F-40EA-B324-ECAD43B5EB66}"/>
              </a:ext>
            </a:extLst>
          </p:cNvPr>
          <p:cNvSpPr txBox="1"/>
          <p:nvPr/>
        </p:nvSpPr>
        <p:spPr>
          <a:xfrm>
            <a:off x="111250" y="6294605"/>
            <a:ext cx="6656089" cy="338554"/>
          </a:xfrm>
          <a:prstGeom prst="rect">
            <a:avLst/>
          </a:prstGeom>
          <a:noFill/>
        </p:spPr>
        <p:txBody>
          <a:bodyPr wrap="square" rtlCol="0">
            <a:spAutoFit/>
          </a:bodyPr>
          <a:lstStyle/>
          <a:p>
            <a:r>
              <a:rPr lang="en-US" sz="1600" dirty="0"/>
              <a:t>Source: U.S. BLS June 2022</a:t>
            </a:r>
          </a:p>
        </p:txBody>
      </p:sp>
    </p:spTree>
    <p:extLst>
      <p:ext uri="{BB962C8B-B14F-4D97-AF65-F5344CB8AC3E}">
        <p14:creationId xmlns:p14="http://schemas.microsoft.com/office/powerpoint/2010/main" val="5639054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0A478-1A9F-4CD3-9261-12126E93BC8F}"/>
              </a:ext>
            </a:extLst>
          </p:cNvPr>
          <p:cNvSpPr txBox="1">
            <a:spLocks/>
          </p:cNvSpPr>
          <p:nvPr/>
        </p:nvSpPr>
        <p:spPr>
          <a:xfrm>
            <a:off x="601580" y="378729"/>
            <a:ext cx="8912534"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chemeClr val="accent3"/>
                </a:solidFill>
              </a:rPr>
              <a:t>[insert your state’s economic impact slides]</a:t>
            </a:r>
          </a:p>
        </p:txBody>
      </p:sp>
      <p:sp>
        <p:nvSpPr>
          <p:cNvPr id="3" name="TextBox 2">
            <a:extLst>
              <a:ext uri="{FF2B5EF4-FFF2-40B4-BE49-F238E27FC236}">
                <a16:creationId xmlns:a16="http://schemas.microsoft.com/office/drawing/2014/main" id="{A2687CD0-F437-4ADB-9C3B-C75980A7863C}"/>
              </a:ext>
            </a:extLst>
          </p:cNvPr>
          <p:cNvSpPr txBox="1"/>
          <p:nvPr/>
        </p:nvSpPr>
        <p:spPr>
          <a:xfrm>
            <a:off x="774032" y="1425469"/>
            <a:ext cx="2177715" cy="369332"/>
          </a:xfrm>
          <a:prstGeom prst="rect">
            <a:avLst/>
          </a:prstGeom>
          <a:noFill/>
        </p:spPr>
        <p:txBody>
          <a:bodyPr wrap="square" rtlCol="0">
            <a:spAutoFit/>
          </a:bodyPr>
          <a:lstStyle/>
          <a:p>
            <a:r>
              <a:rPr lang="en-US" dirty="0"/>
              <a:t>Illinois Example: </a:t>
            </a:r>
          </a:p>
        </p:txBody>
      </p:sp>
      <p:graphicFrame>
        <p:nvGraphicFramePr>
          <p:cNvPr id="8" name="Chart 7">
            <a:extLst>
              <a:ext uri="{FF2B5EF4-FFF2-40B4-BE49-F238E27FC236}">
                <a16:creationId xmlns:a16="http://schemas.microsoft.com/office/drawing/2014/main" id="{DB48C6C3-17BB-7692-B899-DDB0CE9B4B06}"/>
              </a:ext>
            </a:extLst>
          </p:cNvPr>
          <p:cNvGraphicFramePr>
            <a:graphicFrameLocks/>
          </p:cNvGraphicFramePr>
          <p:nvPr>
            <p:extLst>
              <p:ext uri="{D42A27DB-BD31-4B8C-83A1-F6EECF244321}">
                <p14:modId xmlns:p14="http://schemas.microsoft.com/office/powerpoint/2010/main" val="2427471610"/>
              </p:ext>
            </p:extLst>
          </p:nvPr>
        </p:nvGraphicFramePr>
        <p:xfrm>
          <a:off x="1393370" y="1848189"/>
          <a:ext cx="8912533" cy="421201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F6871AAF-005F-40EA-B324-ECAD43B5EB66}"/>
              </a:ext>
            </a:extLst>
          </p:cNvPr>
          <p:cNvSpPr txBox="1"/>
          <p:nvPr/>
        </p:nvSpPr>
        <p:spPr>
          <a:xfrm>
            <a:off x="111250" y="6294605"/>
            <a:ext cx="6656089" cy="338554"/>
          </a:xfrm>
          <a:prstGeom prst="rect">
            <a:avLst/>
          </a:prstGeom>
          <a:noFill/>
        </p:spPr>
        <p:txBody>
          <a:bodyPr wrap="square" rtlCol="0">
            <a:spAutoFit/>
          </a:bodyPr>
          <a:lstStyle/>
          <a:p>
            <a:r>
              <a:rPr lang="en-US" sz="1600" dirty="0"/>
              <a:t>Source: U.S. BLS June 2022</a:t>
            </a:r>
          </a:p>
        </p:txBody>
      </p:sp>
    </p:spTree>
    <p:extLst>
      <p:ext uri="{BB962C8B-B14F-4D97-AF65-F5344CB8AC3E}">
        <p14:creationId xmlns:p14="http://schemas.microsoft.com/office/powerpoint/2010/main" val="1147363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C6D8508-6329-484B-96C5-376E66216323}"/>
              </a:ext>
            </a:extLst>
          </p:cNvPr>
          <p:cNvSpPr txBox="1">
            <a:spLocks/>
          </p:cNvSpPr>
          <p:nvPr/>
        </p:nvSpPr>
        <p:spPr>
          <a:xfrm>
            <a:off x="661738" y="318571"/>
            <a:ext cx="904831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chemeClr val="accent3"/>
                </a:solidFill>
              </a:rPr>
              <a:t>[insert your state’s economic impact slides]</a:t>
            </a:r>
          </a:p>
        </p:txBody>
      </p:sp>
      <p:sp>
        <p:nvSpPr>
          <p:cNvPr id="6" name="TextBox 5">
            <a:extLst>
              <a:ext uri="{FF2B5EF4-FFF2-40B4-BE49-F238E27FC236}">
                <a16:creationId xmlns:a16="http://schemas.microsoft.com/office/drawing/2014/main" id="{97897641-02B0-4077-BAB4-4C513062D0C5}"/>
              </a:ext>
            </a:extLst>
          </p:cNvPr>
          <p:cNvSpPr txBox="1"/>
          <p:nvPr/>
        </p:nvSpPr>
        <p:spPr>
          <a:xfrm>
            <a:off x="824949" y="1498390"/>
            <a:ext cx="2177715" cy="646331"/>
          </a:xfrm>
          <a:prstGeom prst="rect">
            <a:avLst/>
          </a:prstGeom>
          <a:noFill/>
        </p:spPr>
        <p:txBody>
          <a:bodyPr wrap="square" rtlCol="0">
            <a:spAutoFit/>
          </a:bodyPr>
          <a:lstStyle/>
          <a:p>
            <a:r>
              <a:rPr lang="en-US" dirty="0"/>
              <a:t>Illinois Example: Champaign Co., IL</a:t>
            </a:r>
          </a:p>
        </p:txBody>
      </p:sp>
      <p:graphicFrame>
        <p:nvGraphicFramePr>
          <p:cNvPr id="3" name="Table 2">
            <a:extLst>
              <a:ext uri="{FF2B5EF4-FFF2-40B4-BE49-F238E27FC236}">
                <a16:creationId xmlns:a16="http://schemas.microsoft.com/office/drawing/2014/main" id="{34313145-920C-6EF9-E708-205106F6C122}"/>
              </a:ext>
            </a:extLst>
          </p:cNvPr>
          <p:cNvGraphicFramePr>
            <a:graphicFrameLocks noGrp="1"/>
          </p:cNvGraphicFramePr>
          <p:nvPr>
            <p:extLst>
              <p:ext uri="{D42A27DB-BD31-4B8C-83A1-F6EECF244321}">
                <p14:modId xmlns:p14="http://schemas.microsoft.com/office/powerpoint/2010/main" val="1397409789"/>
              </p:ext>
            </p:extLst>
          </p:nvPr>
        </p:nvGraphicFramePr>
        <p:xfrm>
          <a:off x="2796208" y="1270442"/>
          <a:ext cx="8362122" cy="4942276"/>
        </p:xfrm>
        <a:graphic>
          <a:graphicData uri="http://schemas.openxmlformats.org/drawingml/2006/table">
            <a:tbl>
              <a:tblPr firstRow="1"/>
              <a:tblGrid>
                <a:gridCol w="5367131">
                  <a:extLst>
                    <a:ext uri="{9D8B030D-6E8A-4147-A177-3AD203B41FA5}">
                      <a16:colId xmlns:a16="http://schemas.microsoft.com/office/drawing/2014/main" val="3239467693"/>
                    </a:ext>
                  </a:extLst>
                </a:gridCol>
                <a:gridCol w="1550504">
                  <a:extLst>
                    <a:ext uri="{9D8B030D-6E8A-4147-A177-3AD203B41FA5}">
                      <a16:colId xmlns:a16="http://schemas.microsoft.com/office/drawing/2014/main" val="277555374"/>
                    </a:ext>
                  </a:extLst>
                </a:gridCol>
                <a:gridCol w="1444487">
                  <a:extLst>
                    <a:ext uri="{9D8B030D-6E8A-4147-A177-3AD203B41FA5}">
                      <a16:colId xmlns:a16="http://schemas.microsoft.com/office/drawing/2014/main" val="3492562025"/>
                    </a:ext>
                  </a:extLst>
                </a:gridCol>
              </a:tblGrid>
              <a:tr h="962830">
                <a:tc>
                  <a:txBody>
                    <a:bodyPr/>
                    <a:lstStyle/>
                    <a:p>
                      <a:pPr algn="ctr" fontAlgn="b"/>
                      <a:r>
                        <a:rPr lang="en-US" sz="1800" b="1" i="0" u="none" strike="noStrike" dirty="0">
                          <a:solidFill>
                            <a:srgbClr val="000000"/>
                          </a:solidFill>
                          <a:effectLst/>
                          <a:latin typeface="Calibri" panose="020F0502020204030204" pitchFamily="34" charset="0"/>
                        </a:rPr>
                        <a:t>4-Digit Retail Industry</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rgbClr val="000000"/>
                          </a:solidFill>
                          <a:effectLst/>
                          <a:latin typeface="Calibri" panose="020F0502020204030204" pitchFamily="34" charset="0"/>
                        </a:rPr>
                        <a:t>Employment</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latin typeface="Calibri" panose="020F0502020204030204" pitchFamily="34" charset="0"/>
                        </a:rPr>
                        <a:t>Average Annual Wage</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6195095"/>
                  </a:ext>
                </a:extLst>
              </a:tr>
              <a:tr h="641886">
                <a:tc>
                  <a:txBody>
                    <a:bodyPr/>
                    <a:lstStyle/>
                    <a:p>
                      <a:pPr algn="l" fontAlgn="b"/>
                      <a:r>
                        <a:rPr lang="en-US" sz="1800" b="0" i="0" u="none" strike="noStrike" dirty="0">
                          <a:solidFill>
                            <a:srgbClr val="000000"/>
                          </a:solidFill>
                          <a:effectLst/>
                          <a:latin typeface="Calibri" panose="020F0502020204030204" pitchFamily="34" charset="0"/>
                        </a:rPr>
                        <a:t>Warehouse clubs, supercenters, and other general merchandise retailers</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                       2,380 </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800" b="0" i="0" u="none" strike="noStrike" dirty="0">
                          <a:solidFill>
                            <a:srgbClr val="000000"/>
                          </a:solidFill>
                          <a:effectLst/>
                          <a:latin typeface="Calibri" panose="020F0502020204030204" pitchFamily="34" charset="0"/>
                        </a:rPr>
                        <a:t> $       27,456 </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182097070"/>
                  </a:ext>
                </a:extLst>
              </a:tr>
              <a:tr h="536807">
                <a:tc>
                  <a:txBody>
                    <a:bodyPr/>
                    <a:lstStyle/>
                    <a:p>
                      <a:pPr algn="l" fontAlgn="b"/>
                      <a:r>
                        <a:rPr lang="en-US" sz="1800" b="0" i="0" u="none" strike="noStrike" dirty="0">
                          <a:solidFill>
                            <a:srgbClr val="000000"/>
                          </a:solidFill>
                          <a:effectLst/>
                          <a:latin typeface="Calibri" panose="020F0502020204030204" pitchFamily="34" charset="0"/>
                        </a:rPr>
                        <a:t>Grocery and convenience retailers</a:t>
                      </a:r>
                    </a:p>
                  </a:txBody>
                  <a:tcPr marL="7620" marR="7620" marT="7620" marB="0" anchor="b">
                    <a:lnL>
                      <a:noFill/>
                    </a:lnL>
                    <a:lnR>
                      <a:noFill/>
                    </a:lnR>
                    <a:lnT>
                      <a:noFill/>
                    </a:lnT>
                    <a:lnB>
                      <a:noFill/>
                    </a:lnB>
                    <a:solidFill>
                      <a:srgbClr val="F2F2F2"/>
                    </a:solidFill>
                  </a:tcPr>
                </a:tc>
                <a:tc>
                  <a:txBody>
                    <a:bodyPr/>
                    <a:lstStyle/>
                    <a:p>
                      <a:pPr algn="ctr" fontAlgn="b"/>
                      <a:r>
                        <a:rPr lang="en-US" sz="1800" b="0" i="0" u="none" strike="noStrike" dirty="0">
                          <a:solidFill>
                            <a:srgbClr val="000000"/>
                          </a:solidFill>
                          <a:effectLst/>
                          <a:latin typeface="Calibri" panose="020F0502020204030204" pitchFamily="34" charset="0"/>
                        </a:rPr>
                        <a:t>                       1,043 </a:t>
                      </a:r>
                    </a:p>
                  </a:txBody>
                  <a:tcPr marL="7620" marR="7620" marT="7620" marB="0" anchor="b">
                    <a:lnL>
                      <a:noFill/>
                    </a:lnL>
                    <a:lnR>
                      <a:noFill/>
                    </a:lnR>
                    <a:lnT>
                      <a:noFill/>
                    </a:lnT>
                    <a:lnB>
                      <a:noFill/>
                    </a:lnB>
                    <a:solidFill>
                      <a:srgbClr val="F2F2F2"/>
                    </a:solidFill>
                  </a:tcPr>
                </a:tc>
                <a:tc>
                  <a:txBody>
                    <a:bodyPr/>
                    <a:lstStyle/>
                    <a:p>
                      <a:pPr algn="r" fontAlgn="b"/>
                      <a:r>
                        <a:rPr lang="en-US" sz="1800" b="0" i="0" u="none" strike="noStrike" dirty="0">
                          <a:solidFill>
                            <a:srgbClr val="000000"/>
                          </a:solidFill>
                          <a:effectLst/>
                          <a:latin typeface="Calibri" panose="020F0502020204030204" pitchFamily="34" charset="0"/>
                        </a:rPr>
                        <a:t> $       26,364 </a:t>
                      </a:r>
                    </a:p>
                  </a:txBody>
                  <a:tcPr marL="7620" marR="7620" marT="7620" marB="0" anchor="b">
                    <a:lnL>
                      <a:noFill/>
                    </a:lnL>
                    <a:lnR>
                      <a:noFill/>
                    </a:lnR>
                    <a:lnT>
                      <a:noFill/>
                    </a:lnT>
                    <a:lnB>
                      <a:noFill/>
                    </a:lnB>
                    <a:solidFill>
                      <a:srgbClr val="F2F2F2"/>
                    </a:solidFill>
                  </a:tcPr>
                </a:tc>
                <a:extLst>
                  <a:ext uri="{0D108BD9-81ED-4DB2-BD59-A6C34878D82A}">
                    <a16:rowId xmlns:a16="http://schemas.microsoft.com/office/drawing/2014/main" val="3017082282"/>
                  </a:ext>
                </a:extLst>
              </a:tr>
              <a:tr h="536807">
                <a:tc>
                  <a:txBody>
                    <a:bodyPr/>
                    <a:lstStyle/>
                    <a:p>
                      <a:pPr algn="l" fontAlgn="b"/>
                      <a:r>
                        <a:rPr lang="en-US" sz="1800" b="0" i="0" u="none" strike="noStrike">
                          <a:solidFill>
                            <a:srgbClr val="000000"/>
                          </a:solidFill>
                          <a:effectLst/>
                          <a:latin typeface="Calibri" panose="020F0502020204030204" pitchFamily="34" charset="0"/>
                        </a:rPr>
                        <a:t>Automobile dealers </a:t>
                      </a:r>
                    </a:p>
                  </a:txBody>
                  <a:tcPr marL="7620" marR="7620" marT="7620"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                          625 </a:t>
                      </a:r>
                    </a:p>
                  </a:txBody>
                  <a:tcPr marL="7620" marR="7620" marT="7620" marB="0" anchor="b">
                    <a:lnL>
                      <a:noFill/>
                    </a:lnL>
                    <a:lnR>
                      <a:noFill/>
                    </a:lnR>
                    <a:lnT>
                      <a:noFill/>
                    </a:lnT>
                    <a:lnB>
                      <a:noFill/>
                    </a:lnB>
                  </a:tcPr>
                </a:tc>
                <a:tc>
                  <a:txBody>
                    <a:bodyPr/>
                    <a:lstStyle/>
                    <a:p>
                      <a:pPr algn="r" fontAlgn="b"/>
                      <a:r>
                        <a:rPr lang="en-US" sz="1800" b="0" i="0" u="none" strike="noStrike" dirty="0">
                          <a:solidFill>
                            <a:srgbClr val="000000"/>
                          </a:solidFill>
                          <a:effectLst/>
                          <a:latin typeface="Calibri" panose="020F0502020204030204" pitchFamily="34" charset="0"/>
                        </a:rPr>
                        <a:t> $       68,952 </a:t>
                      </a:r>
                    </a:p>
                  </a:txBody>
                  <a:tcPr marL="7620" marR="7620" marT="7620" marB="0" anchor="b">
                    <a:lnL>
                      <a:noFill/>
                    </a:lnL>
                    <a:lnR>
                      <a:noFill/>
                    </a:lnR>
                    <a:lnT>
                      <a:noFill/>
                    </a:lnT>
                    <a:lnB>
                      <a:noFill/>
                    </a:lnB>
                  </a:tcPr>
                </a:tc>
                <a:extLst>
                  <a:ext uri="{0D108BD9-81ED-4DB2-BD59-A6C34878D82A}">
                    <a16:rowId xmlns:a16="http://schemas.microsoft.com/office/drawing/2014/main" val="2370211677"/>
                  </a:ext>
                </a:extLst>
              </a:tr>
              <a:tr h="536807">
                <a:tc>
                  <a:txBody>
                    <a:bodyPr/>
                    <a:lstStyle/>
                    <a:p>
                      <a:pPr algn="l" fontAlgn="b"/>
                      <a:r>
                        <a:rPr lang="en-US" sz="1800" b="0" i="0" u="none" strike="noStrike">
                          <a:solidFill>
                            <a:srgbClr val="000000"/>
                          </a:solidFill>
                          <a:effectLst/>
                          <a:latin typeface="Calibri" panose="020F0502020204030204" pitchFamily="34" charset="0"/>
                        </a:rPr>
                        <a:t>Health and personal care retailers</a:t>
                      </a:r>
                    </a:p>
                  </a:txBody>
                  <a:tcPr marL="7620" marR="7620" marT="7620" marB="0" anchor="b">
                    <a:lnL>
                      <a:noFill/>
                    </a:lnL>
                    <a:lnR>
                      <a:noFill/>
                    </a:lnR>
                    <a:lnT>
                      <a:noFill/>
                    </a:lnT>
                    <a:lnB>
                      <a:noFill/>
                    </a:lnB>
                    <a:solidFill>
                      <a:srgbClr val="F2F2F2"/>
                    </a:solidFill>
                  </a:tcPr>
                </a:tc>
                <a:tc>
                  <a:txBody>
                    <a:bodyPr/>
                    <a:lstStyle/>
                    <a:p>
                      <a:pPr algn="ctr" fontAlgn="b"/>
                      <a:r>
                        <a:rPr lang="en-US" sz="1800" b="0" i="0" u="none" strike="noStrike" dirty="0">
                          <a:solidFill>
                            <a:srgbClr val="000000"/>
                          </a:solidFill>
                          <a:effectLst/>
                          <a:latin typeface="Calibri" panose="020F0502020204030204" pitchFamily="34" charset="0"/>
                        </a:rPr>
                        <a:t>                          558 </a:t>
                      </a:r>
                    </a:p>
                  </a:txBody>
                  <a:tcPr marL="7620" marR="7620" marT="7620" marB="0" anchor="b">
                    <a:lnL>
                      <a:noFill/>
                    </a:lnL>
                    <a:lnR>
                      <a:noFill/>
                    </a:lnR>
                    <a:lnT>
                      <a:noFill/>
                    </a:lnT>
                    <a:lnB>
                      <a:noFill/>
                    </a:lnB>
                    <a:solidFill>
                      <a:srgbClr val="F2F2F2"/>
                    </a:solidFill>
                  </a:tcPr>
                </a:tc>
                <a:tc>
                  <a:txBody>
                    <a:bodyPr/>
                    <a:lstStyle/>
                    <a:p>
                      <a:pPr algn="r" fontAlgn="b"/>
                      <a:r>
                        <a:rPr lang="en-US" sz="1800" b="0" i="0" u="none" strike="noStrike" dirty="0">
                          <a:solidFill>
                            <a:srgbClr val="000000"/>
                          </a:solidFill>
                          <a:effectLst/>
                          <a:latin typeface="Calibri" panose="020F0502020204030204" pitchFamily="34" charset="0"/>
                        </a:rPr>
                        <a:t> $       35,724 </a:t>
                      </a:r>
                    </a:p>
                  </a:txBody>
                  <a:tcPr marL="7620" marR="7620" marT="7620" marB="0" anchor="b">
                    <a:lnL>
                      <a:noFill/>
                    </a:lnL>
                    <a:lnR>
                      <a:noFill/>
                    </a:lnR>
                    <a:lnT>
                      <a:noFill/>
                    </a:lnT>
                    <a:lnB>
                      <a:noFill/>
                    </a:lnB>
                    <a:solidFill>
                      <a:srgbClr val="F2F2F2"/>
                    </a:solidFill>
                  </a:tcPr>
                </a:tc>
                <a:extLst>
                  <a:ext uri="{0D108BD9-81ED-4DB2-BD59-A6C34878D82A}">
                    <a16:rowId xmlns:a16="http://schemas.microsoft.com/office/drawing/2014/main" val="3452581831"/>
                  </a:ext>
                </a:extLst>
              </a:tr>
              <a:tr h="536807">
                <a:tc>
                  <a:txBody>
                    <a:bodyPr/>
                    <a:lstStyle/>
                    <a:p>
                      <a:pPr algn="l" fontAlgn="b"/>
                      <a:r>
                        <a:rPr lang="en-US" sz="1800" b="0" i="0" u="none" strike="noStrike">
                          <a:solidFill>
                            <a:srgbClr val="000000"/>
                          </a:solidFill>
                          <a:effectLst/>
                          <a:latin typeface="Calibri" panose="020F0502020204030204" pitchFamily="34" charset="0"/>
                        </a:rPr>
                        <a:t>Clothing and clothing accessories retailers</a:t>
                      </a:r>
                    </a:p>
                  </a:txBody>
                  <a:tcPr marL="7620" marR="7620" marT="7620"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                          489 </a:t>
                      </a:r>
                    </a:p>
                  </a:txBody>
                  <a:tcPr marL="7620" marR="7620" marT="7620" marB="0" anchor="b">
                    <a:lnL>
                      <a:noFill/>
                    </a:lnL>
                    <a:lnR>
                      <a:noFill/>
                    </a:lnR>
                    <a:lnT>
                      <a:noFill/>
                    </a:lnT>
                    <a:lnB>
                      <a:noFill/>
                    </a:lnB>
                  </a:tcPr>
                </a:tc>
                <a:tc>
                  <a:txBody>
                    <a:bodyPr/>
                    <a:lstStyle/>
                    <a:p>
                      <a:pPr algn="r" fontAlgn="b"/>
                      <a:r>
                        <a:rPr lang="en-US" sz="1800" b="0" i="0" u="none" strike="noStrike" dirty="0">
                          <a:solidFill>
                            <a:srgbClr val="000000"/>
                          </a:solidFill>
                          <a:effectLst/>
                          <a:latin typeface="Calibri" panose="020F0502020204030204" pitchFamily="34" charset="0"/>
                        </a:rPr>
                        <a:t> $       18,772 </a:t>
                      </a:r>
                    </a:p>
                  </a:txBody>
                  <a:tcPr marL="7620" marR="7620" marT="7620" marB="0" anchor="b">
                    <a:lnL>
                      <a:noFill/>
                    </a:lnL>
                    <a:lnR>
                      <a:noFill/>
                    </a:lnR>
                    <a:lnT>
                      <a:noFill/>
                    </a:lnT>
                    <a:lnB>
                      <a:noFill/>
                    </a:lnB>
                  </a:tcPr>
                </a:tc>
                <a:extLst>
                  <a:ext uri="{0D108BD9-81ED-4DB2-BD59-A6C34878D82A}">
                    <a16:rowId xmlns:a16="http://schemas.microsoft.com/office/drawing/2014/main" val="38170423"/>
                  </a:ext>
                </a:extLst>
              </a:tr>
              <a:tr h="536807">
                <a:tc>
                  <a:txBody>
                    <a:bodyPr/>
                    <a:lstStyle/>
                    <a:p>
                      <a:pPr algn="l" fontAlgn="b"/>
                      <a:r>
                        <a:rPr lang="en-US" sz="1800" b="0" i="0" u="none" strike="noStrike">
                          <a:solidFill>
                            <a:srgbClr val="000000"/>
                          </a:solidFill>
                          <a:effectLst/>
                          <a:latin typeface="Calibri" panose="020F0502020204030204" pitchFamily="34" charset="0"/>
                        </a:rPr>
                        <a:t>Department stores</a:t>
                      </a:r>
                    </a:p>
                  </a:txBody>
                  <a:tcPr marL="7620" marR="7620" marT="7620" marB="0" anchor="b">
                    <a:lnL>
                      <a:noFill/>
                    </a:lnL>
                    <a:lnR>
                      <a:noFill/>
                    </a:lnR>
                    <a:lnT>
                      <a:noFill/>
                    </a:lnT>
                    <a:lnB>
                      <a:noFill/>
                    </a:lnB>
                    <a:solidFill>
                      <a:srgbClr val="F2F2F2"/>
                    </a:solidFill>
                  </a:tcPr>
                </a:tc>
                <a:tc>
                  <a:txBody>
                    <a:bodyPr/>
                    <a:lstStyle/>
                    <a:p>
                      <a:pPr algn="ctr" fontAlgn="b"/>
                      <a:r>
                        <a:rPr lang="en-US" sz="1800" b="0" i="0" u="none" strike="noStrike" dirty="0">
                          <a:solidFill>
                            <a:srgbClr val="000000"/>
                          </a:solidFill>
                          <a:effectLst/>
                          <a:latin typeface="Calibri" panose="020F0502020204030204" pitchFamily="34" charset="0"/>
                        </a:rPr>
                        <a:t>                          469 </a:t>
                      </a:r>
                    </a:p>
                  </a:txBody>
                  <a:tcPr marL="7620" marR="7620" marT="7620" marB="0" anchor="b">
                    <a:lnL>
                      <a:noFill/>
                    </a:lnL>
                    <a:lnR>
                      <a:noFill/>
                    </a:lnR>
                    <a:lnT>
                      <a:noFill/>
                    </a:lnT>
                    <a:lnB>
                      <a:noFill/>
                    </a:lnB>
                    <a:solidFill>
                      <a:srgbClr val="F2F2F2"/>
                    </a:solidFill>
                  </a:tcPr>
                </a:tc>
                <a:tc>
                  <a:txBody>
                    <a:bodyPr/>
                    <a:lstStyle/>
                    <a:p>
                      <a:pPr algn="r" fontAlgn="b"/>
                      <a:r>
                        <a:rPr lang="en-US" sz="1800" b="0" i="0" u="none" strike="noStrike" dirty="0">
                          <a:solidFill>
                            <a:srgbClr val="000000"/>
                          </a:solidFill>
                          <a:effectLst/>
                          <a:latin typeface="Calibri" panose="020F0502020204030204" pitchFamily="34" charset="0"/>
                        </a:rPr>
                        <a:t> $       22,880 </a:t>
                      </a:r>
                    </a:p>
                  </a:txBody>
                  <a:tcPr marL="7620" marR="7620" marT="7620" marB="0" anchor="b">
                    <a:lnL>
                      <a:noFill/>
                    </a:lnL>
                    <a:lnR>
                      <a:noFill/>
                    </a:lnR>
                    <a:lnT>
                      <a:noFill/>
                    </a:lnT>
                    <a:lnB>
                      <a:noFill/>
                    </a:lnB>
                    <a:solidFill>
                      <a:srgbClr val="F2F2F2"/>
                    </a:solidFill>
                  </a:tcPr>
                </a:tc>
                <a:extLst>
                  <a:ext uri="{0D108BD9-81ED-4DB2-BD59-A6C34878D82A}">
                    <a16:rowId xmlns:a16="http://schemas.microsoft.com/office/drawing/2014/main" val="1491322073"/>
                  </a:ext>
                </a:extLst>
              </a:tr>
              <a:tr h="536807">
                <a:tc>
                  <a:txBody>
                    <a:bodyPr/>
                    <a:lstStyle/>
                    <a:p>
                      <a:pPr algn="l" fontAlgn="b"/>
                      <a:r>
                        <a:rPr lang="en-US" sz="1800" b="0" i="0" u="none" strike="noStrike">
                          <a:solidFill>
                            <a:srgbClr val="000000"/>
                          </a:solidFill>
                          <a:effectLst/>
                          <a:latin typeface="Calibri" panose="020F0502020204030204" pitchFamily="34" charset="0"/>
                        </a:rPr>
                        <a:t>Sporting goods, hobby, and musical instrument retailers</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panose="020F0502020204030204" pitchFamily="34" charset="0"/>
                        </a:rPr>
                        <a:t>                          267 </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 $       26,312 </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6355567"/>
                  </a:ext>
                </a:extLst>
              </a:tr>
            </a:tbl>
          </a:graphicData>
        </a:graphic>
      </p:graphicFrame>
      <p:sp>
        <p:nvSpPr>
          <p:cNvPr id="8" name="TextBox 7">
            <a:extLst>
              <a:ext uri="{FF2B5EF4-FFF2-40B4-BE49-F238E27FC236}">
                <a16:creationId xmlns:a16="http://schemas.microsoft.com/office/drawing/2014/main" id="{CABF8DB3-6CBB-4C2D-A0B6-95D2455F1CEE}"/>
              </a:ext>
            </a:extLst>
          </p:cNvPr>
          <p:cNvSpPr txBox="1"/>
          <p:nvPr/>
        </p:nvSpPr>
        <p:spPr>
          <a:xfrm>
            <a:off x="1143001" y="6390140"/>
            <a:ext cx="6656089" cy="369332"/>
          </a:xfrm>
          <a:prstGeom prst="rect">
            <a:avLst/>
          </a:prstGeom>
          <a:noFill/>
        </p:spPr>
        <p:txBody>
          <a:bodyPr wrap="square" rtlCol="0">
            <a:spAutoFit/>
          </a:bodyPr>
          <a:lstStyle/>
          <a:p>
            <a:r>
              <a:rPr lang="en-US" dirty="0"/>
              <a:t>Source: U.S. BLS, June 2022</a:t>
            </a:r>
          </a:p>
        </p:txBody>
      </p:sp>
    </p:spTree>
    <p:extLst>
      <p:ext uri="{BB962C8B-B14F-4D97-AF65-F5344CB8AC3E}">
        <p14:creationId xmlns:p14="http://schemas.microsoft.com/office/powerpoint/2010/main" val="2714295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1B746-7044-4AA3-A950-10A47C5CA87B}"/>
              </a:ext>
            </a:extLst>
          </p:cNvPr>
          <p:cNvSpPr>
            <a:spLocks noGrp="1"/>
          </p:cNvSpPr>
          <p:nvPr>
            <p:ph type="title"/>
          </p:nvPr>
        </p:nvSpPr>
        <p:spPr>
          <a:xfrm>
            <a:off x="541422" y="378729"/>
            <a:ext cx="8961807" cy="1325563"/>
          </a:xfrm>
        </p:spPr>
        <p:txBody>
          <a:bodyPr>
            <a:normAutofit/>
          </a:bodyPr>
          <a:lstStyle/>
          <a:p>
            <a:r>
              <a:rPr lang="en-US" sz="4000" dirty="0">
                <a:solidFill>
                  <a:schemeClr val="accent3"/>
                </a:solidFill>
              </a:rPr>
              <a:t>[insert your state’s economic impact slides]</a:t>
            </a:r>
          </a:p>
        </p:txBody>
      </p:sp>
    </p:spTree>
    <p:extLst>
      <p:ext uri="{BB962C8B-B14F-4D97-AF65-F5344CB8AC3E}">
        <p14:creationId xmlns:p14="http://schemas.microsoft.com/office/powerpoint/2010/main" val="7906164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F45EA-C55E-4406-9CB6-F7EF9A262F8C}"/>
              </a:ext>
            </a:extLst>
          </p:cNvPr>
          <p:cNvSpPr>
            <a:spLocks noGrp="1"/>
          </p:cNvSpPr>
          <p:nvPr>
            <p:ph type="title"/>
          </p:nvPr>
        </p:nvSpPr>
        <p:spPr/>
        <p:txBody>
          <a:bodyPr/>
          <a:lstStyle/>
          <a:p>
            <a:r>
              <a:rPr lang="en-US" dirty="0">
                <a:solidFill>
                  <a:schemeClr val="accent3"/>
                </a:solidFill>
              </a:rPr>
              <a:t>Resource Listing</a:t>
            </a:r>
            <a:endParaRPr lang="en-US" dirty="0"/>
          </a:p>
        </p:txBody>
      </p:sp>
    </p:spTree>
    <p:extLst>
      <p:ext uri="{BB962C8B-B14F-4D97-AF65-F5344CB8AC3E}">
        <p14:creationId xmlns:p14="http://schemas.microsoft.com/office/powerpoint/2010/main" val="38097747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49DB2-A80F-4812-B774-22C33DA3C679}"/>
              </a:ext>
            </a:extLst>
          </p:cNvPr>
          <p:cNvSpPr>
            <a:spLocks noGrp="1"/>
          </p:cNvSpPr>
          <p:nvPr>
            <p:ph type="title"/>
          </p:nvPr>
        </p:nvSpPr>
        <p:spPr>
          <a:xfrm>
            <a:off x="728866" y="208261"/>
            <a:ext cx="11168273" cy="1325563"/>
          </a:xfrm>
        </p:spPr>
        <p:txBody>
          <a:bodyPr/>
          <a:lstStyle/>
          <a:p>
            <a:r>
              <a:rPr lang="en-US" dirty="0">
                <a:solidFill>
                  <a:schemeClr val="accent3"/>
                </a:solidFill>
                <a:latin typeface="Gill Sans MT" panose="020B0502020104020203" pitchFamily="34" charset="0"/>
                <a:cs typeface="Calibri Light"/>
              </a:rPr>
              <a:t>Turn Opportunity Into Reality</a:t>
            </a:r>
          </a:p>
        </p:txBody>
      </p:sp>
      <p:graphicFrame>
        <p:nvGraphicFramePr>
          <p:cNvPr id="3" name="Content Placeholder 3">
            <a:extLst>
              <a:ext uri="{FF2B5EF4-FFF2-40B4-BE49-F238E27FC236}">
                <a16:creationId xmlns:a16="http://schemas.microsoft.com/office/drawing/2014/main" id="{F0D03437-8F56-4E5A-806C-A9B0FF64CDA1}"/>
              </a:ext>
            </a:extLst>
          </p:cNvPr>
          <p:cNvGraphicFramePr>
            <a:graphicFrameLocks noGrp="1"/>
          </p:cNvGraphicFramePr>
          <p:nvPr>
            <p:ph idx="1"/>
            <p:extLst>
              <p:ext uri="{D42A27DB-BD31-4B8C-83A1-F6EECF244321}">
                <p14:modId xmlns:p14="http://schemas.microsoft.com/office/powerpoint/2010/main" val="333718973"/>
              </p:ext>
            </p:extLst>
          </p:nvPr>
        </p:nvGraphicFramePr>
        <p:xfrm>
          <a:off x="1850571" y="2007619"/>
          <a:ext cx="8478177" cy="3435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901902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93E9D104-DCBD-475D-81D5-98CD5A094EE6}"/>
              </a:ext>
            </a:extLst>
          </p:cNvPr>
          <p:cNvSpPr>
            <a:spLocks noGrp="1"/>
          </p:cNvSpPr>
          <p:nvPr>
            <p:ph type="title"/>
          </p:nvPr>
        </p:nvSpPr>
        <p:spPr>
          <a:xfrm>
            <a:off x="715803" y="0"/>
            <a:ext cx="11168273" cy="1325563"/>
          </a:xfrm>
        </p:spPr>
        <p:txBody>
          <a:bodyPr/>
          <a:lstStyle/>
          <a:p>
            <a:r>
              <a:rPr lang="en-US" dirty="0">
                <a:solidFill>
                  <a:schemeClr val="accent3"/>
                </a:solidFill>
              </a:rPr>
              <a:t>Community Resources</a:t>
            </a:r>
          </a:p>
        </p:txBody>
      </p:sp>
      <p:sp>
        <p:nvSpPr>
          <p:cNvPr id="5" name="TextBox 4">
            <a:extLst>
              <a:ext uri="{FF2B5EF4-FFF2-40B4-BE49-F238E27FC236}">
                <a16:creationId xmlns:a16="http://schemas.microsoft.com/office/drawing/2014/main" id="{B6A12FF5-3570-434F-98A8-97FF641356D1}"/>
              </a:ext>
            </a:extLst>
          </p:cNvPr>
          <p:cNvSpPr txBox="1"/>
          <p:nvPr/>
        </p:nvSpPr>
        <p:spPr>
          <a:xfrm>
            <a:off x="838200" y="982894"/>
            <a:ext cx="5181600" cy="523220"/>
          </a:xfrm>
          <a:prstGeom prst="rect">
            <a:avLst/>
          </a:prstGeom>
          <a:noFill/>
        </p:spPr>
        <p:txBody>
          <a:bodyPr wrap="square" rtlCol="0">
            <a:spAutoFit/>
          </a:bodyPr>
          <a:lstStyle/>
          <a:p>
            <a:r>
              <a:rPr lang="en-US" sz="2800" dirty="0">
                <a:solidFill>
                  <a:schemeClr val="accent4"/>
                </a:solidFill>
              </a:rPr>
              <a:t>Types of resources:</a:t>
            </a:r>
          </a:p>
        </p:txBody>
      </p:sp>
      <p:sp>
        <p:nvSpPr>
          <p:cNvPr id="3" name="Content Placeholder 4">
            <a:extLst>
              <a:ext uri="{FF2B5EF4-FFF2-40B4-BE49-F238E27FC236}">
                <a16:creationId xmlns:a16="http://schemas.microsoft.com/office/drawing/2014/main" id="{58C93F24-AB4E-4FC0-8188-F6978D9A62F1}"/>
              </a:ext>
            </a:extLst>
          </p:cNvPr>
          <p:cNvSpPr>
            <a:spLocks noGrp="1"/>
          </p:cNvSpPr>
          <p:nvPr>
            <p:ph sz="half" idx="1"/>
          </p:nvPr>
        </p:nvSpPr>
        <p:spPr>
          <a:xfrm>
            <a:off x="838200" y="1651000"/>
            <a:ext cx="10756900" cy="3968095"/>
          </a:xfrm>
        </p:spPr>
        <p:txBody>
          <a:bodyPr numCol="2">
            <a:noAutofit/>
          </a:bodyPr>
          <a:lstStyle/>
          <a:p>
            <a:r>
              <a:rPr lang="en-US" dirty="0">
                <a:solidFill>
                  <a:srgbClr val="00ABD6"/>
                </a:solidFill>
              </a:rPr>
              <a:t>Individual capacities </a:t>
            </a:r>
            <a:r>
              <a:rPr lang="en-US" sz="2400" dirty="0"/>
              <a:t>– community members, Extension staff, faith leaders, community volunteers  </a:t>
            </a:r>
          </a:p>
          <a:p>
            <a:r>
              <a:rPr lang="en-US" dirty="0">
                <a:solidFill>
                  <a:srgbClr val="00ABD6"/>
                </a:solidFill>
              </a:rPr>
              <a:t>Formal and informal community associations </a:t>
            </a:r>
            <a:r>
              <a:rPr lang="en-US" sz="2400" dirty="0"/>
              <a:t>–  volunteer organizations, faith-based groups, training and workforce organizations  </a:t>
            </a:r>
          </a:p>
          <a:p>
            <a:r>
              <a:rPr lang="en-US" dirty="0">
                <a:solidFill>
                  <a:srgbClr val="00ABD6"/>
                </a:solidFill>
              </a:rPr>
              <a:t>Community institutions </a:t>
            </a:r>
            <a:r>
              <a:rPr lang="en-US" sz="2400" dirty="0"/>
              <a:t>– universities, colleges, k-12 schools, not-for-profits, businesses, banks and lenders</a:t>
            </a:r>
          </a:p>
          <a:p>
            <a:pPr marL="342900"/>
            <a:r>
              <a:rPr lang="en-US" dirty="0">
                <a:solidFill>
                  <a:srgbClr val="00ABD6"/>
                </a:solidFill>
              </a:rPr>
              <a:t>Physical assets </a:t>
            </a:r>
            <a:r>
              <a:rPr lang="en-US" sz="2400" dirty="0"/>
              <a:t>– parks, infrastructure, transportation</a:t>
            </a:r>
          </a:p>
          <a:p>
            <a:pPr marL="342900"/>
            <a:r>
              <a:rPr lang="en-US" dirty="0">
                <a:solidFill>
                  <a:srgbClr val="00ABD6"/>
                </a:solidFill>
              </a:rPr>
              <a:t>Community leaders and developers </a:t>
            </a:r>
            <a:r>
              <a:rPr lang="en-US" sz="2400" dirty="0"/>
              <a:t>– current and potential local leaders and policy makers</a:t>
            </a:r>
          </a:p>
        </p:txBody>
      </p:sp>
      <p:sp>
        <p:nvSpPr>
          <p:cNvPr id="6" name="TextBox 5">
            <a:extLst>
              <a:ext uri="{FF2B5EF4-FFF2-40B4-BE49-F238E27FC236}">
                <a16:creationId xmlns:a16="http://schemas.microsoft.com/office/drawing/2014/main" id="{2121FD68-53EC-4C87-B177-7E7071B888FC}"/>
              </a:ext>
            </a:extLst>
          </p:cNvPr>
          <p:cNvSpPr txBox="1"/>
          <p:nvPr/>
        </p:nvSpPr>
        <p:spPr>
          <a:xfrm>
            <a:off x="6451600" y="3704408"/>
            <a:ext cx="2730500" cy="523220"/>
          </a:xfrm>
          <a:prstGeom prst="rect">
            <a:avLst/>
          </a:prstGeom>
          <a:noFill/>
        </p:spPr>
        <p:txBody>
          <a:bodyPr wrap="square" rtlCol="0">
            <a:spAutoFit/>
          </a:bodyPr>
          <a:lstStyle/>
          <a:p>
            <a:r>
              <a:rPr lang="en-US" sz="2800" dirty="0"/>
              <a:t>How Relevant to:</a:t>
            </a:r>
          </a:p>
        </p:txBody>
      </p:sp>
      <p:sp>
        <p:nvSpPr>
          <p:cNvPr id="4" name="Content Placeholder 5">
            <a:extLst>
              <a:ext uri="{FF2B5EF4-FFF2-40B4-BE49-F238E27FC236}">
                <a16:creationId xmlns:a16="http://schemas.microsoft.com/office/drawing/2014/main" id="{E1988860-212A-45E0-AF2B-A0B6FBDBD488}"/>
              </a:ext>
            </a:extLst>
          </p:cNvPr>
          <p:cNvSpPr>
            <a:spLocks noGrp="1"/>
          </p:cNvSpPr>
          <p:nvPr>
            <p:ph sz="half" idx="2"/>
          </p:nvPr>
        </p:nvSpPr>
        <p:spPr>
          <a:xfrm>
            <a:off x="6451600" y="4202228"/>
            <a:ext cx="5181600" cy="1572019"/>
          </a:xfrm>
        </p:spPr>
        <p:txBody>
          <a:bodyPr>
            <a:normAutofit/>
          </a:bodyPr>
          <a:lstStyle/>
          <a:p>
            <a:r>
              <a:rPr lang="en-US" dirty="0">
                <a:solidFill>
                  <a:srgbClr val="00ABD6"/>
                </a:solidFill>
              </a:rPr>
              <a:t>Businesses</a:t>
            </a:r>
          </a:p>
          <a:p>
            <a:r>
              <a:rPr lang="en-US" dirty="0">
                <a:solidFill>
                  <a:srgbClr val="00ABD6"/>
                </a:solidFill>
              </a:rPr>
              <a:t>Employees</a:t>
            </a:r>
          </a:p>
          <a:p>
            <a:r>
              <a:rPr lang="en-US" dirty="0">
                <a:solidFill>
                  <a:srgbClr val="00ABD6"/>
                </a:solidFill>
              </a:rPr>
              <a:t>Customers</a:t>
            </a:r>
            <a:endParaRPr lang="en-US" dirty="0"/>
          </a:p>
          <a:p>
            <a:pPr marL="0" indent="0">
              <a:buNone/>
            </a:pPr>
            <a:endParaRPr lang="en-US" dirty="0"/>
          </a:p>
        </p:txBody>
      </p:sp>
    </p:spTree>
    <p:extLst>
      <p:ext uri="{BB962C8B-B14F-4D97-AF65-F5344CB8AC3E}">
        <p14:creationId xmlns:p14="http://schemas.microsoft.com/office/powerpoint/2010/main" val="5626001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41DE3EF-8D2D-4E90-B204-488404C6C59F}"/>
              </a:ext>
            </a:extLst>
          </p:cNvPr>
          <p:cNvSpPr>
            <a:spLocks noGrp="1"/>
          </p:cNvSpPr>
          <p:nvPr>
            <p:ph type="title"/>
          </p:nvPr>
        </p:nvSpPr>
        <p:spPr>
          <a:xfrm>
            <a:off x="728866" y="208261"/>
            <a:ext cx="11168273" cy="1325563"/>
          </a:xfrm>
        </p:spPr>
        <p:txBody>
          <a:bodyPr/>
          <a:lstStyle/>
          <a:p>
            <a:r>
              <a:rPr lang="en-US" dirty="0">
                <a:solidFill>
                  <a:schemeClr val="accent3"/>
                </a:solidFill>
              </a:rPr>
              <a:t>Activity </a:t>
            </a:r>
          </a:p>
        </p:txBody>
      </p:sp>
      <p:graphicFrame>
        <p:nvGraphicFramePr>
          <p:cNvPr id="2" name="Diagram 1">
            <a:extLst>
              <a:ext uri="{FF2B5EF4-FFF2-40B4-BE49-F238E27FC236}">
                <a16:creationId xmlns:a16="http://schemas.microsoft.com/office/drawing/2014/main" id="{54642D98-A006-4A34-B485-1BB8342749EA}"/>
              </a:ext>
            </a:extLst>
          </p:cNvPr>
          <p:cNvGraphicFramePr/>
          <p:nvPr/>
        </p:nvGraphicFramePr>
        <p:xfrm>
          <a:off x="3210752" y="1533825"/>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180622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F45EA-C55E-4406-9CB6-F7EF9A262F8C}"/>
              </a:ext>
            </a:extLst>
          </p:cNvPr>
          <p:cNvSpPr>
            <a:spLocks noGrp="1"/>
          </p:cNvSpPr>
          <p:nvPr>
            <p:ph type="title"/>
          </p:nvPr>
        </p:nvSpPr>
        <p:spPr/>
        <p:txBody>
          <a:bodyPr/>
          <a:lstStyle/>
          <a:p>
            <a:r>
              <a:rPr lang="en-US" dirty="0">
                <a:solidFill>
                  <a:schemeClr val="accent3"/>
                </a:solidFill>
              </a:rPr>
              <a:t>Group Discussion</a:t>
            </a:r>
            <a:endParaRPr lang="en-US" dirty="0"/>
          </a:p>
        </p:txBody>
      </p:sp>
    </p:spTree>
    <p:extLst>
      <p:ext uri="{BB962C8B-B14F-4D97-AF65-F5344CB8AC3E}">
        <p14:creationId xmlns:p14="http://schemas.microsoft.com/office/powerpoint/2010/main" val="3828375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REATE BRIDGES">
            <a:extLst>
              <a:ext uri="{FF2B5EF4-FFF2-40B4-BE49-F238E27FC236}">
                <a16:creationId xmlns:a16="http://schemas.microsoft.com/office/drawing/2014/main" id="{25D87E04-570F-446C-9564-9E9C0F1612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4291" y="1143000"/>
            <a:ext cx="3744418" cy="2143902"/>
          </a:xfrm>
          <a:prstGeom prst="rect">
            <a:avLst/>
          </a:prstGeom>
        </p:spPr>
      </p:pic>
      <p:sp>
        <p:nvSpPr>
          <p:cNvPr id="3" name="Title 1">
            <a:extLst>
              <a:ext uri="{FF2B5EF4-FFF2-40B4-BE49-F238E27FC236}">
                <a16:creationId xmlns:a16="http://schemas.microsoft.com/office/drawing/2014/main" id="{22732EC7-D213-4A3D-BB52-07D400160D9C}"/>
              </a:ext>
            </a:extLst>
          </p:cNvPr>
          <p:cNvSpPr txBox="1">
            <a:spLocks noGrp="1"/>
          </p:cNvSpPr>
          <p:nvPr>
            <p:ph type="title" idx="4294967295"/>
          </p:nvPr>
        </p:nvSpPr>
        <p:spPr>
          <a:xfrm>
            <a:off x="728866" y="208261"/>
            <a:ext cx="11168273"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354"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accent3"/>
                </a:solidFill>
                <a:effectLst/>
                <a:uLnTx/>
                <a:uFillTx/>
                <a:latin typeface="+mj-lt"/>
                <a:ea typeface="+mj-ea"/>
                <a:cs typeface="+mj-cs"/>
              </a:rPr>
              <a:t>What is CREATE BRIDGES?</a:t>
            </a:r>
          </a:p>
        </p:txBody>
      </p:sp>
      <p:sp>
        <p:nvSpPr>
          <p:cNvPr id="4" name="Rectangle 3">
            <a:extLst>
              <a:ext uri="{FF2B5EF4-FFF2-40B4-BE49-F238E27FC236}">
                <a16:creationId xmlns:a16="http://schemas.microsoft.com/office/drawing/2014/main" id="{56FDCF98-B09D-4BE7-A659-E32DC35A77F2}"/>
              </a:ext>
            </a:extLst>
          </p:cNvPr>
          <p:cNvSpPr/>
          <p:nvPr/>
        </p:nvSpPr>
        <p:spPr>
          <a:xfrm>
            <a:off x="2895600" y="2828837"/>
            <a:ext cx="6781800" cy="2800767"/>
          </a:xfrm>
          <a:prstGeom prst="rect">
            <a:avLst/>
          </a:prstGeom>
        </p:spPr>
        <p:txBody>
          <a:bodyPr wrap="square">
            <a:spAutoFit/>
          </a:bodyPr>
          <a:lstStyle/>
          <a:p>
            <a:pPr algn="ctr"/>
            <a:endParaRPr lang="en-US" sz="800" dirty="0">
              <a:latin typeface="Gill Sans MT" panose="020B0502020104020203" pitchFamily="34" charset="0"/>
            </a:endParaRPr>
          </a:p>
          <a:p>
            <a:pPr algn="ctr"/>
            <a:r>
              <a:rPr lang="en-US" sz="2800" dirty="0">
                <a:latin typeface="Gill Sans MT" panose="020B0502020104020203" pitchFamily="34" charset="0"/>
              </a:rPr>
              <a:t>Stands for:</a:t>
            </a:r>
          </a:p>
          <a:p>
            <a:pPr algn="ctr"/>
            <a:endParaRPr lang="en-US" sz="2800" dirty="0">
              <a:latin typeface="Gill Sans MT" panose="020B0502020104020203" pitchFamily="34" charset="0"/>
            </a:endParaRPr>
          </a:p>
          <a:p>
            <a:pPr algn="ctr"/>
            <a:r>
              <a:rPr lang="en-US" sz="2800" b="1" dirty="0">
                <a:solidFill>
                  <a:srgbClr val="00B0F0"/>
                </a:solidFill>
              </a:rPr>
              <a:t>C</a:t>
            </a:r>
            <a:r>
              <a:rPr lang="en-US" sz="2800" dirty="0"/>
              <a:t>elebrating </a:t>
            </a:r>
            <a:r>
              <a:rPr lang="en-US" sz="2800" b="1" dirty="0" err="1">
                <a:solidFill>
                  <a:srgbClr val="00ABD6"/>
                </a:solidFill>
              </a:rPr>
              <a:t>RE</a:t>
            </a:r>
            <a:r>
              <a:rPr lang="en-US" sz="2800" dirty="0" err="1"/>
              <a:t>tail</a:t>
            </a:r>
            <a:r>
              <a:rPr lang="en-US" sz="2800" dirty="0"/>
              <a:t>, </a:t>
            </a:r>
            <a:r>
              <a:rPr lang="en-US" sz="2800" b="1" dirty="0">
                <a:solidFill>
                  <a:srgbClr val="00ABD6"/>
                </a:solidFill>
              </a:rPr>
              <a:t>A</a:t>
            </a:r>
            <a:r>
              <a:rPr lang="en-US" sz="2800" dirty="0"/>
              <a:t>ccommodations, </a:t>
            </a:r>
            <a:r>
              <a:rPr lang="en-US" sz="2800" b="1" dirty="0">
                <a:solidFill>
                  <a:srgbClr val="00ABD6"/>
                </a:solidFill>
              </a:rPr>
              <a:t>T</a:t>
            </a:r>
            <a:r>
              <a:rPr lang="en-US" sz="2800" dirty="0"/>
              <a:t>ourism, and </a:t>
            </a:r>
            <a:r>
              <a:rPr lang="en-US" sz="2800" b="1" dirty="0">
                <a:solidFill>
                  <a:srgbClr val="00ABD6"/>
                </a:solidFill>
              </a:rPr>
              <a:t>E</a:t>
            </a:r>
            <a:r>
              <a:rPr lang="en-US" sz="2800" dirty="0"/>
              <a:t>ntertainment by </a:t>
            </a:r>
          </a:p>
          <a:p>
            <a:pPr algn="ctr"/>
            <a:r>
              <a:rPr lang="en-US" sz="2800" b="1" dirty="0">
                <a:solidFill>
                  <a:srgbClr val="00ABD6"/>
                </a:solidFill>
              </a:rPr>
              <a:t>B</a:t>
            </a:r>
            <a:r>
              <a:rPr lang="en-US" sz="2800" dirty="0"/>
              <a:t>uilding </a:t>
            </a:r>
            <a:r>
              <a:rPr lang="en-US" sz="2800" b="1" dirty="0">
                <a:solidFill>
                  <a:srgbClr val="00ABD6"/>
                </a:solidFill>
              </a:rPr>
              <a:t>R</a:t>
            </a:r>
            <a:r>
              <a:rPr lang="en-US" sz="2800" dirty="0"/>
              <a:t>ural </a:t>
            </a:r>
            <a:r>
              <a:rPr lang="en-US" sz="2800" b="1" dirty="0">
                <a:solidFill>
                  <a:srgbClr val="00ABD6"/>
                </a:solidFill>
              </a:rPr>
              <a:t>I</a:t>
            </a:r>
            <a:r>
              <a:rPr lang="en-US" sz="2800" dirty="0"/>
              <a:t>nnovations and </a:t>
            </a:r>
            <a:r>
              <a:rPr lang="en-US" sz="2800" b="1" dirty="0">
                <a:solidFill>
                  <a:srgbClr val="00ABD6"/>
                </a:solidFill>
              </a:rPr>
              <a:t>D</a:t>
            </a:r>
            <a:r>
              <a:rPr lang="en-US" sz="2800" dirty="0"/>
              <a:t>eveloping </a:t>
            </a:r>
            <a:r>
              <a:rPr lang="en-US" sz="2800" b="1" dirty="0">
                <a:solidFill>
                  <a:srgbClr val="00ABD6"/>
                </a:solidFill>
              </a:rPr>
              <a:t>G</a:t>
            </a:r>
            <a:r>
              <a:rPr lang="en-US" sz="2800" dirty="0"/>
              <a:t>rowth </a:t>
            </a:r>
            <a:r>
              <a:rPr lang="en-US" sz="2800" b="1" dirty="0">
                <a:solidFill>
                  <a:srgbClr val="00ABD6"/>
                </a:solidFill>
              </a:rPr>
              <a:t>E</a:t>
            </a:r>
            <a:r>
              <a:rPr lang="en-US" sz="2800" dirty="0"/>
              <a:t>conomies </a:t>
            </a:r>
          </a:p>
        </p:txBody>
      </p:sp>
    </p:spTree>
    <p:extLst>
      <p:ext uri="{BB962C8B-B14F-4D97-AF65-F5344CB8AC3E}">
        <p14:creationId xmlns:p14="http://schemas.microsoft.com/office/powerpoint/2010/main" val="3461900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4FBBC-CB4E-4600-84D1-11943162E9F0}"/>
              </a:ext>
            </a:extLst>
          </p:cNvPr>
          <p:cNvSpPr>
            <a:spLocks noGrp="1"/>
          </p:cNvSpPr>
          <p:nvPr>
            <p:ph type="title"/>
          </p:nvPr>
        </p:nvSpPr>
        <p:spPr bwMode="auto">
          <a:xfrm>
            <a:off x="728866" y="208261"/>
            <a:ext cx="11168273" cy="1325563"/>
          </a:xfrm>
        </p:spPr>
        <p:txBody>
          <a:bodyPr wrap="square" numCol="1" anchorCtr="0" compatLnSpc="1">
            <a:prstTxWarp prst="textNoShape">
              <a:avLst/>
            </a:prstTxWarp>
          </a:bodyPr>
          <a:lstStyle/>
          <a:p>
            <a:pPr defTabSz="914354">
              <a:defRPr/>
            </a:pPr>
            <a:r>
              <a:rPr lang="en-US" altLang="en-US" dirty="0">
                <a:ln>
                  <a:noFill/>
                </a:ln>
                <a:solidFill>
                  <a:schemeClr val="accent3"/>
                </a:solidFill>
              </a:rPr>
              <a:t>Round 1: Strengths </a:t>
            </a:r>
          </a:p>
        </p:txBody>
      </p:sp>
      <p:sp>
        <p:nvSpPr>
          <p:cNvPr id="3" name="Content Placeholder 1">
            <a:extLst>
              <a:ext uri="{FF2B5EF4-FFF2-40B4-BE49-F238E27FC236}">
                <a16:creationId xmlns:a16="http://schemas.microsoft.com/office/drawing/2014/main" id="{11F3FB16-5ADC-4764-9A30-5703E949B572}"/>
              </a:ext>
            </a:extLst>
          </p:cNvPr>
          <p:cNvSpPr>
            <a:spLocks noGrp="1"/>
          </p:cNvSpPr>
          <p:nvPr>
            <p:ph idx="1"/>
          </p:nvPr>
        </p:nvSpPr>
        <p:spPr>
          <a:xfrm>
            <a:off x="728866" y="1676538"/>
            <a:ext cx="11168273" cy="3561029"/>
          </a:xfrm>
        </p:spPr>
        <p:txBody>
          <a:bodyPr/>
          <a:lstStyle/>
          <a:p>
            <a:r>
              <a:rPr lang="en-US" altLang="en-US" dirty="0"/>
              <a:t>Considering the assets outlined, what do you think are the greatest strengths supporting CREATE businesses and their employees in the region?</a:t>
            </a:r>
          </a:p>
          <a:p>
            <a:endParaRPr lang="en-US" altLang="en-US" dirty="0"/>
          </a:p>
          <a:p>
            <a:r>
              <a:rPr lang="en-US" altLang="en-US" dirty="0"/>
              <a:t>Put a         by the </a:t>
            </a:r>
            <a:r>
              <a:rPr lang="en-US" altLang="en-US" b="1" dirty="0">
                <a:solidFill>
                  <a:schemeClr val="accent1"/>
                </a:solidFill>
              </a:rPr>
              <a:t>THREE</a:t>
            </a:r>
            <a:r>
              <a:rPr lang="en-US" altLang="en-US" dirty="0">
                <a:solidFill>
                  <a:schemeClr val="accent1"/>
                </a:solidFill>
              </a:rPr>
              <a:t> </a:t>
            </a:r>
            <a:r>
              <a:rPr lang="en-US" altLang="en-US" dirty="0"/>
              <a:t>things that your group sees as the most positive features (strengths) of your community.  </a:t>
            </a:r>
          </a:p>
        </p:txBody>
      </p:sp>
      <p:sp>
        <p:nvSpPr>
          <p:cNvPr id="5" name="5-Point Star 2">
            <a:extLst>
              <a:ext uri="{FF2B5EF4-FFF2-40B4-BE49-F238E27FC236}">
                <a16:creationId xmlns:a16="http://schemas.microsoft.com/office/drawing/2014/main" id="{888548B6-F174-4102-85E9-DA9E55963ECD}"/>
              </a:ext>
            </a:extLst>
          </p:cNvPr>
          <p:cNvSpPr/>
          <p:nvPr/>
        </p:nvSpPr>
        <p:spPr>
          <a:xfrm>
            <a:off x="1850571" y="3429000"/>
            <a:ext cx="685800" cy="527554"/>
          </a:xfrm>
          <a:prstGeom prst="star5">
            <a:avLst/>
          </a:prstGeom>
          <a:solidFill>
            <a:schemeClr val="accent3"/>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 name="Graphic 6">
            <a:extLst>
              <a:ext uri="{FF2B5EF4-FFF2-40B4-BE49-F238E27FC236}">
                <a16:creationId xmlns:a16="http://schemas.microsoft.com/office/drawing/2014/main" id="{E1ACD54B-863A-453E-AC26-6FDAD15A98E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 uri="{837473B0-CC2E-450A-ABE3-18F120FF3D39}">
                <a1611:picAttrSrcUrl xmlns:a1611="http://schemas.microsoft.com/office/drawing/2016/11/main" r:id="rId5"/>
              </a:ext>
            </a:extLst>
          </a:blip>
          <a:stretch>
            <a:fillRect/>
          </a:stretch>
        </p:blipFill>
        <p:spPr>
          <a:xfrm>
            <a:off x="4011385" y="4338584"/>
            <a:ext cx="4169229" cy="2083393"/>
          </a:xfrm>
          <a:prstGeom prst="rect">
            <a:avLst/>
          </a:prstGeom>
        </p:spPr>
      </p:pic>
    </p:spTree>
    <p:extLst>
      <p:ext uri="{BB962C8B-B14F-4D97-AF65-F5344CB8AC3E}">
        <p14:creationId xmlns:p14="http://schemas.microsoft.com/office/powerpoint/2010/main" val="26050966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A40F3AB-7D4A-4941-8BA0-C55C5F925C99}"/>
              </a:ext>
            </a:extLst>
          </p:cNvPr>
          <p:cNvSpPr>
            <a:spLocks noGrp="1"/>
          </p:cNvSpPr>
          <p:nvPr>
            <p:ph type="title"/>
          </p:nvPr>
        </p:nvSpPr>
        <p:spPr bwMode="auto">
          <a:xfrm>
            <a:off x="728866" y="208261"/>
            <a:ext cx="11168273" cy="1325563"/>
          </a:xfrm>
        </p:spPr>
        <p:txBody>
          <a:bodyPr wrap="square" numCol="1" anchorCtr="0" compatLnSpc="1">
            <a:prstTxWarp prst="textNoShape">
              <a:avLst/>
            </a:prstTxWarp>
          </a:bodyPr>
          <a:lstStyle/>
          <a:p>
            <a:pPr defTabSz="914354">
              <a:defRPr/>
            </a:pPr>
            <a:r>
              <a:rPr lang="en-US" altLang="en-US" dirty="0">
                <a:ln>
                  <a:noFill/>
                </a:ln>
                <a:solidFill>
                  <a:schemeClr val="accent3"/>
                </a:solidFill>
              </a:rPr>
              <a:t>Round </a:t>
            </a:r>
            <a:r>
              <a:rPr lang="en-US" altLang="en-US" dirty="0">
                <a:solidFill>
                  <a:schemeClr val="accent3"/>
                </a:solidFill>
              </a:rPr>
              <a:t>2: Challenges</a:t>
            </a:r>
            <a:r>
              <a:rPr lang="en-US" altLang="en-US" dirty="0">
                <a:ln>
                  <a:noFill/>
                </a:ln>
                <a:solidFill>
                  <a:schemeClr val="accent3"/>
                </a:solidFill>
              </a:rPr>
              <a:t> </a:t>
            </a:r>
          </a:p>
        </p:txBody>
      </p:sp>
      <p:sp>
        <p:nvSpPr>
          <p:cNvPr id="4" name="Content Placeholder 1">
            <a:extLst>
              <a:ext uri="{FF2B5EF4-FFF2-40B4-BE49-F238E27FC236}">
                <a16:creationId xmlns:a16="http://schemas.microsoft.com/office/drawing/2014/main" id="{DE7BAF25-FC95-43B3-A5FD-522788DE687D}"/>
              </a:ext>
              <a:ext uri="{C183D7F6-B498-43B3-948B-1728B52AA6E4}">
                <adec:decorative xmlns:adec="http://schemas.microsoft.com/office/drawing/2017/decorative" val="1"/>
              </a:ext>
            </a:extLst>
          </p:cNvPr>
          <p:cNvSpPr>
            <a:spLocks noGrp="1"/>
          </p:cNvSpPr>
          <p:nvPr>
            <p:ph sz="half" idx="1"/>
          </p:nvPr>
        </p:nvSpPr>
        <p:spPr>
          <a:xfrm>
            <a:off x="838200" y="1825625"/>
            <a:ext cx="5181600" cy="3897081"/>
          </a:xfrm>
        </p:spPr>
        <p:txBody>
          <a:bodyPr>
            <a:normAutofit/>
          </a:bodyPr>
          <a:lstStyle/>
          <a:p>
            <a:endParaRPr lang="en-US" altLang="en-US" dirty="0"/>
          </a:p>
          <a:p>
            <a:endParaRPr lang="en-US" altLang="en-US" dirty="0"/>
          </a:p>
          <a:p>
            <a:pPr marL="0" indent="0">
              <a:buNone/>
            </a:pPr>
            <a:endParaRPr lang="en-US" altLang="en-US" dirty="0"/>
          </a:p>
        </p:txBody>
      </p:sp>
      <p:sp>
        <p:nvSpPr>
          <p:cNvPr id="10" name="Title 1">
            <a:extLst>
              <a:ext uri="{FF2B5EF4-FFF2-40B4-BE49-F238E27FC236}">
                <a16:creationId xmlns:a16="http://schemas.microsoft.com/office/drawing/2014/main" id="{9F2ECD46-956E-43C4-B031-880B6F284A7D}"/>
              </a:ext>
              <a:ext uri="{C183D7F6-B498-43B3-948B-1728B52AA6E4}">
                <adec:decorative xmlns:adec="http://schemas.microsoft.com/office/drawing/2017/decorative" val="1"/>
              </a:ext>
            </a:extLst>
          </p:cNvPr>
          <p:cNvSpPr txBox="1">
            <a:spLocks/>
          </p:cNvSpPr>
          <p:nvPr/>
        </p:nvSpPr>
        <p:spPr bwMode="auto">
          <a:xfrm>
            <a:off x="728866" y="208261"/>
            <a:ext cx="11168273" cy="1325563"/>
          </a:xfrm>
          <a:prstGeom prst="rect">
            <a:avLst/>
          </a:prstGeom>
        </p:spPr>
        <p:txBody>
          <a:bodyPr vert="horz" wrap="square" lIns="91440" tIns="45720" rIns="91440" bIns="45720" numCol="1" rtlCol="0" anchor="ctr"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914354">
              <a:defRPr/>
            </a:pPr>
            <a:r>
              <a:rPr lang="en-US" altLang="en-US" dirty="0">
                <a:solidFill>
                  <a:schemeClr val="accent3"/>
                </a:solidFill>
              </a:rPr>
              <a:t>Round 2: Challenges </a:t>
            </a:r>
          </a:p>
        </p:txBody>
      </p:sp>
      <p:sp>
        <p:nvSpPr>
          <p:cNvPr id="11" name="Content Placeholder 1">
            <a:extLst>
              <a:ext uri="{FF2B5EF4-FFF2-40B4-BE49-F238E27FC236}">
                <a16:creationId xmlns:a16="http://schemas.microsoft.com/office/drawing/2014/main" id="{A984891A-ECAB-4D62-9789-724D81236B01}"/>
              </a:ext>
              <a:ext uri="{C183D7F6-B498-43B3-948B-1728B52AA6E4}">
                <adec:decorative xmlns:adec="http://schemas.microsoft.com/office/drawing/2017/decorative" val="1"/>
              </a:ext>
            </a:extLst>
          </p:cNvPr>
          <p:cNvSpPr txBox="1">
            <a:spLocks/>
          </p:cNvSpPr>
          <p:nvPr/>
        </p:nvSpPr>
        <p:spPr>
          <a:xfrm>
            <a:off x="838200" y="1825625"/>
            <a:ext cx="5181600" cy="38970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tLang="en-US"/>
          </a:p>
          <a:p>
            <a:endParaRPr lang="en-US" altLang="en-US"/>
          </a:p>
          <a:p>
            <a:pPr marL="0" indent="0">
              <a:buFont typeface="Arial" panose="020B0604020202020204" pitchFamily="34" charset="0"/>
              <a:buNone/>
            </a:pPr>
            <a:endParaRPr lang="en-US" altLang="en-US" dirty="0"/>
          </a:p>
        </p:txBody>
      </p:sp>
      <p:sp>
        <p:nvSpPr>
          <p:cNvPr id="12" name="Content Placeholder 3">
            <a:extLst>
              <a:ext uri="{FF2B5EF4-FFF2-40B4-BE49-F238E27FC236}">
                <a16:creationId xmlns:a16="http://schemas.microsoft.com/office/drawing/2014/main" id="{8E3AD8F0-6EDA-4945-9F05-271E428586D9}"/>
              </a:ext>
            </a:extLst>
          </p:cNvPr>
          <p:cNvSpPr txBox="1">
            <a:spLocks/>
          </p:cNvSpPr>
          <p:nvPr/>
        </p:nvSpPr>
        <p:spPr>
          <a:xfrm>
            <a:off x="6313002" y="2172431"/>
            <a:ext cx="3915727" cy="3741507"/>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a:t>What do you think are the greatest challenges facing CREATE businesses and their workforce in the region?</a:t>
            </a:r>
          </a:p>
          <a:p>
            <a:endParaRPr lang="en-US" altLang="en-US" dirty="0"/>
          </a:p>
          <a:p>
            <a:r>
              <a:rPr lang="en-US" altLang="en-US" dirty="0"/>
              <a:t>Put a         by the </a:t>
            </a:r>
            <a:r>
              <a:rPr lang="en-US" altLang="en-US" b="1" dirty="0"/>
              <a:t>THREE</a:t>
            </a:r>
            <a:r>
              <a:rPr lang="en-US" altLang="en-US" dirty="0"/>
              <a:t> things that your group sees as the biggest challenges.  </a:t>
            </a:r>
          </a:p>
          <a:p>
            <a:endParaRPr lang="en-US" dirty="0"/>
          </a:p>
        </p:txBody>
      </p:sp>
      <p:sp>
        <p:nvSpPr>
          <p:cNvPr id="13" name="5-Point Star 5">
            <a:extLst>
              <a:ext uri="{FF2B5EF4-FFF2-40B4-BE49-F238E27FC236}">
                <a16:creationId xmlns:a16="http://schemas.microsoft.com/office/drawing/2014/main" id="{98E4F7DB-1BAE-4B03-AB80-F0A07D189EB0}"/>
              </a:ext>
            </a:extLst>
          </p:cNvPr>
          <p:cNvSpPr/>
          <p:nvPr/>
        </p:nvSpPr>
        <p:spPr>
          <a:xfrm>
            <a:off x="7381875" y="4053211"/>
            <a:ext cx="685800" cy="533400"/>
          </a:xfrm>
          <a:prstGeom prst="star5">
            <a:avLst/>
          </a:prstGeom>
          <a:solidFill>
            <a:schemeClr val="accent3"/>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4">
            <a:extLst>
              <a:ext uri="{FF2B5EF4-FFF2-40B4-BE49-F238E27FC236}">
                <a16:creationId xmlns:a16="http://schemas.microsoft.com/office/drawing/2014/main" id="{2271AB2B-84F1-4569-9A87-9090EFE6731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20652" y="1124408"/>
            <a:ext cx="5535613" cy="5032375"/>
          </a:xfrm>
          <a:prstGeom prst="rect">
            <a:avLst/>
          </a:prstGeom>
        </p:spPr>
      </p:pic>
    </p:spTree>
    <p:extLst>
      <p:ext uri="{BB962C8B-B14F-4D97-AF65-F5344CB8AC3E}">
        <p14:creationId xmlns:p14="http://schemas.microsoft.com/office/powerpoint/2010/main" val="18033522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BA2DB-33DB-4465-AE64-4B1780932ABC}"/>
              </a:ext>
            </a:extLst>
          </p:cNvPr>
          <p:cNvSpPr>
            <a:spLocks noGrp="1"/>
          </p:cNvSpPr>
          <p:nvPr>
            <p:ph type="title"/>
          </p:nvPr>
        </p:nvSpPr>
        <p:spPr>
          <a:xfrm>
            <a:off x="728866" y="208261"/>
            <a:ext cx="11168273" cy="1325563"/>
          </a:xfrm>
        </p:spPr>
        <p:txBody>
          <a:bodyPr/>
          <a:lstStyle/>
          <a:p>
            <a:pPr defTabSz="914354">
              <a:defRPr/>
            </a:pPr>
            <a:r>
              <a:rPr lang="en-US" dirty="0">
                <a:solidFill>
                  <a:schemeClr val="accent3"/>
                </a:solidFill>
              </a:rPr>
              <a:t>Round 3: Priorities</a:t>
            </a:r>
          </a:p>
        </p:txBody>
      </p:sp>
      <p:sp>
        <p:nvSpPr>
          <p:cNvPr id="3" name="Content Placeholder 2">
            <a:extLst>
              <a:ext uri="{FF2B5EF4-FFF2-40B4-BE49-F238E27FC236}">
                <a16:creationId xmlns:a16="http://schemas.microsoft.com/office/drawing/2014/main" id="{83CDB548-9CA5-4F35-9E7A-D445A7EF3B75}"/>
              </a:ext>
            </a:extLst>
          </p:cNvPr>
          <p:cNvSpPr>
            <a:spLocks noGrp="1"/>
          </p:cNvSpPr>
          <p:nvPr>
            <p:ph idx="1"/>
          </p:nvPr>
        </p:nvSpPr>
        <p:spPr>
          <a:xfrm>
            <a:off x="728866" y="2307771"/>
            <a:ext cx="5367134" cy="3561029"/>
          </a:xfrm>
        </p:spPr>
        <p:txBody>
          <a:bodyPr vert="horz" lIns="91440" tIns="45720" rIns="91440" bIns="45720" rtlCol="0" anchor="t">
            <a:normAutofit/>
          </a:bodyPr>
          <a:lstStyle/>
          <a:p>
            <a:pPr defTabSz="914354">
              <a:defRPr/>
            </a:pPr>
            <a:endParaRPr lang="en-US" dirty="0"/>
          </a:p>
          <a:p>
            <a:pPr defTabSz="914354">
              <a:defRPr/>
            </a:pPr>
            <a:r>
              <a:rPr lang="en-US" dirty="0"/>
              <a:t>Considering strengths and challenges, </a:t>
            </a:r>
            <a:r>
              <a:rPr lang="en-US" dirty="0">
                <a:ea typeface="+mn-lt"/>
                <a:cs typeface="+mn-lt"/>
              </a:rPr>
              <a:t>what is the </a:t>
            </a:r>
            <a:r>
              <a:rPr lang="en-US" b="1" dirty="0">
                <a:solidFill>
                  <a:schemeClr val="accent1">
                    <a:lumMod val="75000"/>
                  </a:schemeClr>
                </a:solidFill>
                <a:ea typeface="+mn-lt"/>
                <a:cs typeface="+mn-lt"/>
              </a:rPr>
              <a:t>ONE</a:t>
            </a:r>
            <a:r>
              <a:rPr lang="en-US" b="1" dirty="0">
                <a:ea typeface="+mn-lt"/>
                <a:cs typeface="+mn-lt"/>
              </a:rPr>
              <a:t> </a:t>
            </a:r>
            <a:r>
              <a:rPr lang="en-US" dirty="0">
                <a:ea typeface="+mn-lt"/>
                <a:cs typeface="+mn-lt"/>
              </a:rPr>
              <a:t>thing that can be accomplished by the CREATE BRIDGES project that would benefit your CREATE businesses and workforce?</a:t>
            </a:r>
            <a:endParaRPr lang="en-US" dirty="0"/>
          </a:p>
          <a:p>
            <a:pPr marL="0" indent="0" defTabSz="914354">
              <a:buNone/>
              <a:defRPr/>
            </a:pPr>
            <a:endParaRPr lang="en-US" dirty="0"/>
          </a:p>
          <a:p>
            <a:pPr marL="0" indent="0" defTabSz="914354">
              <a:buNone/>
              <a:defRPr/>
            </a:pPr>
            <a:endParaRPr lang="en-US" altLang="en-US" dirty="0"/>
          </a:p>
          <a:p>
            <a:pPr marL="0" indent="0" defTabSz="914354">
              <a:buNone/>
              <a:defRPr/>
            </a:pPr>
            <a:endParaRPr lang="en-US" altLang="en-US" dirty="0"/>
          </a:p>
        </p:txBody>
      </p:sp>
      <p:pic>
        <p:nvPicPr>
          <p:cNvPr id="6" name="Picture 5">
            <a:extLst>
              <a:ext uri="{FF2B5EF4-FFF2-40B4-BE49-F238E27FC236}">
                <a16:creationId xmlns:a16="http://schemas.microsoft.com/office/drawing/2014/main" id="{6AFC3B10-59A9-4872-BF2E-21121A77F00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120986" y="2307771"/>
            <a:ext cx="5776153" cy="3281905"/>
          </a:xfrm>
          <a:prstGeom prst="rect">
            <a:avLst/>
          </a:prstGeom>
        </p:spPr>
      </p:pic>
    </p:spTree>
    <p:extLst>
      <p:ext uri="{BB962C8B-B14F-4D97-AF65-F5344CB8AC3E}">
        <p14:creationId xmlns:p14="http://schemas.microsoft.com/office/powerpoint/2010/main" val="8370203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F45EA-C55E-4406-9CB6-F7EF9A262F8C}"/>
              </a:ext>
            </a:extLst>
          </p:cNvPr>
          <p:cNvSpPr>
            <a:spLocks noGrp="1"/>
          </p:cNvSpPr>
          <p:nvPr>
            <p:ph type="title"/>
          </p:nvPr>
        </p:nvSpPr>
        <p:spPr/>
        <p:txBody>
          <a:bodyPr/>
          <a:lstStyle/>
          <a:p>
            <a:r>
              <a:rPr lang="en-US" dirty="0">
                <a:solidFill>
                  <a:schemeClr val="accent3"/>
                </a:solidFill>
              </a:rPr>
              <a:t>Priorities Report Out</a:t>
            </a:r>
            <a:endParaRPr lang="en-US" dirty="0"/>
          </a:p>
        </p:txBody>
      </p:sp>
    </p:spTree>
    <p:extLst>
      <p:ext uri="{BB962C8B-B14F-4D97-AF65-F5344CB8AC3E}">
        <p14:creationId xmlns:p14="http://schemas.microsoft.com/office/powerpoint/2010/main" val="35545793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F45EA-C55E-4406-9CB6-F7EF9A262F8C}"/>
              </a:ext>
            </a:extLst>
          </p:cNvPr>
          <p:cNvSpPr>
            <a:spLocks noGrp="1"/>
          </p:cNvSpPr>
          <p:nvPr>
            <p:ph type="title"/>
          </p:nvPr>
        </p:nvSpPr>
        <p:spPr/>
        <p:txBody>
          <a:bodyPr/>
          <a:lstStyle/>
          <a:p>
            <a:r>
              <a:rPr lang="en-US" dirty="0">
                <a:solidFill>
                  <a:schemeClr val="accent3"/>
                </a:solidFill>
              </a:rPr>
              <a:t>Evaluation &amp; Further Engagement</a:t>
            </a:r>
            <a:endParaRPr lang="en-US" dirty="0"/>
          </a:p>
        </p:txBody>
      </p:sp>
    </p:spTree>
    <p:extLst>
      <p:ext uri="{BB962C8B-B14F-4D97-AF65-F5344CB8AC3E}">
        <p14:creationId xmlns:p14="http://schemas.microsoft.com/office/powerpoint/2010/main" val="23905616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C07138-EB07-42E0-9A89-A87898A04B3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429000" y="762000"/>
            <a:ext cx="5334000" cy="5334000"/>
          </a:xfrm>
          <a:prstGeom prst="rect">
            <a:avLst/>
          </a:prstGeom>
        </p:spPr>
      </p:pic>
    </p:spTree>
    <p:extLst>
      <p:ext uri="{BB962C8B-B14F-4D97-AF65-F5344CB8AC3E}">
        <p14:creationId xmlns:p14="http://schemas.microsoft.com/office/powerpoint/2010/main" val="18912336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52E7F-CCA4-453B-B833-DCF2753E4E7C}"/>
              </a:ext>
            </a:extLst>
          </p:cNvPr>
          <p:cNvSpPr>
            <a:spLocks noGrp="1"/>
          </p:cNvSpPr>
          <p:nvPr>
            <p:ph type="title" idx="4294967295"/>
          </p:nvPr>
        </p:nvSpPr>
        <p:spPr>
          <a:xfrm>
            <a:off x="755203" y="461377"/>
            <a:ext cx="3982180" cy="769441"/>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chemeClr val="accent3"/>
                </a:solidFill>
                <a:effectLst/>
                <a:uLnTx/>
                <a:uFillTx/>
                <a:latin typeface="+mn-lt"/>
                <a:ea typeface="+mn-ea"/>
                <a:cs typeface="+mn-cs"/>
              </a:rPr>
              <a:t>Region Contacts</a:t>
            </a:r>
            <a:endParaRPr kumimoji="0" lang="en-US" sz="4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2966007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2371B-C3F2-4C7C-A3D0-60596A57271E}"/>
              </a:ext>
            </a:extLst>
          </p:cNvPr>
          <p:cNvSpPr>
            <a:spLocks noGrp="1"/>
          </p:cNvSpPr>
          <p:nvPr>
            <p:ph type="title" idx="4294967295"/>
          </p:nvPr>
        </p:nvSpPr>
        <p:spPr>
          <a:xfrm>
            <a:off x="576300" y="342108"/>
            <a:ext cx="10038691" cy="14465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chemeClr val="accent3"/>
                </a:solidFill>
                <a:effectLst/>
                <a:uLnTx/>
                <a:uFillTx/>
                <a:latin typeface="+mn-lt"/>
                <a:ea typeface="+mn-ea"/>
                <a:cs typeface="+mn-cs"/>
              </a:rPr>
              <a:t>University Extension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chemeClr val="accent3"/>
                </a:solidFill>
                <a:effectLst/>
                <a:uLnTx/>
                <a:uFillTx/>
                <a:latin typeface="+mn-lt"/>
                <a:ea typeface="+mn-ea"/>
                <a:cs typeface="+mn-cs"/>
              </a:rPr>
              <a:t>Project Team Contacts</a:t>
            </a:r>
            <a:endParaRPr kumimoji="0" lang="en-US" sz="4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4122946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995B2B-E7EA-4017-820A-2B0021626EEF}"/>
              </a:ext>
            </a:extLst>
          </p:cNvPr>
          <p:cNvSpPr>
            <a:spLocks noGrp="1"/>
          </p:cNvSpPr>
          <p:nvPr>
            <p:ph type="title" idx="4294967295"/>
          </p:nvPr>
        </p:nvSpPr>
        <p:spPr>
          <a:xfrm>
            <a:off x="554867" y="2905131"/>
            <a:ext cx="11082265" cy="769441"/>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chemeClr val="accent3"/>
                </a:solidFill>
                <a:effectLst/>
                <a:uLnTx/>
                <a:uFillTx/>
                <a:latin typeface="+mn-lt"/>
                <a:ea typeface="+mn-ea"/>
                <a:cs typeface="+mn-cs"/>
              </a:rPr>
              <a:t>CREATE BRIDGES Team Member Introductions</a:t>
            </a:r>
            <a:endParaRPr kumimoji="0" lang="en-US" sz="4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105306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FFC8B-036E-40CD-9D33-52F10354FCA3}"/>
              </a:ext>
            </a:extLst>
          </p:cNvPr>
          <p:cNvSpPr>
            <a:spLocks noGrp="1"/>
          </p:cNvSpPr>
          <p:nvPr>
            <p:ph type="title"/>
          </p:nvPr>
        </p:nvSpPr>
        <p:spPr>
          <a:xfrm>
            <a:off x="689110" y="367286"/>
            <a:ext cx="5890595" cy="1325563"/>
          </a:xfrm>
        </p:spPr>
        <p:txBody>
          <a:bodyPr/>
          <a:lstStyle/>
          <a:p>
            <a:r>
              <a:rPr lang="en-US" dirty="0">
                <a:solidFill>
                  <a:schemeClr val="accent3"/>
                </a:solidFill>
              </a:rPr>
              <a:t>CREATE BRIDGES Extension Project Team</a:t>
            </a:r>
          </a:p>
        </p:txBody>
      </p:sp>
    </p:spTree>
    <p:extLst>
      <p:ext uri="{BB962C8B-B14F-4D97-AF65-F5344CB8AC3E}">
        <p14:creationId xmlns:p14="http://schemas.microsoft.com/office/powerpoint/2010/main" val="2454882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FFC8B-036E-40CD-9D33-52F10354FCA3}"/>
              </a:ext>
            </a:extLst>
          </p:cNvPr>
          <p:cNvSpPr>
            <a:spLocks noGrp="1"/>
          </p:cNvSpPr>
          <p:nvPr>
            <p:ph type="title"/>
          </p:nvPr>
        </p:nvSpPr>
        <p:spPr>
          <a:xfrm>
            <a:off x="689110" y="407043"/>
            <a:ext cx="8832578" cy="1325563"/>
          </a:xfrm>
        </p:spPr>
        <p:txBody>
          <a:bodyPr>
            <a:normAutofit fontScale="90000"/>
          </a:bodyPr>
          <a:lstStyle/>
          <a:p>
            <a:r>
              <a:rPr lang="en-US" dirty="0">
                <a:solidFill>
                  <a:schemeClr val="accent3"/>
                </a:solidFill>
              </a:rPr>
              <a:t>CREATE BRIDGES </a:t>
            </a:r>
            <a:br>
              <a:rPr lang="en-US" dirty="0">
                <a:solidFill>
                  <a:schemeClr val="accent3"/>
                </a:solidFill>
              </a:rPr>
            </a:br>
            <a:r>
              <a:rPr lang="en-US" dirty="0">
                <a:solidFill>
                  <a:schemeClr val="accent3"/>
                </a:solidFill>
              </a:rPr>
              <a:t>Regional and State Partner Organizations</a:t>
            </a:r>
          </a:p>
        </p:txBody>
      </p:sp>
    </p:spTree>
    <p:extLst>
      <p:ext uri="{BB962C8B-B14F-4D97-AF65-F5344CB8AC3E}">
        <p14:creationId xmlns:p14="http://schemas.microsoft.com/office/powerpoint/2010/main" val="535951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FFC8B-036E-40CD-9D33-52F10354FCA3}"/>
              </a:ext>
            </a:extLst>
          </p:cNvPr>
          <p:cNvSpPr>
            <a:spLocks noGrp="1"/>
          </p:cNvSpPr>
          <p:nvPr>
            <p:ph type="title"/>
          </p:nvPr>
        </p:nvSpPr>
        <p:spPr>
          <a:xfrm>
            <a:off x="689110" y="407043"/>
            <a:ext cx="8832578" cy="1325563"/>
          </a:xfrm>
        </p:spPr>
        <p:txBody>
          <a:bodyPr>
            <a:normAutofit/>
          </a:bodyPr>
          <a:lstStyle/>
          <a:p>
            <a:r>
              <a:rPr lang="en-US" dirty="0">
                <a:solidFill>
                  <a:schemeClr val="accent3"/>
                </a:solidFill>
              </a:rPr>
              <a:t>CREATE BRIDGES </a:t>
            </a:r>
            <a:br>
              <a:rPr lang="en-US" dirty="0">
                <a:solidFill>
                  <a:schemeClr val="accent3"/>
                </a:solidFill>
              </a:rPr>
            </a:br>
            <a:r>
              <a:rPr lang="en-US" dirty="0">
                <a:solidFill>
                  <a:schemeClr val="accent3"/>
                </a:solidFill>
              </a:rPr>
              <a:t>Regional Co-Chairs</a:t>
            </a:r>
          </a:p>
        </p:txBody>
      </p:sp>
    </p:spTree>
    <p:extLst>
      <p:ext uri="{BB962C8B-B14F-4D97-AF65-F5344CB8AC3E}">
        <p14:creationId xmlns:p14="http://schemas.microsoft.com/office/powerpoint/2010/main" val="936739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FFC8B-036E-40CD-9D33-52F10354FCA3}"/>
              </a:ext>
            </a:extLst>
          </p:cNvPr>
          <p:cNvSpPr>
            <a:spLocks noGrp="1"/>
          </p:cNvSpPr>
          <p:nvPr>
            <p:ph type="title"/>
          </p:nvPr>
        </p:nvSpPr>
        <p:spPr>
          <a:xfrm>
            <a:off x="689110" y="407043"/>
            <a:ext cx="8832578" cy="1325563"/>
          </a:xfrm>
        </p:spPr>
        <p:txBody>
          <a:bodyPr>
            <a:normAutofit fontScale="90000"/>
          </a:bodyPr>
          <a:lstStyle/>
          <a:p>
            <a:r>
              <a:rPr lang="en-US" dirty="0">
                <a:solidFill>
                  <a:schemeClr val="accent3"/>
                </a:solidFill>
              </a:rPr>
              <a:t>CREATE BRIDGES </a:t>
            </a:r>
            <a:br>
              <a:rPr lang="en-US" dirty="0">
                <a:solidFill>
                  <a:schemeClr val="accent3"/>
                </a:solidFill>
              </a:rPr>
            </a:br>
            <a:r>
              <a:rPr lang="en-US" dirty="0">
                <a:solidFill>
                  <a:schemeClr val="accent3"/>
                </a:solidFill>
              </a:rPr>
              <a:t>Regional Steering Committee Members</a:t>
            </a:r>
          </a:p>
        </p:txBody>
      </p:sp>
    </p:spTree>
    <p:extLst>
      <p:ext uri="{BB962C8B-B14F-4D97-AF65-F5344CB8AC3E}">
        <p14:creationId xmlns:p14="http://schemas.microsoft.com/office/powerpoint/2010/main" val="4050900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995B2B-E7EA-4017-820A-2B0021626EEF}"/>
              </a:ext>
            </a:extLst>
          </p:cNvPr>
          <p:cNvSpPr>
            <a:spLocks noGrp="1"/>
          </p:cNvSpPr>
          <p:nvPr>
            <p:ph type="title" idx="4294967295"/>
          </p:nvPr>
        </p:nvSpPr>
        <p:spPr>
          <a:xfrm>
            <a:off x="1794676" y="3044279"/>
            <a:ext cx="9272795" cy="769441"/>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chemeClr val="accent3"/>
                </a:solidFill>
                <a:effectLst/>
                <a:uLnTx/>
                <a:uFillTx/>
                <a:latin typeface="+mn-lt"/>
                <a:ea typeface="+mn-ea"/>
                <a:cs typeface="+mn-cs"/>
              </a:rPr>
              <a:t>CREATE Forum Attendee Introductions</a:t>
            </a:r>
            <a:endParaRPr kumimoji="0" lang="en-US" sz="4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779810656"/>
      </p:ext>
    </p:extLst>
  </p:cSld>
  <p:clrMapOvr>
    <a:masterClrMapping/>
  </p:clrMapOvr>
</p:sld>
</file>

<file path=ppt/theme/theme1.xml><?xml version="1.0" encoding="utf-8"?>
<a:theme xmlns:a="http://schemas.openxmlformats.org/drawingml/2006/main" name="Theme1">
  <a:themeElements>
    <a:clrScheme name="CREATE BRIDGES">
      <a:dk1>
        <a:sysClr val="windowText" lastClr="000000"/>
      </a:dk1>
      <a:lt1>
        <a:sysClr val="window" lastClr="FFFFFF"/>
      </a:lt1>
      <a:dk2>
        <a:srgbClr val="7F7F7F"/>
      </a:dk2>
      <a:lt2>
        <a:srgbClr val="DFE3E5"/>
      </a:lt2>
      <a:accent1>
        <a:srgbClr val="00ADDC"/>
      </a:accent1>
      <a:accent2>
        <a:srgbClr val="FBB040"/>
      </a:accent2>
      <a:accent3>
        <a:srgbClr val="2683C6"/>
      </a:accent3>
      <a:accent4>
        <a:srgbClr val="7F7F7F"/>
      </a:accent4>
      <a:accent5>
        <a:srgbClr val="BFBFBF"/>
      </a:accent5>
      <a:accent6>
        <a:srgbClr val="D8D8D8"/>
      </a:accent6>
      <a:hlink>
        <a:srgbClr val="00ADDC"/>
      </a:hlink>
      <a:folHlink>
        <a:srgbClr val="2683C6"/>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365A5541-77AB-49E0-AC96-050213DBEB7F}" vid="{4C08B388-F15E-4971-98CF-A0FC253C63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24183</TotalTime>
  <Words>8794</Words>
  <Application>Microsoft Office PowerPoint</Application>
  <PresentationFormat>Widescreen</PresentationFormat>
  <Paragraphs>883</Paragraphs>
  <Slides>37</Slides>
  <Notes>37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Calibri Light</vt:lpstr>
      <vt:lpstr>Gill Sans</vt:lpstr>
      <vt:lpstr>Gill Sans MT</vt:lpstr>
      <vt:lpstr>Theme1</vt:lpstr>
      <vt:lpstr>CREATE Forum</vt:lpstr>
      <vt:lpstr>Acknowledgements</vt:lpstr>
      <vt:lpstr>What is CREATE BRIDGES?</vt:lpstr>
      <vt:lpstr>CREATE BRIDGES Team Member Introductions</vt:lpstr>
      <vt:lpstr>CREATE BRIDGES Extension Project Team</vt:lpstr>
      <vt:lpstr>CREATE BRIDGES  Regional and State Partner Organizations</vt:lpstr>
      <vt:lpstr>CREATE BRIDGES  Regional Co-Chairs</vt:lpstr>
      <vt:lpstr>CREATE BRIDGES  Regional Steering Committee Members</vt:lpstr>
      <vt:lpstr>CREATE Forum Attendee Introductions</vt:lpstr>
      <vt:lpstr>Thank you to our sponsors! </vt:lpstr>
      <vt:lpstr>Agenda</vt:lpstr>
      <vt:lpstr>Purpose of CREATE BRIDGES</vt:lpstr>
      <vt:lpstr>CREATE BRIDGES Process</vt:lpstr>
      <vt:lpstr>Regional Approach </vt:lpstr>
      <vt:lpstr>The CREATE BRIDGES Process:  A  two-part approach, an overview </vt:lpstr>
      <vt:lpstr>Businesses</vt:lpstr>
      <vt:lpstr>Workforce</vt:lpstr>
      <vt:lpstr>Why do CREATE sector businesses matter?</vt:lpstr>
      <vt:lpstr>Top 5 Industries by Employment in Rural America</vt:lpstr>
      <vt:lpstr>CREATE Sectors Share of Total Employment</vt:lpstr>
      <vt:lpstr>PowerPoint Presentation</vt:lpstr>
      <vt:lpstr>PowerPoint Presentation</vt:lpstr>
      <vt:lpstr>PowerPoint Presentation</vt:lpstr>
      <vt:lpstr>[insert your state’s economic impact slides]</vt:lpstr>
      <vt:lpstr>Resource Listing</vt:lpstr>
      <vt:lpstr>Turn Opportunity Into Reality</vt:lpstr>
      <vt:lpstr>Community Resources</vt:lpstr>
      <vt:lpstr>Activity </vt:lpstr>
      <vt:lpstr>Group Discussion</vt:lpstr>
      <vt:lpstr>Round 1: Strengths </vt:lpstr>
      <vt:lpstr>Round 2: Challenges </vt:lpstr>
      <vt:lpstr>Round 3: Priorities</vt:lpstr>
      <vt:lpstr>Priorities Report Out</vt:lpstr>
      <vt:lpstr>Evaluation &amp; Further Engagement</vt:lpstr>
      <vt:lpstr>PowerPoint Presentation</vt:lpstr>
      <vt:lpstr>Region Contacts</vt:lpstr>
      <vt:lpstr>University Extension  Project Team Contacts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kes434</dc:creator>
  <cp:lastModifiedBy>Spiva, Mariah</cp:lastModifiedBy>
  <cp:revision>237</cp:revision>
  <cp:lastPrinted>2020-01-30T17:53:02Z</cp:lastPrinted>
  <dcterms:created xsi:type="dcterms:W3CDTF">2018-11-29T19:52:24Z</dcterms:created>
  <dcterms:modified xsi:type="dcterms:W3CDTF">2024-01-30T20:56:59Z</dcterms:modified>
</cp:coreProperties>
</file>