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343" r:id="rId3"/>
    <p:sldId id="262" r:id="rId4"/>
    <p:sldId id="263" r:id="rId5"/>
    <p:sldId id="342" r:id="rId6"/>
    <p:sldId id="286" r:id="rId7"/>
    <p:sldId id="287" r:id="rId8"/>
    <p:sldId id="267" r:id="rId9"/>
    <p:sldId id="285" r:id="rId10"/>
    <p:sldId id="284" r:id="rId11"/>
    <p:sldId id="25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tup2019" initials="s" lastIdx="1" clrIdx="0">
    <p:extLst>
      <p:ext uri="{19B8F6BF-5375-455C-9EA6-DF929625EA0E}">
        <p15:presenceInfo xmlns:p15="http://schemas.microsoft.com/office/powerpoint/2012/main" userId="setup2019" providerId="None"/>
      </p:ext>
    </p:extLst>
  </p:cmAuthor>
  <p:cmAuthor id="3" name="Shideler, Dave" initials="SD" lastIdx="5" clrIdx="1">
    <p:extLst>
      <p:ext uri="{19B8F6BF-5375-455C-9EA6-DF929625EA0E}">
        <p15:presenceInfo xmlns:p15="http://schemas.microsoft.com/office/powerpoint/2012/main" userId="S-1-5-21-321074259-2410434457-2231178854-197265" providerId="AD"/>
      </p:ext>
    </p:extLst>
  </p:cmAuthor>
  <p:cmAuthor id="4" name="Langford, Grace" initials="LG" lastIdx="2" clrIdx="2">
    <p:extLst>
      <p:ext uri="{19B8F6BF-5375-455C-9EA6-DF929625EA0E}">
        <p15:presenceInfo xmlns:p15="http://schemas.microsoft.com/office/powerpoint/2012/main" userId="S-1-5-21-3754530577-3616342059-1945054183-78517" providerId="AD"/>
      </p:ext>
    </p:extLst>
  </p:cmAuthor>
  <p:cmAuthor id="5" name="Woods, Mike" initials="MW" lastIdx="1" clrIdx="3">
    <p:extLst>
      <p:ext uri="{19B8F6BF-5375-455C-9EA6-DF929625EA0E}">
        <p15:presenceInfo xmlns:p15="http://schemas.microsoft.com/office/powerpoint/2012/main" userId="S::mike.woods@okstate.edu::470221e7-c774-4de2-b50a-578af1b3cd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9" autoAdjust="0"/>
    <p:restoredTop sz="86441" autoAdjust="0"/>
  </p:normalViewPr>
  <p:slideViewPr>
    <p:cSldViewPr snapToGrid="0">
      <p:cViewPr>
        <p:scale>
          <a:sx n="70" d="100"/>
          <a:sy n="70" d="100"/>
        </p:scale>
        <p:origin x="1272" y="55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BFB173-BC74-4FB1-84A0-E20250640BF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A63A1283-0A12-401D-BBD6-C8D402A4DF89}">
      <dgm:prSet phldrT="[Text]"/>
      <dgm:spPr/>
      <dgm:t>
        <a:bodyPr/>
        <a:lstStyle/>
        <a:p>
          <a:r>
            <a:rPr lang="en-US" dirty="0"/>
            <a:t>1. </a:t>
          </a:r>
        </a:p>
      </dgm:t>
    </dgm:pt>
    <dgm:pt modelId="{8CC036CD-53EF-4938-8BDF-D04E65D64252}" type="parTrans" cxnId="{167D4C99-2C2C-4EB0-A8BB-ECB5B0F1AE11}">
      <dgm:prSet/>
      <dgm:spPr/>
      <dgm:t>
        <a:bodyPr/>
        <a:lstStyle/>
        <a:p>
          <a:endParaRPr lang="en-US"/>
        </a:p>
      </dgm:t>
    </dgm:pt>
    <dgm:pt modelId="{40BA77AF-9366-402D-8916-E988E81EA415}" type="sibTrans" cxnId="{167D4C99-2C2C-4EB0-A8BB-ECB5B0F1AE11}">
      <dgm:prSet/>
      <dgm:spPr/>
      <dgm:t>
        <a:bodyPr/>
        <a:lstStyle/>
        <a:p>
          <a:endParaRPr lang="en-US"/>
        </a:p>
      </dgm:t>
    </dgm:pt>
    <dgm:pt modelId="{5A00F712-F6EC-433F-911F-CFBC5C469DEE}">
      <dgm:prSet phldrT="[Text]"/>
      <dgm:spPr/>
      <dgm:t>
        <a:bodyPr/>
        <a:lstStyle/>
        <a:p>
          <a:r>
            <a:rPr lang="en-US" b="1" dirty="0"/>
            <a:t>Raise awareness</a:t>
          </a:r>
          <a:endParaRPr lang="en-US" dirty="0"/>
        </a:p>
      </dgm:t>
    </dgm:pt>
    <dgm:pt modelId="{E6F551CB-ED13-45A4-9AE7-1B0F81E24756}" type="parTrans" cxnId="{D75DC878-CF96-44B5-9BC4-F0BD14DAD4AE}">
      <dgm:prSet/>
      <dgm:spPr/>
      <dgm:t>
        <a:bodyPr/>
        <a:lstStyle/>
        <a:p>
          <a:endParaRPr lang="en-US"/>
        </a:p>
      </dgm:t>
    </dgm:pt>
    <dgm:pt modelId="{F3C35F2C-C769-496F-B87D-D94BF79D25B7}" type="sibTrans" cxnId="{D75DC878-CF96-44B5-9BC4-F0BD14DAD4AE}">
      <dgm:prSet/>
      <dgm:spPr/>
      <dgm:t>
        <a:bodyPr/>
        <a:lstStyle/>
        <a:p>
          <a:endParaRPr lang="en-US"/>
        </a:p>
      </dgm:t>
    </dgm:pt>
    <dgm:pt modelId="{4501C695-AF59-40C8-8B10-01E9119AF31A}">
      <dgm:prSet phldrT="[Text]"/>
      <dgm:spPr/>
      <dgm:t>
        <a:bodyPr/>
        <a:lstStyle/>
        <a:p>
          <a:r>
            <a:rPr lang="en-US" dirty="0"/>
            <a:t>2.</a:t>
          </a:r>
        </a:p>
      </dgm:t>
    </dgm:pt>
    <dgm:pt modelId="{7C9F0CC6-4AA5-40B4-BC5D-9EED69EEFF14}" type="parTrans" cxnId="{ABCEB155-2D65-46D0-BE16-47885E021DFD}">
      <dgm:prSet/>
      <dgm:spPr/>
      <dgm:t>
        <a:bodyPr/>
        <a:lstStyle/>
        <a:p>
          <a:endParaRPr lang="en-US"/>
        </a:p>
      </dgm:t>
    </dgm:pt>
    <dgm:pt modelId="{848F39C3-0ADA-4058-BE7F-9A88A844EDD9}" type="sibTrans" cxnId="{ABCEB155-2D65-46D0-BE16-47885E021DFD}">
      <dgm:prSet/>
      <dgm:spPr/>
      <dgm:t>
        <a:bodyPr/>
        <a:lstStyle/>
        <a:p>
          <a:endParaRPr lang="en-US"/>
        </a:p>
      </dgm:t>
    </dgm:pt>
    <dgm:pt modelId="{AE26A842-921A-4C48-A52A-C614FB19D2B7}">
      <dgm:prSet phldrT="[Text]"/>
      <dgm:spPr/>
      <dgm:t>
        <a:bodyPr/>
        <a:lstStyle/>
        <a:p>
          <a:r>
            <a:rPr lang="en-US" b="1" dirty="0"/>
            <a:t>Determine challenges, barriers, and opportunities</a:t>
          </a:r>
          <a:endParaRPr lang="en-US" dirty="0"/>
        </a:p>
      </dgm:t>
    </dgm:pt>
    <dgm:pt modelId="{23761BF9-282F-435A-869E-0EA783398317}" type="parTrans" cxnId="{F2EBAA6B-CEC1-4629-B4C1-DDB332E93A4A}">
      <dgm:prSet/>
      <dgm:spPr/>
      <dgm:t>
        <a:bodyPr/>
        <a:lstStyle/>
        <a:p>
          <a:endParaRPr lang="en-US"/>
        </a:p>
      </dgm:t>
    </dgm:pt>
    <dgm:pt modelId="{A90BE0FF-B491-490F-BED1-969609187446}" type="sibTrans" cxnId="{F2EBAA6B-CEC1-4629-B4C1-DDB332E93A4A}">
      <dgm:prSet/>
      <dgm:spPr/>
      <dgm:t>
        <a:bodyPr/>
        <a:lstStyle/>
        <a:p>
          <a:endParaRPr lang="en-US"/>
        </a:p>
      </dgm:t>
    </dgm:pt>
    <dgm:pt modelId="{13225EC5-3B0D-4820-BBC7-469D9FA700BE}">
      <dgm:prSet phldrT="[Text]"/>
      <dgm:spPr/>
      <dgm:t>
        <a:bodyPr/>
        <a:lstStyle/>
        <a:p>
          <a:r>
            <a:rPr lang="en-US" dirty="0"/>
            <a:t>3.</a:t>
          </a:r>
        </a:p>
      </dgm:t>
    </dgm:pt>
    <dgm:pt modelId="{4DBC62A1-C8E0-423B-8449-D3CA6774CAE8}" type="parTrans" cxnId="{07CE4F58-F3A1-4EEC-AAA8-9675378AD484}">
      <dgm:prSet/>
      <dgm:spPr/>
      <dgm:t>
        <a:bodyPr/>
        <a:lstStyle/>
        <a:p>
          <a:endParaRPr lang="en-US"/>
        </a:p>
      </dgm:t>
    </dgm:pt>
    <dgm:pt modelId="{14E8F1DF-3A30-427B-9410-BEB4C3A576E6}" type="sibTrans" cxnId="{07CE4F58-F3A1-4EEC-AAA8-9675378AD484}">
      <dgm:prSet/>
      <dgm:spPr/>
      <dgm:t>
        <a:bodyPr/>
        <a:lstStyle/>
        <a:p>
          <a:endParaRPr lang="en-US"/>
        </a:p>
      </dgm:t>
    </dgm:pt>
    <dgm:pt modelId="{7E78187D-6631-423A-B5DB-E0C7DE1864F2}">
      <dgm:prSet phldrT="[Text]"/>
      <dgm:spPr/>
      <dgm:t>
        <a:bodyPr/>
        <a:lstStyle/>
        <a:p>
          <a:r>
            <a:rPr lang="en-US" b="1" dirty="0"/>
            <a:t>Develop and implement strategies</a:t>
          </a:r>
          <a:endParaRPr lang="en-US" dirty="0"/>
        </a:p>
      </dgm:t>
    </dgm:pt>
    <dgm:pt modelId="{EDDE65C9-D23C-4C74-94CE-6788BC9DE130}" type="parTrans" cxnId="{77DF8B55-AD3B-499F-B667-FCD9B7C81A8C}">
      <dgm:prSet/>
      <dgm:spPr/>
      <dgm:t>
        <a:bodyPr/>
        <a:lstStyle/>
        <a:p>
          <a:endParaRPr lang="en-US"/>
        </a:p>
      </dgm:t>
    </dgm:pt>
    <dgm:pt modelId="{6DF09344-A367-4145-8BB2-6CB4D5445026}" type="sibTrans" cxnId="{77DF8B55-AD3B-499F-B667-FCD9B7C81A8C}">
      <dgm:prSet/>
      <dgm:spPr/>
      <dgm:t>
        <a:bodyPr/>
        <a:lstStyle/>
        <a:p>
          <a:endParaRPr lang="en-US"/>
        </a:p>
      </dgm:t>
    </dgm:pt>
    <dgm:pt modelId="{693D9C99-9512-453D-93B5-43AB0323219A}" type="pres">
      <dgm:prSet presAssocID="{79BFB173-BC74-4FB1-84A0-E20250640BF0}" presName="vert0" presStyleCnt="0">
        <dgm:presLayoutVars>
          <dgm:dir/>
          <dgm:animOne val="branch"/>
          <dgm:animLvl val="lvl"/>
        </dgm:presLayoutVars>
      </dgm:prSet>
      <dgm:spPr/>
    </dgm:pt>
    <dgm:pt modelId="{A97DDC55-0625-4117-A30E-82356B8FACF9}" type="pres">
      <dgm:prSet presAssocID="{A63A1283-0A12-401D-BBD6-C8D402A4DF89}" presName="thickLine" presStyleLbl="alignNode1" presStyleIdx="0" presStyleCnt="3"/>
      <dgm:spPr/>
    </dgm:pt>
    <dgm:pt modelId="{C16BA1B8-B472-4C67-988E-0AC3CDB3CCED}" type="pres">
      <dgm:prSet presAssocID="{A63A1283-0A12-401D-BBD6-C8D402A4DF89}" presName="horz1" presStyleCnt="0"/>
      <dgm:spPr/>
    </dgm:pt>
    <dgm:pt modelId="{AFCA2A62-57CB-487A-84FF-75098CAC3C92}" type="pres">
      <dgm:prSet presAssocID="{A63A1283-0A12-401D-BBD6-C8D402A4DF89}" presName="tx1" presStyleLbl="revTx" presStyleIdx="0" presStyleCnt="6"/>
      <dgm:spPr/>
    </dgm:pt>
    <dgm:pt modelId="{FBB9A8F4-C73B-4D7B-8FF5-4AB524D1BDC1}" type="pres">
      <dgm:prSet presAssocID="{A63A1283-0A12-401D-BBD6-C8D402A4DF89}" presName="vert1" presStyleCnt="0"/>
      <dgm:spPr/>
    </dgm:pt>
    <dgm:pt modelId="{8C05428F-E618-44A6-987A-AE71649040B4}" type="pres">
      <dgm:prSet presAssocID="{5A00F712-F6EC-433F-911F-CFBC5C469DEE}" presName="vertSpace2a" presStyleCnt="0"/>
      <dgm:spPr/>
    </dgm:pt>
    <dgm:pt modelId="{58A426D2-BF4F-45EB-AB06-052E637FACC3}" type="pres">
      <dgm:prSet presAssocID="{5A00F712-F6EC-433F-911F-CFBC5C469DEE}" presName="horz2" presStyleCnt="0"/>
      <dgm:spPr/>
    </dgm:pt>
    <dgm:pt modelId="{93BB50B8-F0C8-49F6-8D01-DC4E5692614C}" type="pres">
      <dgm:prSet presAssocID="{5A00F712-F6EC-433F-911F-CFBC5C469DEE}" presName="horzSpace2" presStyleCnt="0"/>
      <dgm:spPr/>
    </dgm:pt>
    <dgm:pt modelId="{898463FC-E95C-4241-A8F6-963F1A4F8520}" type="pres">
      <dgm:prSet presAssocID="{5A00F712-F6EC-433F-911F-CFBC5C469DEE}" presName="tx2" presStyleLbl="revTx" presStyleIdx="1" presStyleCnt="6"/>
      <dgm:spPr/>
    </dgm:pt>
    <dgm:pt modelId="{F15F9194-F1A6-4FDC-86E7-86963DC8368E}" type="pres">
      <dgm:prSet presAssocID="{5A00F712-F6EC-433F-911F-CFBC5C469DEE}" presName="vert2" presStyleCnt="0"/>
      <dgm:spPr/>
    </dgm:pt>
    <dgm:pt modelId="{63CC8EA9-C90D-40AF-BFBD-E3B54802A651}" type="pres">
      <dgm:prSet presAssocID="{5A00F712-F6EC-433F-911F-CFBC5C469DEE}" presName="thinLine2b" presStyleLbl="callout" presStyleIdx="0" presStyleCnt="3"/>
      <dgm:spPr/>
    </dgm:pt>
    <dgm:pt modelId="{D70D3355-F43B-4624-82A6-64328736E3EA}" type="pres">
      <dgm:prSet presAssocID="{5A00F712-F6EC-433F-911F-CFBC5C469DEE}" presName="vertSpace2b" presStyleCnt="0"/>
      <dgm:spPr/>
    </dgm:pt>
    <dgm:pt modelId="{7FD75BDA-8B73-4D0E-99D6-926F7BEA7032}" type="pres">
      <dgm:prSet presAssocID="{4501C695-AF59-40C8-8B10-01E9119AF31A}" presName="thickLine" presStyleLbl="alignNode1" presStyleIdx="1" presStyleCnt="3"/>
      <dgm:spPr/>
    </dgm:pt>
    <dgm:pt modelId="{FB240043-1318-4CE7-B3BF-C94E39B75454}" type="pres">
      <dgm:prSet presAssocID="{4501C695-AF59-40C8-8B10-01E9119AF31A}" presName="horz1" presStyleCnt="0"/>
      <dgm:spPr/>
    </dgm:pt>
    <dgm:pt modelId="{A463F917-941C-44B2-95FF-996C2E445B8D}" type="pres">
      <dgm:prSet presAssocID="{4501C695-AF59-40C8-8B10-01E9119AF31A}" presName="tx1" presStyleLbl="revTx" presStyleIdx="2" presStyleCnt="6"/>
      <dgm:spPr/>
    </dgm:pt>
    <dgm:pt modelId="{A9871181-DF74-472E-A2E5-226EBE2830AE}" type="pres">
      <dgm:prSet presAssocID="{4501C695-AF59-40C8-8B10-01E9119AF31A}" presName="vert1" presStyleCnt="0"/>
      <dgm:spPr/>
    </dgm:pt>
    <dgm:pt modelId="{076A37A9-87BD-4DD5-905A-32181BF0D645}" type="pres">
      <dgm:prSet presAssocID="{AE26A842-921A-4C48-A52A-C614FB19D2B7}" presName="vertSpace2a" presStyleCnt="0"/>
      <dgm:spPr/>
    </dgm:pt>
    <dgm:pt modelId="{28C7C60B-C78B-4A45-90E1-8C7145B0D836}" type="pres">
      <dgm:prSet presAssocID="{AE26A842-921A-4C48-A52A-C614FB19D2B7}" presName="horz2" presStyleCnt="0"/>
      <dgm:spPr/>
    </dgm:pt>
    <dgm:pt modelId="{FAE9EFC8-2CD9-413F-A4E1-B8F2B6CC093C}" type="pres">
      <dgm:prSet presAssocID="{AE26A842-921A-4C48-A52A-C614FB19D2B7}" presName="horzSpace2" presStyleCnt="0"/>
      <dgm:spPr/>
    </dgm:pt>
    <dgm:pt modelId="{2F0D70BD-1AB1-4D93-B6C8-4BFEE4EF6F20}" type="pres">
      <dgm:prSet presAssocID="{AE26A842-921A-4C48-A52A-C614FB19D2B7}" presName="tx2" presStyleLbl="revTx" presStyleIdx="3" presStyleCnt="6"/>
      <dgm:spPr/>
    </dgm:pt>
    <dgm:pt modelId="{2EDCF7F3-0DAF-4CD1-87BA-9A4C1B0046EF}" type="pres">
      <dgm:prSet presAssocID="{AE26A842-921A-4C48-A52A-C614FB19D2B7}" presName="vert2" presStyleCnt="0"/>
      <dgm:spPr/>
    </dgm:pt>
    <dgm:pt modelId="{6C1DD848-FE4F-4C39-B0CB-5A5ADDD9DC64}" type="pres">
      <dgm:prSet presAssocID="{AE26A842-921A-4C48-A52A-C614FB19D2B7}" presName="thinLine2b" presStyleLbl="callout" presStyleIdx="1" presStyleCnt="3"/>
      <dgm:spPr/>
    </dgm:pt>
    <dgm:pt modelId="{FB88C710-0F83-484C-BEA6-681C32B2E643}" type="pres">
      <dgm:prSet presAssocID="{AE26A842-921A-4C48-A52A-C614FB19D2B7}" presName="vertSpace2b" presStyleCnt="0"/>
      <dgm:spPr/>
    </dgm:pt>
    <dgm:pt modelId="{02C98D51-2D70-4232-B356-57B80130D9A2}" type="pres">
      <dgm:prSet presAssocID="{13225EC5-3B0D-4820-BBC7-469D9FA700BE}" presName="thickLine" presStyleLbl="alignNode1" presStyleIdx="2" presStyleCnt="3"/>
      <dgm:spPr/>
    </dgm:pt>
    <dgm:pt modelId="{B9AF9C83-EBC8-488F-BC39-7ECA89861271}" type="pres">
      <dgm:prSet presAssocID="{13225EC5-3B0D-4820-BBC7-469D9FA700BE}" presName="horz1" presStyleCnt="0"/>
      <dgm:spPr/>
    </dgm:pt>
    <dgm:pt modelId="{1D3A1933-9687-442D-A08E-14AF402D588D}" type="pres">
      <dgm:prSet presAssocID="{13225EC5-3B0D-4820-BBC7-469D9FA700BE}" presName="tx1" presStyleLbl="revTx" presStyleIdx="4" presStyleCnt="6"/>
      <dgm:spPr/>
    </dgm:pt>
    <dgm:pt modelId="{7ECD6D48-7E6D-4324-AE2D-3402E91DDC07}" type="pres">
      <dgm:prSet presAssocID="{13225EC5-3B0D-4820-BBC7-469D9FA700BE}" presName="vert1" presStyleCnt="0"/>
      <dgm:spPr/>
    </dgm:pt>
    <dgm:pt modelId="{AFDD0077-547C-41F8-A0BD-B585823AA39C}" type="pres">
      <dgm:prSet presAssocID="{7E78187D-6631-423A-B5DB-E0C7DE1864F2}" presName="vertSpace2a" presStyleCnt="0"/>
      <dgm:spPr/>
    </dgm:pt>
    <dgm:pt modelId="{2B4F5C41-52E0-43AF-965B-CA67F366D50D}" type="pres">
      <dgm:prSet presAssocID="{7E78187D-6631-423A-B5DB-E0C7DE1864F2}" presName="horz2" presStyleCnt="0"/>
      <dgm:spPr/>
    </dgm:pt>
    <dgm:pt modelId="{C4A3B8DF-8CC7-4896-9E34-3EF2A8F3C8A2}" type="pres">
      <dgm:prSet presAssocID="{7E78187D-6631-423A-B5DB-E0C7DE1864F2}" presName="horzSpace2" presStyleCnt="0"/>
      <dgm:spPr/>
    </dgm:pt>
    <dgm:pt modelId="{7E05D7EC-BF94-4EE4-8F4F-E34C228D2B4C}" type="pres">
      <dgm:prSet presAssocID="{7E78187D-6631-423A-B5DB-E0C7DE1864F2}" presName="tx2" presStyleLbl="revTx" presStyleIdx="5" presStyleCnt="6"/>
      <dgm:spPr/>
    </dgm:pt>
    <dgm:pt modelId="{BCAE5085-3100-4C36-9DC9-97C35EFE09AB}" type="pres">
      <dgm:prSet presAssocID="{7E78187D-6631-423A-B5DB-E0C7DE1864F2}" presName="vert2" presStyleCnt="0"/>
      <dgm:spPr/>
    </dgm:pt>
    <dgm:pt modelId="{653C8660-5DD1-4668-8793-524CBFD12758}" type="pres">
      <dgm:prSet presAssocID="{7E78187D-6631-423A-B5DB-E0C7DE1864F2}" presName="thinLine2b" presStyleLbl="callout" presStyleIdx="2" presStyleCnt="3"/>
      <dgm:spPr/>
    </dgm:pt>
    <dgm:pt modelId="{8565FB10-2FE8-41B9-A864-1986565C7D9D}" type="pres">
      <dgm:prSet presAssocID="{7E78187D-6631-423A-B5DB-E0C7DE1864F2}" presName="vertSpace2b" presStyleCnt="0"/>
      <dgm:spPr/>
    </dgm:pt>
  </dgm:ptLst>
  <dgm:cxnLst>
    <dgm:cxn modelId="{06619C12-0CD8-4F90-B1FD-2EADF2B4FF4C}" type="presOf" srcId="{7E78187D-6631-423A-B5DB-E0C7DE1864F2}" destId="{7E05D7EC-BF94-4EE4-8F4F-E34C228D2B4C}" srcOrd="0" destOrd="0" presId="urn:microsoft.com/office/officeart/2008/layout/LinedList"/>
    <dgm:cxn modelId="{4A3AC51B-5055-4076-8003-0F6E1CE09F67}" type="presOf" srcId="{AE26A842-921A-4C48-A52A-C614FB19D2B7}" destId="{2F0D70BD-1AB1-4D93-B6C8-4BFEE4EF6F20}" srcOrd="0" destOrd="0" presId="urn:microsoft.com/office/officeart/2008/layout/LinedList"/>
    <dgm:cxn modelId="{F2EBAA6B-CEC1-4629-B4C1-DDB332E93A4A}" srcId="{4501C695-AF59-40C8-8B10-01E9119AF31A}" destId="{AE26A842-921A-4C48-A52A-C614FB19D2B7}" srcOrd="0" destOrd="0" parTransId="{23761BF9-282F-435A-869E-0EA783398317}" sibTransId="{A90BE0FF-B491-490F-BED1-969609187446}"/>
    <dgm:cxn modelId="{EDCDD64C-16DB-4C47-A6DF-1A6320C0103F}" type="presOf" srcId="{5A00F712-F6EC-433F-911F-CFBC5C469DEE}" destId="{898463FC-E95C-4241-A8F6-963F1A4F8520}" srcOrd="0" destOrd="0" presId="urn:microsoft.com/office/officeart/2008/layout/LinedList"/>
    <dgm:cxn modelId="{77DF8B55-AD3B-499F-B667-FCD9B7C81A8C}" srcId="{13225EC5-3B0D-4820-BBC7-469D9FA700BE}" destId="{7E78187D-6631-423A-B5DB-E0C7DE1864F2}" srcOrd="0" destOrd="0" parTransId="{EDDE65C9-D23C-4C74-94CE-6788BC9DE130}" sibTransId="{6DF09344-A367-4145-8BB2-6CB4D5445026}"/>
    <dgm:cxn modelId="{ABCEB155-2D65-46D0-BE16-47885E021DFD}" srcId="{79BFB173-BC74-4FB1-84A0-E20250640BF0}" destId="{4501C695-AF59-40C8-8B10-01E9119AF31A}" srcOrd="1" destOrd="0" parTransId="{7C9F0CC6-4AA5-40B4-BC5D-9EED69EEFF14}" sibTransId="{848F39C3-0ADA-4058-BE7F-9A88A844EDD9}"/>
    <dgm:cxn modelId="{07CE4F58-F3A1-4EEC-AAA8-9675378AD484}" srcId="{79BFB173-BC74-4FB1-84A0-E20250640BF0}" destId="{13225EC5-3B0D-4820-BBC7-469D9FA700BE}" srcOrd="2" destOrd="0" parTransId="{4DBC62A1-C8E0-423B-8449-D3CA6774CAE8}" sibTransId="{14E8F1DF-3A30-427B-9410-BEB4C3A576E6}"/>
    <dgm:cxn modelId="{D75DC878-CF96-44B5-9BC4-F0BD14DAD4AE}" srcId="{A63A1283-0A12-401D-BBD6-C8D402A4DF89}" destId="{5A00F712-F6EC-433F-911F-CFBC5C469DEE}" srcOrd="0" destOrd="0" parTransId="{E6F551CB-ED13-45A4-9AE7-1B0F81E24756}" sibTransId="{F3C35F2C-C769-496F-B87D-D94BF79D25B7}"/>
    <dgm:cxn modelId="{167D4C99-2C2C-4EB0-A8BB-ECB5B0F1AE11}" srcId="{79BFB173-BC74-4FB1-84A0-E20250640BF0}" destId="{A63A1283-0A12-401D-BBD6-C8D402A4DF89}" srcOrd="0" destOrd="0" parTransId="{8CC036CD-53EF-4938-8BDF-D04E65D64252}" sibTransId="{40BA77AF-9366-402D-8916-E988E81EA415}"/>
    <dgm:cxn modelId="{4BF728A4-B3D8-48F9-AE5F-268707024964}" type="presOf" srcId="{4501C695-AF59-40C8-8B10-01E9119AF31A}" destId="{A463F917-941C-44B2-95FF-996C2E445B8D}" srcOrd="0" destOrd="0" presId="urn:microsoft.com/office/officeart/2008/layout/LinedList"/>
    <dgm:cxn modelId="{33ACB7C6-F934-4112-A602-931AA168160E}" type="presOf" srcId="{79BFB173-BC74-4FB1-84A0-E20250640BF0}" destId="{693D9C99-9512-453D-93B5-43AB0323219A}" srcOrd="0" destOrd="0" presId="urn:microsoft.com/office/officeart/2008/layout/LinedList"/>
    <dgm:cxn modelId="{4079D6C8-D2EF-4D90-990D-5082DBD730C6}" type="presOf" srcId="{A63A1283-0A12-401D-BBD6-C8D402A4DF89}" destId="{AFCA2A62-57CB-487A-84FF-75098CAC3C92}" srcOrd="0" destOrd="0" presId="urn:microsoft.com/office/officeart/2008/layout/LinedList"/>
    <dgm:cxn modelId="{63F55DE7-B5C6-4F10-8E02-D7B084D42A43}" type="presOf" srcId="{13225EC5-3B0D-4820-BBC7-469D9FA700BE}" destId="{1D3A1933-9687-442D-A08E-14AF402D588D}" srcOrd="0" destOrd="0" presId="urn:microsoft.com/office/officeart/2008/layout/LinedList"/>
    <dgm:cxn modelId="{BF00133F-2CDC-4169-9B9D-E2F9CF9FF669}" type="presParOf" srcId="{693D9C99-9512-453D-93B5-43AB0323219A}" destId="{A97DDC55-0625-4117-A30E-82356B8FACF9}" srcOrd="0" destOrd="0" presId="urn:microsoft.com/office/officeart/2008/layout/LinedList"/>
    <dgm:cxn modelId="{8CEC46E0-1E5C-4768-92E6-2A1BAD0FA981}" type="presParOf" srcId="{693D9C99-9512-453D-93B5-43AB0323219A}" destId="{C16BA1B8-B472-4C67-988E-0AC3CDB3CCED}" srcOrd="1" destOrd="0" presId="urn:microsoft.com/office/officeart/2008/layout/LinedList"/>
    <dgm:cxn modelId="{A6471172-CDFB-4FF8-BC0D-8DA6C51F2DE6}" type="presParOf" srcId="{C16BA1B8-B472-4C67-988E-0AC3CDB3CCED}" destId="{AFCA2A62-57CB-487A-84FF-75098CAC3C92}" srcOrd="0" destOrd="0" presId="urn:microsoft.com/office/officeart/2008/layout/LinedList"/>
    <dgm:cxn modelId="{0AE8A1B0-30DA-46F9-815D-329D9AB3FA0B}" type="presParOf" srcId="{C16BA1B8-B472-4C67-988E-0AC3CDB3CCED}" destId="{FBB9A8F4-C73B-4D7B-8FF5-4AB524D1BDC1}" srcOrd="1" destOrd="0" presId="urn:microsoft.com/office/officeart/2008/layout/LinedList"/>
    <dgm:cxn modelId="{127C76D4-1342-4E9E-9A9C-D68023DB6E19}" type="presParOf" srcId="{FBB9A8F4-C73B-4D7B-8FF5-4AB524D1BDC1}" destId="{8C05428F-E618-44A6-987A-AE71649040B4}" srcOrd="0" destOrd="0" presId="urn:microsoft.com/office/officeart/2008/layout/LinedList"/>
    <dgm:cxn modelId="{DA9D2FC7-FE24-416D-9E2E-214003E03086}" type="presParOf" srcId="{FBB9A8F4-C73B-4D7B-8FF5-4AB524D1BDC1}" destId="{58A426D2-BF4F-45EB-AB06-052E637FACC3}" srcOrd="1" destOrd="0" presId="urn:microsoft.com/office/officeart/2008/layout/LinedList"/>
    <dgm:cxn modelId="{8DB86528-1BDC-4B64-9FD7-BAB60C3657B8}" type="presParOf" srcId="{58A426D2-BF4F-45EB-AB06-052E637FACC3}" destId="{93BB50B8-F0C8-49F6-8D01-DC4E5692614C}" srcOrd="0" destOrd="0" presId="urn:microsoft.com/office/officeart/2008/layout/LinedList"/>
    <dgm:cxn modelId="{E50F0526-0A14-499B-8082-6095CFEB5DB2}" type="presParOf" srcId="{58A426D2-BF4F-45EB-AB06-052E637FACC3}" destId="{898463FC-E95C-4241-A8F6-963F1A4F8520}" srcOrd="1" destOrd="0" presId="urn:microsoft.com/office/officeart/2008/layout/LinedList"/>
    <dgm:cxn modelId="{3001988C-5D50-4311-B736-CB0AE7D9611F}" type="presParOf" srcId="{58A426D2-BF4F-45EB-AB06-052E637FACC3}" destId="{F15F9194-F1A6-4FDC-86E7-86963DC8368E}" srcOrd="2" destOrd="0" presId="urn:microsoft.com/office/officeart/2008/layout/LinedList"/>
    <dgm:cxn modelId="{DE040D15-34CD-4DDE-8F9E-ECB19230E1B8}" type="presParOf" srcId="{FBB9A8F4-C73B-4D7B-8FF5-4AB524D1BDC1}" destId="{63CC8EA9-C90D-40AF-BFBD-E3B54802A651}" srcOrd="2" destOrd="0" presId="urn:microsoft.com/office/officeart/2008/layout/LinedList"/>
    <dgm:cxn modelId="{219224FF-3921-4E61-ABD1-3DC50603D589}" type="presParOf" srcId="{FBB9A8F4-C73B-4D7B-8FF5-4AB524D1BDC1}" destId="{D70D3355-F43B-4624-82A6-64328736E3EA}" srcOrd="3" destOrd="0" presId="urn:microsoft.com/office/officeart/2008/layout/LinedList"/>
    <dgm:cxn modelId="{607CEA79-F3A2-49F4-A7D7-7BADEFF4913A}" type="presParOf" srcId="{693D9C99-9512-453D-93B5-43AB0323219A}" destId="{7FD75BDA-8B73-4D0E-99D6-926F7BEA7032}" srcOrd="2" destOrd="0" presId="urn:microsoft.com/office/officeart/2008/layout/LinedList"/>
    <dgm:cxn modelId="{CF77FD0A-61C1-4D37-8450-E21991CADC17}" type="presParOf" srcId="{693D9C99-9512-453D-93B5-43AB0323219A}" destId="{FB240043-1318-4CE7-B3BF-C94E39B75454}" srcOrd="3" destOrd="0" presId="urn:microsoft.com/office/officeart/2008/layout/LinedList"/>
    <dgm:cxn modelId="{61F5CEEF-919D-4A17-ACDA-C896CB98D980}" type="presParOf" srcId="{FB240043-1318-4CE7-B3BF-C94E39B75454}" destId="{A463F917-941C-44B2-95FF-996C2E445B8D}" srcOrd="0" destOrd="0" presId="urn:microsoft.com/office/officeart/2008/layout/LinedList"/>
    <dgm:cxn modelId="{EC3F318F-50F1-4457-AA03-580C87ECFDE4}" type="presParOf" srcId="{FB240043-1318-4CE7-B3BF-C94E39B75454}" destId="{A9871181-DF74-472E-A2E5-226EBE2830AE}" srcOrd="1" destOrd="0" presId="urn:microsoft.com/office/officeart/2008/layout/LinedList"/>
    <dgm:cxn modelId="{2749D818-6F16-41DA-B808-02B0600AEA85}" type="presParOf" srcId="{A9871181-DF74-472E-A2E5-226EBE2830AE}" destId="{076A37A9-87BD-4DD5-905A-32181BF0D645}" srcOrd="0" destOrd="0" presId="urn:microsoft.com/office/officeart/2008/layout/LinedList"/>
    <dgm:cxn modelId="{9BF3C2E6-6EAE-4839-9290-1175FECA6A3F}" type="presParOf" srcId="{A9871181-DF74-472E-A2E5-226EBE2830AE}" destId="{28C7C60B-C78B-4A45-90E1-8C7145B0D836}" srcOrd="1" destOrd="0" presId="urn:microsoft.com/office/officeart/2008/layout/LinedList"/>
    <dgm:cxn modelId="{983E178C-8DFC-49D3-B57C-937E1AE31D83}" type="presParOf" srcId="{28C7C60B-C78B-4A45-90E1-8C7145B0D836}" destId="{FAE9EFC8-2CD9-413F-A4E1-B8F2B6CC093C}" srcOrd="0" destOrd="0" presId="urn:microsoft.com/office/officeart/2008/layout/LinedList"/>
    <dgm:cxn modelId="{6C60098E-9CC2-4454-9373-9826F02899FF}" type="presParOf" srcId="{28C7C60B-C78B-4A45-90E1-8C7145B0D836}" destId="{2F0D70BD-1AB1-4D93-B6C8-4BFEE4EF6F20}" srcOrd="1" destOrd="0" presId="urn:microsoft.com/office/officeart/2008/layout/LinedList"/>
    <dgm:cxn modelId="{4468FD83-488B-4954-A1FB-844ADAFE1690}" type="presParOf" srcId="{28C7C60B-C78B-4A45-90E1-8C7145B0D836}" destId="{2EDCF7F3-0DAF-4CD1-87BA-9A4C1B0046EF}" srcOrd="2" destOrd="0" presId="urn:microsoft.com/office/officeart/2008/layout/LinedList"/>
    <dgm:cxn modelId="{60966712-146C-4829-A1F8-50CAF41744F3}" type="presParOf" srcId="{A9871181-DF74-472E-A2E5-226EBE2830AE}" destId="{6C1DD848-FE4F-4C39-B0CB-5A5ADDD9DC64}" srcOrd="2" destOrd="0" presId="urn:microsoft.com/office/officeart/2008/layout/LinedList"/>
    <dgm:cxn modelId="{5B47A448-5D3D-4F54-8871-212FCA9DB179}" type="presParOf" srcId="{A9871181-DF74-472E-A2E5-226EBE2830AE}" destId="{FB88C710-0F83-484C-BEA6-681C32B2E643}" srcOrd="3" destOrd="0" presId="urn:microsoft.com/office/officeart/2008/layout/LinedList"/>
    <dgm:cxn modelId="{0CEFFA0C-AA6E-40A0-BAC7-5D0DFDC9D5F1}" type="presParOf" srcId="{693D9C99-9512-453D-93B5-43AB0323219A}" destId="{02C98D51-2D70-4232-B356-57B80130D9A2}" srcOrd="4" destOrd="0" presId="urn:microsoft.com/office/officeart/2008/layout/LinedList"/>
    <dgm:cxn modelId="{241BB714-580E-498A-A021-32B3D3BDB10F}" type="presParOf" srcId="{693D9C99-9512-453D-93B5-43AB0323219A}" destId="{B9AF9C83-EBC8-488F-BC39-7ECA89861271}" srcOrd="5" destOrd="0" presId="urn:microsoft.com/office/officeart/2008/layout/LinedList"/>
    <dgm:cxn modelId="{27EB65E6-E8DE-4B67-B37E-D229BE8AD95A}" type="presParOf" srcId="{B9AF9C83-EBC8-488F-BC39-7ECA89861271}" destId="{1D3A1933-9687-442D-A08E-14AF402D588D}" srcOrd="0" destOrd="0" presId="urn:microsoft.com/office/officeart/2008/layout/LinedList"/>
    <dgm:cxn modelId="{AF64433A-33A3-4AA0-A48C-84A6488B0A4E}" type="presParOf" srcId="{B9AF9C83-EBC8-488F-BC39-7ECA89861271}" destId="{7ECD6D48-7E6D-4324-AE2D-3402E91DDC07}" srcOrd="1" destOrd="0" presId="urn:microsoft.com/office/officeart/2008/layout/LinedList"/>
    <dgm:cxn modelId="{2E82DB7D-3B93-4145-8ECA-37E4F8658FEE}" type="presParOf" srcId="{7ECD6D48-7E6D-4324-AE2D-3402E91DDC07}" destId="{AFDD0077-547C-41F8-A0BD-B585823AA39C}" srcOrd="0" destOrd="0" presId="urn:microsoft.com/office/officeart/2008/layout/LinedList"/>
    <dgm:cxn modelId="{D37B5DEA-67C4-41E0-8AA0-64FB8EDFE1D2}" type="presParOf" srcId="{7ECD6D48-7E6D-4324-AE2D-3402E91DDC07}" destId="{2B4F5C41-52E0-43AF-965B-CA67F366D50D}" srcOrd="1" destOrd="0" presId="urn:microsoft.com/office/officeart/2008/layout/LinedList"/>
    <dgm:cxn modelId="{565A12AD-597D-443B-B7D8-54CB40E81047}" type="presParOf" srcId="{2B4F5C41-52E0-43AF-965B-CA67F366D50D}" destId="{C4A3B8DF-8CC7-4896-9E34-3EF2A8F3C8A2}" srcOrd="0" destOrd="0" presId="urn:microsoft.com/office/officeart/2008/layout/LinedList"/>
    <dgm:cxn modelId="{26117CE4-788D-43E2-AD45-71414F4E1CE4}" type="presParOf" srcId="{2B4F5C41-52E0-43AF-965B-CA67F366D50D}" destId="{7E05D7EC-BF94-4EE4-8F4F-E34C228D2B4C}" srcOrd="1" destOrd="0" presId="urn:microsoft.com/office/officeart/2008/layout/LinedList"/>
    <dgm:cxn modelId="{14BE1D4D-2F68-4020-B064-3F8E59233F59}" type="presParOf" srcId="{2B4F5C41-52E0-43AF-965B-CA67F366D50D}" destId="{BCAE5085-3100-4C36-9DC9-97C35EFE09AB}" srcOrd="2" destOrd="0" presId="urn:microsoft.com/office/officeart/2008/layout/LinedList"/>
    <dgm:cxn modelId="{5927B8EE-BB86-4890-A4F7-89DCC338635B}" type="presParOf" srcId="{7ECD6D48-7E6D-4324-AE2D-3402E91DDC07}" destId="{653C8660-5DD1-4668-8793-524CBFD12758}" srcOrd="2" destOrd="0" presId="urn:microsoft.com/office/officeart/2008/layout/LinedList"/>
    <dgm:cxn modelId="{2AB206DD-2B6C-4553-A29F-7FF4B2EE022C}" type="presParOf" srcId="{7ECD6D48-7E6D-4324-AE2D-3402E91DDC07}" destId="{8565FB10-2FE8-41B9-A864-1986565C7D9D}" srcOrd="3"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7DDC55-0625-4117-A30E-82356B8FACF9}">
      <dsp:nvSpPr>
        <dsp:cNvPr id="0" name=""/>
        <dsp:cNvSpPr/>
      </dsp:nvSpPr>
      <dsp:spPr>
        <a:xfrm>
          <a:off x="0" y="1980"/>
          <a:ext cx="783556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CA2A62-57CB-487A-84FF-75098CAC3C92}">
      <dsp:nvSpPr>
        <dsp:cNvPr id="0" name=""/>
        <dsp:cNvSpPr/>
      </dsp:nvSpPr>
      <dsp:spPr>
        <a:xfrm>
          <a:off x="0" y="1980"/>
          <a:ext cx="1567113" cy="135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3840" tIns="243840" rIns="243840" bIns="243840" numCol="1" spcCol="1270" anchor="t" anchorCtr="0">
          <a:noAutofit/>
        </a:bodyPr>
        <a:lstStyle/>
        <a:p>
          <a:pPr marL="0" lvl="0" indent="0" algn="l" defTabSz="2844800">
            <a:lnSpc>
              <a:spcPct val="90000"/>
            </a:lnSpc>
            <a:spcBef>
              <a:spcPct val="0"/>
            </a:spcBef>
            <a:spcAft>
              <a:spcPct val="35000"/>
            </a:spcAft>
            <a:buNone/>
          </a:pPr>
          <a:r>
            <a:rPr lang="en-US" sz="6400" kern="1200" dirty="0"/>
            <a:t>1. </a:t>
          </a:r>
        </a:p>
      </dsp:txBody>
      <dsp:txXfrm>
        <a:off x="0" y="1980"/>
        <a:ext cx="1567113" cy="1350660"/>
      </dsp:txXfrm>
    </dsp:sp>
    <dsp:sp modelId="{898463FC-E95C-4241-A8F6-963F1A4F8520}">
      <dsp:nvSpPr>
        <dsp:cNvPr id="0" name=""/>
        <dsp:cNvSpPr/>
      </dsp:nvSpPr>
      <dsp:spPr>
        <a:xfrm>
          <a:off x="1684647" y="63314"/>
          <a:ext cx="6150921" cy="1226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b="1" kern="1200" dirty="0"/>
            <a:t>Raise awareness</a:t>
          </a:r>
          <a:endParaRPr lang="en-US" sz="3500" kern="1200" dirty="0"/>
        </a:p>
      </dsp:txBody>
      <dsp:txXfrm>
        <a:off x="1684647" y="63314"/>
        <a:ext cx="6150921" cy="1226673"/>
      </dsp:txXfrm>
    </dsp:sp>
    <dsp:sp modelId="{63CC8EA9-C90D-40AF-BFBD-E3B54802A651}">
      <dsp:nvSpPr>
        <dsp:cNvPr id="0" name=""/>
        <dsp:cNvSpPr/>
      </dsp:nvSpPr>
      <dsp:spPr>
        <a:xfrm>
          <a:off x="1567113" y="1289988"/>
          <a:ext cx="626845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D75BDA-8B73-4D0E-99D6-926F7BEA7032}">
      <dsp:nvSpPr>
        <dsp:cNvPr id="0" name=""/>
        <dsp:cNvSpPr/>
      </dsp:nvSpPr>
      <dsp:spPr>
        <a:xfrm>
          <a:off x="0" y="1352640"/>
          <a:ext cx="783556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63F917-941C-44B2-95FF-996C2E445B8D}">
      <dsp:nvSpPr>
        <dsp:cNvPr id="0" name=""/>
        <dsp:cNvSpPr/>
      </dsp:nvSpPr>
      <dsp:spPr>
        <a:xfrm>
          <a:off x="0" y="1352640"/>
          <a:ext cx="1567113" cy="135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3840" tIns="243840" rIns="243840" bIns="243840" numCol="1" spcCol="1270" anchor="t" anchorCtr="0">
          <a:noAutofit/>
        </a:bodyPr>
        <a:lstStyle/>
        <a:p>
          <a:pPr marL="0" lvl="0" indent="0" algn="l" defTabSz="2844800">
            <a:lnSpc>
              <a:spcPct val="90000"/>
            </a:lnSpc>
            <a:spcBef>
              <a:spcPct val="0"/>
            </a:spcBef>
            <a:spcAft>
              <a:spcPct val="35000"/>
            </a:spcAft>
            <a:buNone/>
          </a:pPr>
          <a:r>
            <a:rPr lang="en-US" sz="6400" kern="1200" dirty="0"/>
            <a:t>2.</a:t>
          </a:r>
        </a:p>
      </dsp:txBody>
      <dsp:txXfrm>
        <a:off x="0" y="1352640"/>
        <a:ext cx="1567113" cy="1350660"/>
      </dsp:txXfrm>
    </dsp:sp>
    <dsp:sp modelId="{2F0D70BD-1AB1-4D93-B6C8-4BFEE4EF6F20}">
      <dsp:nvSpPr>
        <dsp:cNvPr id="0" name=""/>
        <dsp:cNvSpPr/>
      </dsp:nvSpPr>
      <dsp:spPr>
        <a:xfrm>
          <a:off x="1684647" y="1413974"/>
          <a:ext cx="6150921" cy="1226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b="1" kern="1200" dirty="0"/>
            <a:t>Determine challenges, barriers, and opportunities</a:t>
          </a:r>
          <a:endParaRPr lang="en-US" sz="3500" kern="1200" dirty="0"/>
        </a:p>
      </dsp:txBody>
      <dsp:txXfrm>
        <a:off x="1684647" y="1413974"/>
        <a:ext cx="6150921" cy="1226673"/>
      </dsp:txXfrm>
    </dsp:sp>
    <dsp:sp modelId="{6C1DD848-FE4F-4C39-B0CB-5A5ADDD9DC64}">
      <dsp:nvSpPr>
        <dsp:cNvPr id="0" name=""/>
        <dsp:cNvSpPr/>
      </dsp:nvSpPr>
      <dsp:spPr>
        <a:xfrm>
          <a:off x="1567113" y="2640648"/>
          <a:ext cx="626845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2C98D51-2D70-4232-B356-57B80130D9A2}">
      <dsp:nvSpPr>
        <dsp:cNvPr id="0" name=""/>
        <dsp:cNvSpPr/>
      </dsp:nvSpPr>
      <dsp:spPr>
        <a:xfrm>
          <a:off x="0" y="2703301"/>
          <a:ext cx="783556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3A1933-9687-442D-A08E-14AF402D588D}">
      <dsp:nvSpPr>
        <dsp:cNvPr id="0" name=""/>
        <dsp:cNvSpPr/>
      </dsp:nvSpPr>
      <dsp:spPr>
        <a:xfrm>
          <a:off x="0" y="2703301"/>
          <a:ext cx="1567113" cy="135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3840" tIns="243840" rIns="243840" bIns="243840" numCol="1" spcCol="1270" anchor="t" anchorCtr="0">
          <a:noAutofit/>
        </a:bodyPr>
        <a:lstStyle/>
        <a:p>
          <a:pPr marL="0" lvl="0" indent="0" algn="l" defTabSz="2844800">
            <a:lnSpc>
              <a:spcPct val="90000"/>
            </a:lnSpc>
            <a:spcBef>
              <a:spcPct val="0"/>
            </a:spcBef>
            <a:spcAft>
              <a:spcPct val="35000"/>
            </a:spcAft>
            <a:buNone/>
          </a:pPr>
          <a:r>
            <a:rPr lang="en-US" sz="6400" kern="1200" dirty="0"/>
            <a:t>3.</a:t>
          </a:r>
        </a:p>
      </dsp:txBody>
      <dsp:txXfrm>
        <a:off x="0" y="2703301"/>
        <a:ext cx="1567113" cy="1350660"/>
      </dsp:txXfrm>
    </dsp:sp>
    <dsp:sp modelId="{7E05D7EC-BF94-4EE4-8F4F-E34C228D2B4C}">
      <dsp:nvSpPr>
        <dsp:cNvPr id="0" name=""/>
        <dsp:cNvSpPr/>
      </dsp:nvSpPr>
      <dsp:spPr>
        <a:xfrm>
          <a:off x="1684647" y="2764634"/>
          <a:ext cx="6150921" cy="1226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b="1" kern="1200" dirty="0"/>
            <a:t>Develop and implement strategies</a:t>
          </a:r>
          <a:endParaRPr lang="en-US" sz="3500" kern="1200" dirty="0"/>
        </a:p>
      </dsp:txBody>
      <dsp:txXfrm>
        <a:off x="1684647" y="2764634"/>
        <a:ext cx="6150921" cy="1226673"/>
      </dsp:txXfrm>
    </dsp:sp>
    <dsp:sp modelId="{653C8660-5DD1-4668-8793-524CBFD12758}">
      <dsp:nvSpPr>
        <dsp:cNvPr id="0" name=""/>
        <dsp:cNvSpPr/>
      </dsp:nvSpPr>
      <dsp:spPr>
        <a:xfrm>
          <a:off x="1567113" y="3991308"/>
          <a:ext cx="626845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C51B66-AC6A-47AE-9197-AA4E9A628604}" type="datetimeFigureOut">
              <a:rPr lang="en-US" smtClean="0"/>
              <a:t>1/30/2024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FCD8C5-1069-4419-9727-FB829CB565BC}" type="slidenum">
              <a:rPr lang="en-US" smtClean="0"/>
              <a:t>‹#›</a:t>
            </a:fld>
            <a:endParaRPr lang="en-US"/>
          </a:p>
        </p:txBody>
      </p:sp>
    </p:spTree>
    <p:extLst>
      <p:ext uri="{BB962C8B-B14F-4D97-AF65-F5344CB8AC3E}">
        <p14:creationId xmlns:p14="http://schemas.microsoft.com/office/powerpoint/2010/main" val="221498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b="0" dirty="0"/>
              <a:t>Have this slide up as people enter and/or use as your intro slide.</a:t>
            </a:r>
          </a:p>
          <a:p>
            <a:endParaRPr lang="en-US" b="0" dirty="0"/>
          </a:p>
          <a:p>
            <a:r>
              <a:rPr lang="en-US" b="0" dirty="0"/>
              <a:t>Note for presenter: This presentation as outlined, can be delivered in 20 – 32 minutes. Adjust the content and time as needed for the audience.</a:t>
            </a:r>
          </a:p>
          <a:p>
            <a:endParaRPr lang="en-US" b="1" dirty="0"/>
          </a:p>
          <a:p>
            <a:r>
              <a:rPr lang="en-US" b="1" dirty="0"/>
              <a:t>Time: </a:t>
            </a:r>
            <a:r>
              <a:rPr lang="en-US" b="0" dirty="0"/>
              <a:t>&lt;1 minute</a:t>
            </a:r>
          </a:p>
          <a:p>
            <a:endParaRPr lang="en-US" b="1" dirty="0"/>
          </a:p>
          <a:p>
            <a:r>
              <a:rPr lang="en-US" b="1" dirty="0"/>
              <a:t>Materials: </a:t>
            </a:r>
            <a:r>
              <a:rPr lang="en-US" b="0" dirty="0"/>
              <a:t>None</a:t>
            </a:r>
          </a:p>
          <a:p>
            <a:endParaRPr lang="en-US" b="1" dirty="0"/>
          </a:p>
          <a:p>
            <a:r>
              <a:rPr lang="en-US" b="1" dirty="0"/>
              <a:t>Handouts: </a:t>
            </a:r>
            <a:r>
              <a:rPr lang="en-US" b="0" dirty="0"/>
              <a:t>None</a:t>
            </a:r>
          </a:p>
        </p:txBody>
      </p:sp>
      <p:sp>
        <p:nvSpPr>
          <p:cNvPr id="4" name="Slide Number Placeholder 3"/>
          <p:cNvSpPr>
            <a:spLocks noGrp="1"/>
          </p:cNvSpPr>
          <p:nvPr>
            <p:ph type="sldNum" sz="quarter" idx="5"/>
          </p:nvPr>
        </p:nvSpPr>
        <p:spPr/>
        <p:txBody>
          <a:bodyPr/>
          <a:lstStyle/>
          <a:p>
            <a:fld id="{94FCD8C5-1069-4419-9727-FB829CB565BC}" type="slidenum">
              <a:rPr lang="en-US" smtClean="0"/>
              <a:t>1</a:t>
            </a:fld>
            <a:endParaRPr lang="en-US"/>
          </a:p>
        </p:txBody>
      </p:sp>
    </p:spTree>
    <p:extLst>
      <p:ext uri="{BB962C8B-B14F-4D97-AF65-F5344CB8AC3E}">
        <p14:creationId xmlns:p14="http://schemas.microsoft.com/office/powerpoint/2010/main" val="32930649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b="0" dirty="0"/>
              <a:t>Here you can share the project coordinator’s contact information. If there are already identified RSC co-chairs, then you may want to include their contact information as well. You may also wish to have an email list for folks interested in staying involved. If so, now is a good time to pass around a sign-up sheet for the email list. Share any other contact information that is relevant such as social media accounts and websites.</a:t>
            </a:r>
          </a:p>
          <a:p>
            <a:endParaRPr lang="en-US" b="1" dirty="0"/>
          </a:p>
          <a:p>
            <a:r>
              <a:rPr lang="en-US" b="1" dirty="0"/>
              <a:t>Time: </a:t>
            </a:r>
            <a:r>
              <a:rPr lang="en-US" b="0" dirty="0"/>
              <a:t>1-2 minutes</a:t>
            </a:r>
          </a:p>
          <a:p>
            <a:endParaRPr lang="en-US" b="1" dirty="0"/>
          </a:p>
          <a:p>
            <a:r>
              <a:rPr lang="en-US" b="1" dirty="0"/>
              <a:t>Materials: </a:t>
            </a:r>
            <a:r>
              <a:rPr lang="en-US" b="0" dirty="0"/>
              <a:t>Sign-up sheet for email list</a:t>
            </a:r>
          </a:p>
          <a:p>
            <a:endParaRPr lang="en-US" b="1" dirty="0"/>
          </a:p>
          <a:p>
            <a:r>
              <a:rPr lang="en-US" b="1" dirty="0"/>
              <a:t>Handouts: </a:t>
            </a:r>
            <a:r>
              <a:rPr lang="en-US" b="0" dirty="0"/>
              <a:t>None</a:t>
            </a:r>
          </a:p>
          <a:p>
            <a:endParaRPr lang="en-US" baseline="0" dirty="0"/>
          </a:p>
        </p:txBody>
      </p:sp>
      <p:sp>
        <p:nvSpPr>
          <p:cNvPr id="4" name="Slide Number Placeholder 3"/>
          <p:cNvSpPr>
            <a:spLocks noGrp="1"/>
          </p:cNvSpPr>
          <p:nvPr>
            <p:ph type="sldNum" sz="quarter" idx="10"/>
          </p:nvPr>
        </p:nvSpPr>
        <p:spPr/>
        <p:txBody>
          <a:bodyPr/>
          <a:lstStyle/>
          <a:p>
            <a:fld id="{F438A812-F84D-4E95-AE68-F4D1F44483F2}" type="slidenum">
              <a:rPr lang="en-US" smtClean="0"/>
              <a:t>10</a:t>
            </a:fld>
            <a:endParaRPr lang="en-US"/>
          </a:p>
        </p:txBody>
      </p:sp>
    </p:spTree>
    <p:extLst>
      <p:ext uri="{BB962C8B-B14F-4D97-AF65-F5344CB8AC3E}">
        <p14:creationId xmlns:p14="http://schemas.microsoft.com/office/powerpoint/2010/main" val="2976231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b="0" dirty="0"/>
              <a:t>Have some time for Q&amp;A at the end</a:t>
            </a:r>
          </a:p>
          <a:p>
            <a:endParaRPr lang="en-US" b="1" dirty="0"/>
          </a:p>
          <a:p>
            <a:r>
              <a:rPr lang="en-US" b="1" dirty="0"/>
              <a:t>Time: </a:t>
            </a:r>
            <a:r>
              <a:rPr lang="en-US" b="0" dirty="0"/>
              <a:t>3-5 minutes (adjust as necessary)</a:t>
            </a:r>
          </a:p>
          <a:p>
            <a:endParaRPr lang="en-US" b="1" dirty="0"/>
          </a:p>
          <a:p>
            <a:r>
              <a:rPr lang="en-US" b="1" dirty="0"/>
              <a:t>Materials: </a:t>
            </a:r>
            <a:r>
              <a:rPr lang="en-US" b="0" dirty="0"/>
              <a:t>None</a:t>
            </a:r>
          </a:p>
          <a:p>
            <a:endParaRPr lang="en-US" b="1" dirty="0"/>
          </a:p>
          <a:p>
            <a:r>
              <a:rPr lang="en-US" b="1" dirty="0"/>
              <a:t>Handouts: </a:t>
            </a:r>
            <a:r>
              <a:rPr lang="en-US" b="0" dirty="0"/>
              <a:t>None</a:t>
            </a:r>
          </a:p>
          <a:p>
            <a:endParaRPr lang="en-US" dirty="0"/>
          </a:p>
        </p:txBody>
      </p:sp>
      <p:sp>
        <p:nvSpPr>
          <p:cNvPr id="4" name="Slide Number Placeholder 3"/>
          <p:cNvSpPr>
            <a:spLocks noGrp="1"/>
          </p:cNvSpPr>
          <p:nvPr>
            <p:ph type="sldNum" sz="quarter" idx="5"/>
          </p:nvPr>
        </p:nvSpPr>
        <p:spPr/>
        <p:txBody>
          <a:bodyPr/>
          <a:lstStyle/>
          <a:p>
            <a:fld id="{94FCD8C5-1069-4419-9727-FB829CB565BC}" type="slidenum">
              <a:rPr lang="en-US" smtClean="0"/>
              <a:t>11</a:t>
            </a:fld>
            <a:endParaRPr lang="en-US"/>
          </a:p>
        </p:txBody>
      </p:sp>
    </p:spTree>
    <p:extLst>
      <p:ext uri="{BB962C8B-B14F-4D97-AF65-F5344CB8AC3E}">
        <p14:creationId xmlns:p14="http://schemas.microsoft.com/office/powerpoint/2010/main" val="1362197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b="1" dirty="0">
                <a:effectLst/>
              </a:rPr>
              <a:t>Instructions</a:t>
            </a:r>
            <a:r>
              <a:rPr lang="en-US" dirty="0">
                <a:effectLst/>
              </a:rPr>
              <a:t>:  Share this acknowledgment of the partnerships with CREATE BRIDGES.</a:t>
            </a:r>
          </a:p>
          <a:p>
            <a:pPr rtl="0"/>
            <a:r>
              <a:rPr lang="en-US" dirty="0">
                <a:effectLst/>
              </a:rPr>
              <a:t> </a:t>
            </a:r>
          </a:p>
          <a:p>
            <a:pPr rtl="0"/>
            <a:r>
              <a:rPr lang="en-US" b="1" dirty="0">
                <a:effectLst/>
              </a:rPr>
              <a:t>Materials</a:t>
            </a:r>
            <a:r>
              <a:rPr lang="en-US" dirty="0">
                <a:effectLst/>
              </a:rPr>
              <a:t>: None</a:t>
            </a:r>
          </a:p>
          <a:p>
            <a:pPr rtl="0"/>
            <a:r>
              <a:rPr lang="en-US" dirty="0">
                <a:effectLst/>
              </a:rPr>
              <a:t> </a:t>
            </a:r>
          </a:p>
          <a:p>
            <a:pPr rtl="0"/>
            <a:r>
              <a:rPr lang="en-US" b="1" dirty="0">
                <a:effectLst/>
              </a:rPr>
              <a:t>Handouts</a:t>
            </a:r>
            <a:r>
              <a:rPr lang="en-US" dirty="0">
                <a:effectLst/>
              </a:rPr>
              <a:t>: None</a:t>
            </a:r>
          </a:p>
          <a:p>
            <a:pPr rtl="0"/>
            <a:r>
              <a:rPr lang="en-US" dirty="0">
                <a:effectLst/>
              </a:rPr>
              <a:t> </a:t>
            </a:r>
          </a:p>
          <a:p>
            <a:pPr rtl="0"/>
            <a:r>
              <a:rPr lang="en-US" b="1" dirty="0">
                <a:effectLst/>
              </a:rPr>
              <a:t>Time</a:t>
            </a:r>
            <a:r>
              <a:rPr lang="en-US" dirty="0">
                <a:effectLst/>
              </a:rPr>
              <a:t>: 1 Minute</a:t>
            </a:r>
          </a:p>
        </p:txBody>
      </p:sp>
      <p:sp>
        <p:nvSpPr>
          <p:cNvPr id="4" name="Slide Number Placeholder 3"/>
          <p:cNvSpPr>
            <a:spLocks noGrp="1"/>
          </p:cNvSpPr>
          <p:nvPr>
            <p:ph type="sldNum" sz="quarter" idx="5"/>
          </p:nvPr>
        </p:nvSpPr>
        <p:spPr/>
        <p:txBody>
          <a:bodyPr/>
          <a:lstStyle/>
          <a:p>
            <a:fld id="{F0C638E5-15B6-4B9F-B003-9E21EDAAEA3F}" type="slidenum">
              <a:rPr lang="en-US" smtClean="0"/>
              <a:t>2</a:t>
            </a:fld>
            <a:endParaRPr lang="en-US"/>
          </a:p>
        </p:txBody>
      </p:sp>
    </p:spTree>
    <p:extLst>
      <p:ext uri="{BB962C8B-B14F-4D97-AF65-F5344CB8AC3E}">
        <p14:creationId xmlns:p14="http://schemas.microsoft.com/office/powerpoint/2010/main" val="457350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a:t>Instructions: </a:t>
            </a:r>
            <a:r>
              <a:rPr lang="en-US" dirty="0"/>
              <a:t>CREATE BRIDGES was formed because we recognize that the jobs rural southern communities previously relied on are disappearing and that service sector jobs (retail, accommodations, tourism and entertainment or CREATE businesses) make up a significant percent of the remaining jobs. </a:t>
            </a:r>
          </a:p>
          <a:p>
            <a:pPr defTabSz="931774">
              <a:defRPr/>
            </a:pPr>
            <a:endParaRPr lang="en-US" dirty="0"/>
          </a:p>
          <a:p>
            <a:pPr defTabSz="931774">
              <a:defRPr/>
            </a:pPr>
            <a:r>
              <a:rPr lang="en-US" dirty="0"/>
              <a:t>Cooperative Extension and the Southern Rural Development Center have partnered with Walmart to strengthen the service sector in your regions, using the Stronger Economies Together initiative as a guideline. </a:t>
            </a:r>
            <a:endParaRPr lang="en-US" b="1" dirty="0"/>
          </a:p>
          <a:p>
            <a:endParaRPr lang="en-US" b="1" dirty="0"/>
          </a:p>
          <a:p>
            <a:r>
              <a:rPr lang="en-US" b="1" dirty="0"/>
              <a:t>Time: </a:t>
            </a:r>
            <a:r>
              <a:rPr lang="en-US" b="0" dirty="0"/>
              <a:t>1 minute</a:t>
            </a:r>
          </a:p>
          <a:p>
            <a:endParaRPr lang="en-US" b="1" dirty="0"/>
          </a:p>
          <a:p>
            <a:r>
              <a:rPr lang="en-US" b="1" dirty="0"/>
              <a:t>Materials: </a:t>
            </a:r>
            <a:r>
              <a:rPr lang="en-US" b="0" dirty="0"/>
              <a:t>None</a:t>
            </a:r>
          </a:p>
          <a:p>
            <a:endParaRPr lang="en-US" b="1" dirty="0"/>
          </a:p>
          <a:p>
            <a:r>
              <a:rPr lang="en-US" b="1" dirty="0"/>
              <a:t>Handouts: </a:t>
            </a:r>
            <a:r>
              <a:rPr lang="en-US" b="0" dirty="0"/>
              <a:t>2-page handout</a:t>
            </a:r>
          </a:p>
          <a:p>
            <a:endParaRPr lang="en-US" dirty="0"/>
          </a:p>
        </p:txBody>
      </p:sp>
      <p:sp>
        <p:nvSpPr>
          <p:cNvPr id="4" name="Slide Number Placeholder 3"/>
          <p:cNvSpPr>
            <a:spLocks noGrp="1"/>
          </p:cNvSpPr>
          <p:nvPr>
            <p:ph type="sldNum" sz="quarter" idx="10"/>
          </p:nvPr>
        </p:nvSpPr>
        <p:spPr/>
        <p:txBody>
          <a:bodyPr/>
          <a:lstStyle/>
          <a:p>
            <a:fld id="{F438A812-F84D-4E95-AE68-F4D1F44483F2}" type="slidenum">
              <a:rPr lang="en-US" smtClean="0"/>
              <a:t>3</a:t>
            </a:fld>
            <a:endParaRPr lang="en-US"/>
          </a:p>
        </p:txBody>
      </p:sp>
    </p:spTree>
    <p:extLst>
      <p:ext uri="{BB962C8B-B14F-4D97-AF65-F5344CB8AC3E}">
        <p14:creationId xmlns:p14="http://schemas.microsoft.com/office/powerpoint/2010/main" val="996437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p>
          <a:p>
            <a:pPr marL="0" indent="0">
              <a:buNone/>
            </a:pPr>
            <a:r>
              <a:rPr lang="en-US" b="0" dirty="0"/>
              <a:t>1. </a:t>
            </a:r>
            <a:r>
              <a:rPr lang="en-US" b="1" dirty="0"/>
              <a:t>Raise awareness</a:t>
            </a:r>
            <a:r>
              <a:rPr lang="en-US" dirty="0"/>
              <a:t> of the role retail,</a:t>
            </a:r>
            <a:r>
              <a:rPr lang="en-US" baseline="0" dirty="0"/>
              <a:t> accommodations, tourism, and entertainment</a:t>
            </a:r>
            <a:r>
              <a:rPr lang="en-US" dirty="0"/>
              <a:t> businesses play in the local workforce and economy</a:t>
            </a:r>
          </a:p>
          <a:p>
            <a:pPr marL="228600" indent="-228600">
              <a:buAutoNum type="arabicPeriod"/>
            </a:pPr>
            <a:endParaRPr lang="en-US" dirty="0"/>
          </a:p>
          <a:p>
            <a:r>
              <a:rPr lang="en-US" dirty="0"/>
              <a:t>2. </a:t>
            </a:r>
            <a:r>
              <a:rPr lang="en-US" b="1" dirty="0"/>
              <a:t>Determine challenges, barriers, and opportunities</a:t>
            </a:r>
            <a:r>
              <a:rPr lang="en-US" dirty="0"/>
              <a:t> related to those businesses</a:t>
            </a:r>
          </a:p>
          <a:p>
            <a:endParaRPr lang="en-US" dirty="0">
              <a:cs typeface="Calibri"/>
            </a:endParaRPr>
          </a:p>
          <a:p>
            <a:r>
              <a:rPr lang="en-US" dirty="0"/>
              <a:t>3. </a:t>
            </a:r>
            <a:r>
              <a:rPr lang="en-US" b="1" dirty="0"/>
              <a:t>Develop and implement strategies</a:t>
            </a:r>
            <a:r>
              <a:rPr lang="en-US" dirty="0"/>
              <a:t> to strengthen the retail, accommodations, tourism, and entertainment sectors within a region.</a:t>
            </a:r>
          </a:p>
          <a:p>
            <a:endParaRPr lang="en-US" b="1" dirty="0"/>
          </a:p>
          <a:p>
            <a:r>
              <a:rPr lang="en-US" b="1" dirty="0"/>
              <a:t>Time: </a:t>
            </a:r>
            <a:r>
              <a:rPr lang="en-US" dirty="0"/>
              <a:t>1 minute</a:t>
            </a:r>
            <a:endParaRPr lang="en-US" b="1" dirty="0"/>
          </a:p>
          <a:p>
            <a:endParaRPr lang="en-US" b="1" dirty="0"/>
          </a:p>
          <a:p>
            <a:r>
              <a:rPr lang="en-US" b="1" dirty="0"/>
              <a:t>Materials: </a:t>
            </a:r>
            <a:r>
              <a:rPr lang="en-US" b="0" dirty="0"/>
              <a:t>None</a:t>
            </a:r>
          </a:p>
          <a:p>
            <a:endParaRPr lang="en-US" b="1" dirty="0"/>
          </a:p>
          <a:p>
            <a:r>
              <a:rPr lang="en-US" b="1" dirty="0"/>
              <a:t>Handouts: </a:t>
            </a:r>
            <a:r>
              <a:rPr lang="en-US" b="0" dirty="0"/>
              <a:t>None</a:t>
            </a:r>
          </a:p>
        </p:txBody>
      </p:sp>
      <p:sp>
        <p:nvSpPr>
          <p:cNvPr id="4" name="Slide Number Placeholder 3"/>
          <p:cNvSpPr>
            <a:spLocks noGrp="1"/>
          </p:cNvSpPr>
          <p:nvPr>
            <p:ph type="sldNum" sz="quarter" idx="10"/>
          </p:nvPr>
        </p:nvSpPr>
        <p:spPr/>
        <p:txBody>
          <a:bodyPr/>
          <a:lstStyle/>
          <a:p>
            <a:fld id="{F438A812-F84D-4E95-AE68-F4D1F44483F2}" type="slidenum">
              <a:rPr lang="en-US" smtClean="0"/>
              <a:t>4</a:t>
            </a:fld>
            <a:endParaRPr lang="en-US"/>
          </a:p>
        </p:txBody>
      </p:sp>
    </p:spTree>
    <p:extLst>
      <p:ext uri="{BB962C8B-B14F-4D97-AF65-F5344CB8AC3E}">
        <p14:creationId xmlns:p14="http://schemas.microsoft.com/office/powerpoint/2010/main" val="434288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Instructions</a:t>
            </a:r>
            <a:r>
              <a:rPr lang="en-US" baseline="0" dirty="0"/>
              <a:t>:</a:t>
            </a:r>
            <a:endParaRPr lang="en-US" dirty="0"/>
          </a:p>
          <a:p>
            <a:pPr lvl="0"/>
            <a:r>
              <a:rPr lang="en-US" dirty="0"/>
              <a:t>The first assignment after forming the Regional Steering Committee (RSC) is the </a:t>
            </a:r>
            <a:r>
              <a:rPr lang="en-US" b="1" dirty="0"/>
              <a:t>resource listing </a:t>
            </a:r>
            <a:r>
              <a:rPr lang="en-US" dirty="0"/>
              <a:t>assignment.  This assignment includes cataloguing a list of CREATE sector businesses, organizations that support CREATE businesses, workforce training programs or resources, and any other community assets that may benefit the CREATE sector or the implementation of this program.  This activity will start at the Regional Steering Committee orientation and will also be included in the CREATE forum.</a:t>
            </a:r>
          </a:p>
          <a:p>
            <a:endParaRPr lang="en-US" dirty="0"/>
          </a:p>
          <a:p>
            <a:pPr lvl="0"/>
            <a:r>
              <a:rPr lang="en-US" dirty="0"/>
              <a:t>The </a:t>
            </a:r>
            <a:r>
              <a:rPr lang="en-US" b="1" dirty="0"/>
              <a:t>CREATE BRIDGES forum</a:t>
            </a:r>
            <a:r>
              <a:rPr lang="en-US" dirty="0"/>
              <a:t> provides an opportunity for local community members and partners to engage in the CREATE BRIGDES process.  This event brings in stakeholders beyond the Regional Steering Committee, provides opportunity for networking and engagement, and gives others a voice and investment in the project.</a:t>
            </a:r>
          </a:p>
          <a:p>
            <a:r>
              <a:rPr lang="en-US" dirty="0"/>
              <a:t>During this event, we will convene partners to explore opportunities and challenges in the CREATE sectors. The CREATE forum will be a guided 3-hour discussion which will enhance the asset mapping catalogue by breaking the room into groups of 8-10 and initiating brainstorming around CREATE businesses and workforce training. </a:t>
            </a:r>
          </a:p>
          <a:p>
            <a:pPr lvl="0"/>
            <a:endParaRPr lang="en-US" dirty="0"/>
          </a:p>
          <a:p>
            <a:pPr lvl="0"/>
            <a:r>
              <a:rPr lang="en-US" dirty="0"/>
              <a:t>The next phase consists of a both business retention and expansion focus as well as a workforce focus that involves engaging employees. Together these components provide insight into support for both employers and employees.  </a:t>
            </a:r>
          </a:p>
          <a:p>
            <a:pPr lvl="0"/>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a:t>
            </a:r>
            <a:r>
              <a:rPr lang="en-US" b="1" dirty="0"/>
              <a:t>business retention and expansion</a:t>
            </a:r>
            <a:r>
              <a:rPr lang="en-US" dirty="0"/>
              <a:t> side of this phase will be led by another subset of the RSC.  The Business Retention and Expansion program will focus on small group and individual meetings with business owners/managers; understanding business roles, needs, and changes; gathering information to assess opportunities, threats and barriers; and analyzing and reporting the findings.  Information gathered during this phase will be aggregated and analyzed to identify common themes and a report summarizing business owner perspectives and opportunities will be produced. This information will be used to identify early actions or low-hanging fruit as well as develop new strategies and actions in the final phase. </a:t>
            </a:r>
          </a:p>
          <a:p>
            <a:pPr lvl="0"/>
            <a:endParaRPr lang="en-US" dirty="0"/>
          </a:p>
          <a:p>
            <a:pPr lvl="0"/>
            <a:r>
              <a:rPr lang="en-US" dirty="0"/>
              <a:t>For </a:t>
            </a:r>
            <a:r>
              <a:rPr lang="en-US" b="1" dirty="0"/>
              <a:t>employee engagement</a:t>
            </a:r>
            <a:r>
              <a:rPr lang="en-US" dirty="0"/>
              <a:t>, CREATE BRIDGES will also initiate conversations with current employees within the regions. Employees will be engaged in conversations through an online (or paper) survey and asked a series of questions about their work experience as employees. A base survey is available for use, and RSCs can add other questions appropriate for their region.  This information will also be aggregated and analyzed to identify common themes and a report summarizing workforce perspectives and opportunities will be produced. This information can be used to identify early actions as well as to develop new strategies and actions in the final phase. </a:t>
            </a:r>
          </a:p>
          <a:p>
            <a:pPr lvl="0"/>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Following the BRE and Employee Engagement is a</a:t>
            </a:r>
            <a:r>
              <a:rPr lang="en-US" b="1" dirty="0"/>
              <a:t> CREATE Academy</a:t>
            </a:r>
            <a:r>
              <a:rPr lang="en-US" dirty="0"/>
              <a:t> for the RSC members to provide region specific data regarding CREATE sectors.  The CREATE Academy is a data-driven process that uses brainstorming exercises to generate ideas.  The process centers around small group discussions and extensive exploration of data related to economic development in the region.  The goal of the CREATE Academy is to identify potential barriers and opportunities for business owners/managers and the workforce to address.</a:t>
            </a:r>
          </a:p>
          <a:p>
            <a:pPr lvl="0"/>
            <a:endParaRPr lang="en-US" dirty="0"/>
          </a:p>
          <a:p>
            <a:pPr lvl="0"/>
            <a:r>
              <a:rPr lang="en-US" b="1" dirty="0"/>
              <a:t>Taking action on new strategies </a:t>
            </a:r>
            <a:r>
              <a:rPr lang="en-US" dirty="0"/>
              <a:t>to support a strong business sector is the final phase of CREATE BRIDGES.  During review and planning sessions, feedback from workforce participants and business collaborators will be analyzed. The RSC will brainstorm ideas to enhance and grow CREATE businesses and workforce in region. Feedback and brainstorming ideas will then be synthesized and used to identify short-, medium-, and long-term goals and strategies which will be used to develop a joint plan of action. </a:t>
            </a:r>
          </a:p>
          <a:p>
            <a:r>
              <a:rPr lang="en-US" dirty="0"/>
              <a:t>During this time gaps and opportunities for growth that were identified in the workforce focus and business retention and expansion phases will be taken into consideration and used to develop or adopt new, region-appropriate programs and trainings. </a:t>
            </a:r>
          </a:p>
          <a:p>
            <a:endParaRPr lang="en-US" dirty="0"/>
          </a:p>
          <a:p>
            <a:r>
              <a:rPr lang="en-US" dirty="0"/>
              <a:t>The overall goal of this phase is to develop sustainable actions that create positive change in the local workforce and business environments. </a:t>
            </a:r>
          </a:p>
          <a:p>
            <a:r>
              <a:rPr lang="en-US" dirty="0"/>
              <a:t> ---</a:t>
            </a:r>
          </a:p>
          <a:p>
            <a:r>
              <a:rPr lang="en-US" b="1" baseline="0" dirty="0"/>
              <a:t>Time</a:t>
            </a:r>
            <a:r>
              <a:rPr lang="en-US" baseline="0" dirty="0"/>
              <a:t>:  5-8 minutes</a:t>
            </a:r>
          </a:p>
          <a:p>
            <a:endParaRPr lang="en-US" baseline="0" dirty="0"/>
          </a:p>
          <a:p>
            <a:r>
              <a:rPr lang="en-US" b="1" baseline="0" dirty="0"/>
              <a:t>Materials</a:t>
            </a:r>
            <a:r>
              <a:rPr lang="en-US" baseline="0" dirty="0"/>
              <a:t>:  None</a:t>
            </a:r>
          </a:p>
          <a:p>
            <a:endParaRPr lang="en-US" dirty="0"/>
          </a:p>
          <a:p>
            <a:r>
              <a:rPr lang="en-US" b="1" dirty="0"/>
              <a:t>Handouts</a:t>
            </a:r>
            <a:r>
              <a:rPr lang="en-US" dirty="0"/>
              <a:t>: None</a:t>
            </a:r>
          </a:p>
          <a:p>
            <a:endParaRPr lang="en-US" b="1" baseline="0" dirty="0"/>
          </a:p>
          <a:p>
            <a:endParaRPr lang="en-US" b="1" baseline="0" dirty="0"/>
          </a:p>
          <a:p>
            <a:endParaRPr lang="en-US" altLang="en-US" baseline="0" dirty="0"/>
          </a:p>
          <a:p>
            <a:endParaRPr lang="en-US" altLang="en-US" dirty="0"/>
          </a:p>
          <a:p>
            <a:endParaRPr lang="en-US" dirty="0"/>
          </a:p>
        </p:txBody>
      </p:sp>
      <p:sp>
        <p:nvSpPr>
          <p:cNvPr id="4" name="Slide Number Placeholder 3"/>
          <p:cNvSpPr>
            <a:spLocks noGrp="1"/>
          </p:cNvSpPr>
          <p:nvPr>
            <p:ph type="sldNum" sz="quarter" idx="10"/>
          </p:nvPr>
        </p:nvSpPr>
        <p:spPr/>
        <p:txBody>
          <a:bodyPr/>
          <a:lstStyle/>
          <a:p>
            <a:fld id="{F438A812-F84D-4E95-AE68-F4D1F44483F2}" type="slidenum">
              <a:rPr lang="en-US" smtClean="0"/>
              <a:t>5</a:t>
            </a:fld>
            <a:endParaRPr lang="en-US"/>
          </a:p>
        </p:txBody>
      </p:sp>
    </p:spTree>
    <p:extLst>
      <p:ext uri="{BB962C8B-B14F-4D97-AF65-F5344CB8AC3E}">
        <p14:creationId xmlns:p14="http://schemas.microsoft.com/office/powerpoint/2010/main" val="4142671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b="0" dirty="0"/>
              <a:t>This is a list of resources needed to implement the program</a:t>
            </a:r>
          </a:p>
          <a:p>
            <a:endParaRPr lang="en-US" b="1" dirty="0"/>
          </a:p>
          <a:p>
            <a:r>
              <a:rPr lang="en-US" b="1" dirty="0"/>
              <a:t>Time: </a:t>
            </a:r>
            <a:r>
              <a:rPr lang="en-US" b="0" dirty="0"/>
              <a:t>2 minutes</a:t>
            </a:r>
          </a:p>
          <a:p>
            <a:endParaRPr lang="en-US" b="1" dirty="0"/>
          </a:p>
          <a:p>
            <a:r>
              <a:rPr lang="en-US" b="1" dirty="0"/>
              <a:t>Materials: </a:t>
            </a:r>
            <a:r>
              <a:rPr lang="en-US" b="0" dirty="0"/>
              <a:t>None</a:t>
            </a:r>
          </a:p>
          <a:p>
            <a:endParaRPr lang="en-US" b="1" dirty="0"/>
          </a:p>
          <a:p>
            <a:r>
              <a:rPr lang="en-US" b="1" dirty="0"/>
              <a:t>Handouts: </a:t>
            </a:r>
            <a:r>
              <a:rPr lang="en-US" b="0" dirty="0"/>
              <a:t>None</a:t>
            </a:r>
          </a:p>
          <a:p>
            <a:endParaRPr lang="en-US" dirty="0"/>
          </a:p>
        </p:txBody>
      </p:sp>
      <p:sp>
        <p:nvSpPr>
          <p:cNvPr id="4" name="Slide Number Placeholder 3"/>
          <p:cNvSpPr>
            <a:spLocks noGrp="1"/>
          </p:cNvSpPr>
          <p:nvPr>
            <p:ph type="sldNum" sz="quarter" idx="5"/>
          </p:nvPr>
        </p:nvSpPr>
        <p:spPr/>
        <p:txBody>
          <a:bodyPr/>
          <a:lstStyle/>
          <a:p>
            <a:fld id="{94FCD8C5-1069-4419-9727-FB829CB565BC}" type="slidenum">
              <a:rPr lang="en-US" smtClean="0"/>
              <a:t>6</a:t>
            </a:fld>
            <a:endParaRPr lang="en-US"/>
          </a:p>
        </p:txBody>
      </p:sp>
    </p:spTree>
    <p:extLst>
      <p:ext uri="{BB962C8B-B14F-4D97-AF65-F5344CB8AC3E}">
        <p14:creationId xmlns:p14="http://schemas.microsoft.com/office/powerpoint/2010/main" val="1599112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a:t>
            </a:r>
          </a:p>
          <a:p>
            <a:r>
              <a:rPr lang="en-US" dirty="0"/>
              <a:t>Process Funding</a:t>
            </a:r>
          </a:p>
          <a:p>
            <a:pPr marL="171450" indent="-171450">
              <a:buFont typeface="Arial" panose="020B0604020202020204" pitchFamily="34" charset="0"/>
              <a:buChar char="•"/>
            </a:pPr>
            <a:r>
              <a:rPr lang="en-US" dirty="0"/>
              <a:t>Personnel: this category may already be covered. You can also provide time estimates for how much personnel time each week you anticipate devoting to this project.</a:t>
            </a:r>
          </a:p>
          <a:p>
            <a:pPr marL="171450" indent="-171450">
              <a:buFont typeface="Arial" panose="020B0604020202020204" pitchFamily="34" charset="0"/>
              <a:buChar char="•"/>
            </a:pPr>
            <a:r>
              <a:rPr lang="en-US" dirty="0"/>
              <a:t>Travel costs: Even if you (the project coordinator) live local to the region, and even if this program is only being implemented in one county or town, there will still be travel costs associated with the program. </a:t>
            </a:r>
          </a:p>
          <a:p>
            <a:pPr marL="171450" indent="-171450">
              <a:buFont typeface="Arial" panose="020B0604020202020204" pitchFamily="34" charset="0"/>
              <a:buChar char="•"/>
            </a:pPr>
            <a:r>
              <a:rPr lang="en-US" dirty="0"/>
              <a:t>Material costs: printed materials such as handouts, flyers, and surveys; flipcharts; markers; (possibly) electronic equipment</a:t>
            </a:r>
          </a:p>
          <a:p>
            <a:pPr marL="171450" indent="-171450">
              <a:buFont typeface="Arial" panose="020B0604020202020204" pitchFamily="34" charset="0"/>
              <a:buChar char="•"/>
            </a:pPr>
            <a:r>
              <a:rPr lang="en-US" dirty="0"/>
              <a:t>Overhead costs: this category may not be applicable, but address if it is</a:t>
            </a:r>
          </a:p>
          <a:p>
            <a:endParaRPr lang="en-US" dirty="0"/>
          </a:p>
          <a:p>
            <a:r>
              <a:rPr lang="en-US" dirty="0"/>
              <a:t>Strategy Funding</a:t>
            </a:r>
          </a:p>
          <a:p>
            <a:pPr marL="171450" indent="-171450">
              <a:buFont typeface="Arial" panose="020B0604020202020204" pitchFamily="34" charset="0"/>
              <a:buChar char="•"/>
            </a:pPr>
            <a:r>
              <a:rPr lang="en-US" dirty="0"/>
              <a:t>Workforce trainings: customer service, social media marketing, management, etc.</a:t>
            </a:r>
          </a:p>
          <a:p>
            <a:pPr marL="171450" indent="-171450">
              <a:buFont typeface="Arial" panose="020B0604020202020204" pitchFamily="34" charset="0"/>
              <a:buChar char="•"/>
            </a:pPr>
            <a:r>
              <a:rPr lang="en-US" dirty="0"/>
              <a:t>Business trainings: marketing, succession planning, creating career pathways, management skills, etc.</a:t>
            </a:r>
          </a:p>
          <a:p>
            <a:pPr marL="171450" indent="-171450">
              <a:buFont typeface="Arial" panose="020B0604020202020204" pitchFamily="34" charset="0"/>
              <a:buChar char="•"/>
            </a:pPr>
            <a:r>
              <a:rPr lang="en-US" dirty="0"/>
              <a:t>Regional marketing: regional branding, social media marketing campaign, regional tourism maps, etc.</a:t>
            </a:r>
          </a:p>
          <a:p>
            <a:pPr marL="171450" indent="-171450">
              <a:buFont typeface="Arial" panose="020B0604020202020204" pitchFamily="34" charset="0"/>
              <a:buChar char="•"/>
            </a:pPr>
            <a:r>
              <a:rPr lang="en-US" dirty="0"/>
              <a:t>School-Business partnership projects: mutually beneficial service such as regional or business marketing (university and community college); CREATE sector field trips (high school, Jr. high, and elementary school); teaching youth the importance of supporting the local economy</a:t>
            </a:r>
          </a:p>
          <a:p>
            <a:endParaRPr lang="en-US" dirty="0"/>
          </a:p>
          <a:p>
            <a:endParaRPr lang="en-US" dirty="0"/>
          </a:p>
          <a:p>
            <a:r>
              <a:rPr lang="en-US" b="1" dirty="0"/>
              <a:t>Time: </a:t>
            </a:r>
            <a:r>
              <a:rPr lang="en-US" b="0" dirty="0"/>
              <a:t>3-5 minutes</a:t>
            </a:r>
          </a:p>
          <a:p>
            <a:endParaRPr lang="en-US" dirty="0"/>
          </a:p>
          <a:p>
            <a:r>
              <a:rPr lang="en-US" b="1" dirty="0"/>
              <a:t>Materials: </a:t>
            </a:r>
            <a:r>
              <a:rPr lang="en-US" b="0" dirty="0"/>
              <a:t>None</a:t>
            </a:r>
          </a:p>
          <a:p>
            <a:endParaRPr lang="en-US" dirty="0"/>
          </a:p>
          <a:p>
            <a:r>
              <a:rPr lang="en-US" b="1" dirty="0"/>
              <a:t>Handouts: </a:t>
            </a:r>
            <a:r>
              <a:rPr lang="en-US" b="0" dirty="0"/>
              <a:t>Low Cost, High Impact Strategies (optional)</a:t>
            </a:r>
          </a:p>
          <a:p>
            <a:endParaRPr lang="en-US" dirty="0"/>
          </a:p>
        </p:txBody>
      </p:sp>
      <p:sp>
        <p:nvSpPr>
          <p:cNvPr id="4" name="Slide Number Placeholder 3"/>
          <p:cNvSpPr>
            <a:spLocks noGrp="1"/>
          </p:cNvSpPr>
          <p:nvPr>
            <p:ph type="sldNum" sz="quarter" idx="5"/>
          </p:nvPr>
        </p:nvSpPr>
        <p:spPr/>
        <p:txBody>
          <a:bodyPr/>
          <a:lstStyle/>
          <a:p>
            <a:fld id="{94FCD8C5-1069-4419-9727-FB829CB565BC}" type="slidenum">
              <a:rPr lang="en-US" smtClean="0"/>
              <a:t>7</a:t>
            </a:fld>
            <a:endParaRPr lang="en-US"/>
          </a:p>
        </p:txBody>
      </p:sp>
    </p:spTree>
    <p:extLst>
      <p:ext uri="{BB962C8B-B14F-4D97-AF65-F5344CB8AC3E}">
        <p14:creationId xmlns:p14="http://schemas.microsoft.com/office/powerpoint/2010/main" val="2692771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you are interested</a:t>
            </a:r>
            <a:r>
              <a:rPr lang="en-US" baseline="0" dirty="0"/>
              <a:t> in serving on the Regional Steering Committee, here is a list of the responsibilities. In a bit, we’ll talk about additional ways to be involved.” </a:t>
            </a:r>
          </a:p>
          <a:p>
            <a:endParaRPr lang="en-US" b="1" dirty="0"/>
          </a:p>
          <a:p>
            <a:r>
              <a:rPr lang="en-US" b="0" dirty="0"/>
              <a:t>This list of Regional Steering Committee (RSC) responsibilities will be of interest to anyone considering becoming an RSC member or understanding the extent of program activities. It’s important to emphasize that while there is a project coordinator, the RSC is responsible for the majority of the work on the project and drives the success of the program. An active and invested RSC will lead to a successful program. Make sure to include time for questions here.</a:t>
            </a:r>
          </a:p>
          <a:p>
            <a:endParaRPr lang="en-US" b="1" dirty="0"/>
          </a:p>
          <a:p>
            <a:r>
              <a:rPr lang="en-US" b="1" dirty="0"/>
              <a:t>Time: </a:t>
            </a:r>
            <a:r>
              <a:rPr lang="en-US" b="0" dirty="0"/>
              <a:t>3-5 minutes</a:t>
            </a:r>
          </a:p>
          <a:p>
            <a:endParaRPr lang="en-US" b="1" dirty="0"/>
          </a:p>
          <a:p>
            <a:r>
              <a:rPr lang="en-US" b="1" dirty="0"/>
              <a:t>Materials:</a:t>
            </a:r>
          </a:p>
          <a:p>
            <a:endParaRPr lang="en-US" b="1" dirty="0"/>
          </a:p>
          <a:p>
            <a:r>
              <a:rPr lang="en-US" b="1" dirty="0"/>
              <a:t>Handouts: </a:t>
            </a:r>
            <a:r>
              <a:rPr lang="en-US" b="0" dirty="0"/>
              <a:t>RSC Responsibilities and Time Chart (optional, if appropriate to group)</a:t>
            </a:r>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438A812-F84D-4E95-AE68-F4D1F44483F2}" type="slidenum">
              <a:rPr lang="en-US" smtClean="0"/>
              <a:t>8</a:t>
            </a:fld>
            <a:endParaRPr lang="en-US"/>
          </a:p>
        </p:txBody>
      </p:sp>
    </p:spTree>
    <p:extLst>
      <p:ext uri="{BB962C8B-B14F-4D97-AF65-F5344CB8AC3E}">
        <p14:creationId xmlns:p14="http://schemas.microsoft.com/office/powerpoint/2010/main" val="1379130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b="0" dirty="0"/>
              <a:t>This is a list of ways to volunteer and help with the program if you’d like to be involved but can’t commit to being on the Regional Steering Committee. We’ll share how to stay in the loop and involved on the next slide.</a:t>
            </a:r>
          </a:p>
          <a:p>
            <a:endParaRPr lang="en-US" b="1" dirty="0"/>
          </a:p>
          <a:p>
            <a:r>
              <a:rPr lang="en-US" b="1" dirty="0"/>
              <a:t>Time: </a:t>
            </a:r>
            <a:r>
              <a:rPr lang="en-US" b="0" dirty="0"/>
              <a:t>1-2 minutes</a:t>
            </a:r>
          </a:p>
          <a:p>
            <a:endParaRPr lang="en-US" b="1" dirty="0"/>
          </a:p>
          <a:p>
            <a:r>
              <a:rPr lang="en-US" b="1" dirty="0"/>
              <a:t>Materials: </a:t>
            </a:r>
            <a:r>
              <a:rPr lang="en-US" b="0" dirty="0"/>
              <a:t>None</a:t>
            </a:r>
          </a:p>
          <a:p>
            <a:endParaRPr lang="en-US" b="1" dirty="0"/>
          </a:p>
          <a:p>
            <a:r>
              <a:rPr lang="en-US" b="1" dirty="0"/>
              <a:t>Handouts: </a:t>
            </a:r>
            <a:r>
              <a:rPr lang="en-US" b="0" dirty="0"/>
              <a:t>None</a:t>
            </a:r>
          </a:p>
          <a:p>
            <a:endParaRPr lang="en-US" dirty="0"/>
          </a:p>
        </p:txBody>
      </p:sp>
      <p:sp>
        <p:nvSpPr>
          <p:cNvPr id="4" name="Slide Number Placeholder 3"/>
          <p:cNvSpPr>
            <a:spLocks noGrp="1"/>
          </p:cNvSpPr>
          <p:nvPr>
            <p:ph type="sldNum" sz="quarter" idx="5"/>
          </p:nvPr>
        </p:nvSpPr>
        <p:spPr/>
        <p:txBody>
          <a:bodyPr/>
          <a:lstStyle/>
          <a:p>
            <a:fld id="{94FCD8C5-1069-4419-9727-FB829CB565BC}" type="slidenum">
              <a:rPr lang="en-US" smtClean="0"/>
              <a:t>9</a:t>
            </a:fld>
            <a:endParaRPr lang="en-US"/>
          </a:p>
        </p:txBody>
      </p:sp>
    </p:spTree>
    <p:extLst>
      <p:ext uri="{BB962C8B-B14F-4D97-AF65-F5344CB8AC3E}">
        <p14:creationId xmlns:p14="http://schemas.microsoft.com/office/powerpoint/2010/main" val="40178585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gradFill flip="none" rotWithShape="1">
          <a:gsLst>
            <a:gs pos="99000">
              <a:schemeClr val="accent1">
                <a:lumMod val="75000"/>
              </a:schemeClr>
            </a:gs>
            <a:gs pos="54000">
              <a:schemeClr val="bg1">
                <a:alpha val="93000"/>
              </a:schemeClr>
            </a:gs>
            <a:gs pos="12000">
              <a:schemeClr val="bg1">
                <a:alpha val="96000"/>
              </a:schemeClr>
            </a:gs>
          </a:gsLst>
          <a:lin ang="5400000" scaled="1"/>
          <a:tileRect/>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10497" y="5351057"/>
            <a:ext cx="9144000" cy="76447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4344" y="518811"/>
            <a:ext cx="6416305" cy="3673716"/>
          </a:xfrm>
          <a:prstGeom prst="rect">
            <a:avLst/>
          </a:prstGeom>
        </p:spPr>
      </p:pic>
    </p:spTree>
    <p:extLst>
      <p:ext uri="{BB962C8B-B14F-4D97-AF65-F5344CB8AC3E}">
        <p14:creationId xmlns:p14="http://schemas.microsoft.com/office/powerpoint/2010/main" val="1646105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1/30/2024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1261455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1/30/2024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4187616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74376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3786810"/>
            <a:ext cx="12192000" cy="127653"/>
          </a:xfrm>
          <a:prstGeom prst="rect">
            <a:avLst/>
          </a:prstGeom>
          <a:gradFill flip="none" rotWithShape="1">
            <a:gsLst>
              <a:gs pos="28000">
                <a:srgbClr val="00ABD6"/>
              </a:gs>
              <a:gs pos="100000">
                <a:schemeClr val="bg1">
                  <a:alpha val="96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2532989"/>
            <a:ext cx="10515600" cy="1249219"/>
          </a:xfrm>
        </p:spPr>
        <p:txBody>
          <a:bodyPr anchor="b"/>
          <a:lstStyle>
            <a:lvl1pPr algn="ctr">
              <a:defRPr sz="6000"/>
            </a:lvl1pPr>
          </a:lstStyle>
          <a:p>
            <a:r>
              <a:rPr lang="en-US"/>
              <a:t>Click to edit Master title style</a:t>
            </a:r>
            <a:endParaRPr lang="en-US" dirty="0"/>
          </a:p>
        </p:txBody>
      </p:sp>
      <p:sp>
        <p:nvSpPr>
          <p:cNvPr id="8" name="Rectangle 7"/>
          <p:cNvSpPr/>
          <p:nvPr/>
        </p:nvSpPr>
        <p:spPr>
          <a:xfrm>
            <a:off x="2004318" y="3914462"/>
            <a:ext cx="10187681" cy="143749"/>
          </a:xfrm>
          <a:prstGeom prst="rect">
            <a:avLst/>
          </a:prstGeom>
          <a:gradFill>
            <a:gsLst>
              <a:gs pos="29000">
                <a:srgbClr val="FCB040"/>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578087" y="4058212"/>
            <a:ext cx="8613913" cy="137160"/>
          </a:xfrm>
          <a:prstGeom prst="rect">
            <a:avLst/>
          </a:prstGeom>
          <a:gradFill>
            <a:gsLst>
              <a:gs pos="30000">
                <a:srgbClr val="00ABD6"/>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3264" y="252122"/>
            <a:ext cx="2232384" cy="1278173"/>
          </a:xfrm>
          <a:prstGeom prst="rect">
            <a:avLst/>
          </a:prstGeom>
        </p:spPr>
      </p:pic>
    </p:spTree>
    <p:extLst>
      <p:ext uri="{BB962C8B-B14F-4D97-AF65-F5344CB8AC3E}">
        <p14:creationId xmlns:p14="http://schemas.microsoft.com/office/powerpoint/2010/main" val="2425140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3897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3897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1065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2484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2484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063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06441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1/30/2024</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4126442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1/30/2024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3839411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1/30/2024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2639659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8866" y="208261"/>
            <a:ext cx="11168273"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28866" y="1676538"/>
            <a:ext cx="11168273" cy="356102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9483952" y="227729"/>
            <a:ext cx="2281152" cy="1306095"/>
          </a:xfrm>
          <a:prstGeom prst="rect">
            <a:avLst/>
          </a:prstGeom>
        </p:spPr>
      </p:pic>
      <p:sp>
        <p:nvSpPr>
          <p:cNvPr id="9" name="Rectangle 8"/>
          <p:cNvSpPr/>
          <p:nvPr/>
        </p:nvSpPr>
        <p:spPr>
          <a:xfrm rot="5400000">
            <a:off x="-2655741" y="2800847"/>
            <a:ext cx="5784574" cy="182880"/>
          </a:xfrm>
          <a:prstGeom prst="rect">
            <a:avLst/>
          </a:prstGeom>
          <a:gradFill>
            <a:gsLst>
              <a:gs pos="29000">
                <a:srgbClr val="FCB040"/>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5400000">
            <a:off x="-2143213" y="2468880"/>
            <a:ext cx="5120640" cy="182880"/>
          </a:xfrm>
          <a:prstGeom prst="rect">
            <a:avLst/>
          </a:prstGeom>
          <a:gradFill>
            <a:gsLst>
              <a:gs pos="30000">
                <a:srgbClr val="00ABD6"/>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5858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title" idx="4294967295"/>
          </p:nvPr>
        </p:nvSpPr>
        <p:spPr>
          <a:xfrm>
            <a:off x="1609725" y="4448175"/>
            <a:ext cx="9144000" cy="7635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CREATE BRIDGES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We need you! </a:t>
            </a:r>
          </a:p>
        </p:txBody>
      </p:sp>
    </p:spTree>
    <p:extLst>
      <p:ext uri="{BB962C8B-B14F-4D97-AF65-F5344CB8AC3E}">
        <p14:creationId xmlns:p14="http://schemas.microsoft.com/office/powerpoint/2010/main" val="3870251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529"/>
            <a:ext cx="10515600" cy="1050794"/>
          </a:xfrm>
        </p:spPr>
        <p:txBody>
          <a:bodyPr/>
          <a:lstStyle/>
          <a:p>
            <a:r>
              <a:rPr lang="en-US" dirty="0">
                <a:solidFill>
                  <a:schemeClr val="accent3"/>
                </a:solidFill>
              </a:rPr>
              <a:t>Stay in the loop! </a:t>
            </a:r>
          </a:p>
        </p:txBody>
      </p:sp>
      <p:sp>
        <p:nvSpPr>
          <p:cNvPr id="11" name="Content Placeholder 10">
            <a:extLst>
              <a:ext uri="{C183D7F6-B498-43B3-948B-1728B52AA6E4}">
                <adec:decorative xmlns:adec="http://schemas.microsoft.com/office/drawing/2017/decorative" val="1"/>
              </a:ext>
            </a:extLst>
          </p:cNvPr>
          <p:cNvSpPr>
            <a:spLocks noGrp="1"/>
          </p:cNvSpPr>
          <p:nvPr>
            <p:ph sz="half" idx="1"/>
          </p:nvPr>
        </p:nvSpPr>
        <p:spPr>
          <a:xfrm>
            <a:off x="3700586" y="1031148"/>
            <a:ext cx="5637508" cy="5082640"/>
          </a:xfrm>
        </p:spPr>
        <p:txBody>
          <a:bodyPr>
            <a:normAutofit/>
          </a:bodyPr>
          <a:lstStyle/>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p:txBody>
      </p:sp>
      <p:sp>
        <p:nvSpPr>
          <p:cNvPr id="3" name="TextBox 2">
            <a:extLst>
              <a:ext uri="{FF2B5EF4-FFF2-40B4-BE49-F238E27FC236}">
                <a16:creationId xmlns:a16="http://schemas.microsoft.com/office/drawing/2014/main" id="{545290DA-55EB-423E-316A-4BF975E98CBD}"/>
              </a:ext>
            </a:extLst>
          </p:cNvPr>
          <p:cNvSpPr txBox="1"/>
          <p:nvPr/>
        </p:nvSpPr>
        <p:spPr>
          <a:xfrm>
            <a:off x="2116183" y="2259874"/>
            <a:ext cx="5852160" cy="369332"/>
          </a:xfrm>
          <a:prstGeom prst="rect">
            <a:avLst/>
          </a:prstGeom>
          <a:noFill/>
        </p:spPr>
        <p:txBody>
          <a:bodyPr wrap="square" rtlCol="0">
            <a:spAutoFit/>
          </a:bodyPr>
          <a:lstStyle/>
          <a:p>
            <a:r>
              <a:rPr lang="en-US" dirty="0"/>
              <a:t>[Contacts, Website, Social Media]</a:t>
            </a:r>
          </a:p>
        </p:txBody>
      </p:sp>
    </p:spTree>
    <p:extLst>
      <p:ext uri="{BB962C8B-B14F-4D97-AF65-F5344CB8AC3E}">
        <p14:creationId xmlns:p14="http://schemas.microsoft.com/office/powerpoint/2010/main" val="1480234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solidFill>
              </a:rPr>
              <a:t>Questions?</a:t>
            </a:r>
          </a:p>
        </p:txBody>
      </p:sp>
    </p:spTree>
    <p:extLst>
      <p:ext uri="{BB962C8B-B14F-4D97-AF65-F5344CB8AC3E}">
        <p14:creationId xmlns:p14="http://schemas.microsoft.com/office/powerpoint/2010/main" val="2681104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DCFF9-997F-DBFD-C836-838E2F277F74}"/>
              </a:ext>
            </a:extLst>
          </p:cNvPr>
          <p:cNvSpPr>
            <a:spLocks noGrp="1"/>
          </p:cNvSpPr>
          <p:nvPr>
            <p:ph type="title"/>
          </p:nvPr>
        </p:nvSpPr>
        <p:spPr/>
        <p:txBody>
          <a:bodyPr/>
          <a:lstStyle/>
          <a:p>
            <a:r>
              <a:rPr lang="en-US" dirty="0"/>
              <a:t>Acknowledgements</a:t>
            </a:r>
          </a:p>
        </p:txBody>
      </p:sp>
      <p:sp>
        <p:nvSpPr>
          <p:cNvPr id="15" name="TextBox 14">
            <a:extLst>
              <a:ext uri="{FF2B5EF4-FFF2-40B4-BE49-F238E27FC236}">
                <a16:creationId xmlns:a16="http://schemas.microsoft.com/office/drawing/2014/main" id="{036018DF-E5BA-7953-6889-597F471AFFF7}"/>
              </a:ext>
            </a:extLst>
          </p:cNvPr>
          <p:cNvSpPr txBox="1"/>
          <p:nvPr/>
        </p:nvSpPr>
        <p:spPr>
          <a:xfrm>
            <a:off x="511864" y="4951782"/>
            <a:ext cx="11168273" cy="1323439"/>
          </a:xfrm>
          <a:prstGeom prst="rect">
            <a:avLst/>
          </a:prstGeom>
          <a:noFill/>
        </p:spPr>
        <p:txBody>
          <a:bodyPr wrap="square" rtlCol="0">
            <a:spAutoFit/>
          </a:bodyPr>
          <a:lstStyle/>
          <a:p>
            <a:pPr marL="0" marR="0" algn="ctr">
              <a:spcAft>
                <a:spcPts val="600"/>
              </a:spcAft>
            </a:pPr>
            <a:r>
              <a:rPr lang="en-US" sz="1400" dirty="0"/>
              <a:t>This curriculum was made possible through funding by Walmart.  The findings, conclusions, and recommendations presented in this curriculum are those of the Southern Rural Development Center and its project partners alone, and do not necessarily reflect the opinions of  Walmart.</a:t>
            </a:r>
          </a:p>
          <a:p>
            <a:pPr marL="0" marR="0" algn="ctr">
              <a:spcAft>
                <a:spcPts val="600"/>
              </a:spcAft>
            </a:pPr>
            <a:r>
              <a:rPr lang="en-US" sz="1400" dirty="0"/>
              <a:t>This work is supported by 2022-51150-327212 from the U.S. Department of Agriculture, National Institute of Food and Agriculture.</a:t>
            </a:r>
          </a:p>
          <a:p>
            <a:pPr marL="0" marR="0" algn="ctr">
              <a:spcAft>
                <a:spcPts val="600"/>
              </a:spcAft>
            </a:pPr>
            <a:r>
              <a:rPr lang="en-US" sz="1400" dirty="0"/>
              <a:t>Any opinions, findings, conclusions, or recommendations expressed in this publication are those of the author(s) and should not be construed to represent any official USDA or U.S. Government determination or policy.</a:t>
            </a:r>
          </a:p>
        </p:txBody>
      </p:sp>
      <p:pic>
        <p:nvPicPr>
          <p:cNvPr id="12" name="Picture 11" descr="new mexico state university extension logo">
            <a:extLst>
              <a:ext uri="{FF2B5EF4-FFF2-40B4-BE49-F238E27FC236}">
                <a16:creationId xmlns:a16="http://schemas.microsoft.com/office/drawing/2014/main" id="{472A0A60-785F-8F94-AB22-EF85FD02BBEA}"/>
              </a:ext>
            </a:extLst>
          </p:cNvPr>
          <p:cNvPicPr/>
          <p:nvPr/>
        </p:nvPicPr>
        <p:blipFill rotWithShape="1">
          <a:blip r:embed="rId3">
            <a:extLst>
              <a:ext uri="{28A0092B-C50C-407E-A947-70E740481C1C}">
                <a14:useLocalDpi xmlns:a14="http://schemas.microsoft.com/office/drawing/2010/main" val="0"/>
              </a:ext>
            </a:extLst>
          </a:blip>
          <a:srcRect r="5412"/>
          <a:stretch/>
        </p:blipFill>
        <p:spPr bwMode="auto">
          <a:xfrm>
            <a:off x="2202289" y="2015138"/>
            <a:ext cx="2365297" cy="749934"/>
          </a:xfrm>
          <a:prstGeom prst="rect">
            <a:avLst/>
          </a:prstGeom>
          <a:noFill/>
          <a:ln>
            <a:noFill/>
          </a:ln>
          <a:extLst>
            <a:ext uri="{53640926-AAD7-44D8-BBD7-CCE9431645EC}">
              <a14:shadowObscured xmlns:a14="http://schemas.microsoft.com/office/drawing/2010/main"/>
            </a:ext>
          </a:extLst>
        </p:spPr>
      </p:pic>
      <p:pic>
        <p:nvPicPr>
          <p:cNvPr id="13" name="Picture 12" descr="north carolina state extension logo">
            <a:extLst>
              <a:ext uri="{FF2B5EF4-FFF2-40B4-BE49-F238E27FC236}">
                <a16:creationId xmlns:a16="http://schemas.microsoft.com/office/drawing/2014/main" id="{143E0B3A-BB49-1257-5E99-DD59054FBE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95925" y="2015137"/>
            <a:ext cx="1200150" cy="749935"/>
          </a:xfrm>
          <a:prstGeom prst="rect">
            <a:avLst/>
          </a:prstGeom>
        </p:spPr>
      </p:pic>
      <p:pic>
        <p:nvPicPr>
          <p:cNvPr id="14" name="Picture 13" descr="Oklahoma state university extension logo">
            <a:extLst>
              <a:ext uri="{FF2B5EF4-FFF2-40B4-BE49-F238E27FC236}">
                <a16:creationId xmlns:a16="http://schemas.microsoft.com/office/drawing/2014/main" id="{CFFB668C-33F4-2089-8CE0-857410A7367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4414" y="2134275"/>
            <a:ext cx="3042932" cy="450805"/>
          </a:xfrm>
          <a:prstGeom prst="rect">
            <a:avLst/>
          </a:prstGeom>
        </p:spPr>
      </p:pic>
      <p:pic>
        <p:nvPicPr>
          <p:cNvPr id="3" name="Picture 2" descr="university of Illinois extension logo">
            <a:extLst>
              <a:ext uri="{FF2B5EF4-FFF2-40B4-BE49-F238E27FC236}">
                <a16:creationId xmlns:a16="http://schemas.microsoft.com/office/drawing/2014/main" id="{0B46C1A5-25CE-E699-6A82-D0E8A4884FD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5034" t="18362" r="5747" b="18288"/>
          <a:stretch/>
        </p:blipFill>
        <p:spPr bwMode="auto">
          <a:xfrm>
            <a:off x="4657201" y="3467686"/>
            <a:ext cx="2877598" cy="749935"/>
          </a:xfrm>
          <a:prstGeom prst="rect">
            <a:avLst/>
          </a:prstGeom>
          <a:ln>
            <a:noFill/>
          </a:ln>
          <a:extLst>
            <a:ext uri="{53640926-AAD7-44D8-BBD7-CCE9431645EC}">
              <a14:shadowObscured xmlns:a14="http://schemas.microsoft.com/office/drawing/2010/main"/>
            </a:ext>
          </a:extLst>
        </p:spPr>
      </p:pic>
      <p:pic>
        <p:nvPicPr>
          <p:cNvPr id="10" name="Picture 9" descr="university of Arkansas extension logo">
            <a:extLst>
              <a:ext uri="{FF2B5EF4-FFF2-40B4-BE49-F238E27FC236}">
                <a16:creationId xmlns:a16="http://schemas.microsoft.com/office/drawing/2014/main" id="{9ED5C93C-378E-8343-1199-7AFD1284D66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bwMode="auto">
          <a:xfrm>
            <a:off x="1352284" y="3483459"/>
            <a:ext cx="2365297" cy="789106"/>
          </a:xfrm>
          <a:prstGeom prst="rect">
            <a:avLst/>
          </a:prstGeom>
          <a:extLst>
            <a:ext uri="{53640926-AAD7-44D8-BBD7-CCE9431645EC}">
              <a14:shadowObscured xmlns:a14="http://schemas.microsoft.com/office/drawing/2010/main"/>
            </a:ext>
          </a:extLst>
        </p:spPr>
      </p:pic>
      <p:pic>
        <p:nvPicPr>
          <p:cNvPr id="17" name="Picture 16" descr="university of Kentucky community and economic development initiative of Kentucky logo">
            <a:extLst>
              <a:ext uri="{FF2B5EF4-FFF2-40B4-BE49-F238E27FC236}">
                <a16:creationId xmlns:a16="http://schemas.microsoft.com/office/drawing/2014/main" id="{CCDDBB10-FF1D-118B-73D4-86C1E81CFC2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474419" y="3518614"/>
            <a:ext cx="3042932" cy="648077"/>
          </a:xfrm>
          <a:prstGeom prst="rect">
            <a:avLst/>
          </a:prstGeom>
        </p:spPr>
      </p:pic>
    </p:spTree>
    <p:extLst>
      <p:ext uri="{BB962C8B-B14F-4D97-AF65-F5344CB8AC3E}">
        <p14:creationId xmlns:p14="http://schemas.microsoft.com/office/powerpoint/2010/main" val="3952041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C183D7F6-B498-43B3-948B-1728B52AA6E4}">
                <adec:decorative xmlns:adec="http://schemas.microsoft.com/office/drawing/2017/decorative" val="1"/>
              </a:ext>
            </a:extLst>
          </p:cNvPr>
          <p:cNvSpPr>
            <a:spLocks noGrp="1"/>
          </p:cNvSpPr>
          <p:nvPr>
            <p:ph type="title"/>
          </p:nvPr>
        </p:nvSpPr>
        <p:spPr/>
        <p:txBody>
          <a:bodyPr/>
          <a:lstStyle/>
          <a:p>
            <a:r>
              <a:rPr lang="en-US" altLang="en-US" b="1" dirty="0"/>
              <a:t>                                                         </a:t>
            </a:r>
            <a:endParaRPr lang="en-US" dirty="0"/>
          </a:p>
        </p:txBody>
      </p:sp>
      <p:pic>
        <p:nvPicPr>
          <p:cNvPr id="4" name="Picture 3" descr="CREATE BRIDGES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85484" y="199848"/>
            <a:ext cx="4021031" cy="2302279"/>
          </a:xfrm>
          <a:prstGeom prst="rect">
            <a:avLst/>
          </a:prstGeom>
        </p:spPr>
      </p:pic>
      <p:sp>
        <p:nvSpPr>
          <p:cNvPr id="5" name="TextBox 4"/>
          <p:cNvSpPr txBox="1"/>
          <p:nvPr/>
        </p:nvSpPr>
        <p:spPr>
          <a:xfrm>
            <a:off x="4962939" y="2193755"/>
            <a:ext cx="2266122" cy="646331"/>
          </a:xfrm>
          <a:prstGeom prst="rect">
            <a:avLst/>
          </a:prstGeom>
          <a:noFill/>
        </p:spPr>
        <p:txBody>
          <a:bodyPr wrap="square" rtlCol="0">
            <a:spAutoFit/>
          </a:bodyPr>
          <a:lstStyle/>
          <a:p>
            <a:r>
              <a:rPr lang="en-US" sz="3600" dirty="0"/>
              <a:t>Stands for: </a:t>
            </a:r>
          </a:p>
        </p:txBody>
      </p:sp>
      <p:sp>
        <p:nvSpPr>
          <p:cNvPr id="3" name="Content Placeholder 2"/>
          <p:cNvSpPr>
            <a:spLocks noGrp="1"/>
          </p:cNvSpPr>
          <p:nvPr>
            <p:ph idx="1"/>
          </p:nvPr>
        </p:nvSpPr>
        <p:spPr>
          <a:xfrm>
            <a:off x="1833372" y="3020159"/>
            <a:ext cx="8525256" cy="2610677"/>
          </a:xfrm>
        </p:spPr>
        <p:txBody>
          <a:bodyPr vert="horz" lIns="91440" tIns="45720" rIns="91440" bIns="45720" rtlCol="0" anchor="t">
            <a:noAutofit/>
          </a:bodyPr>
          <a:lstStyle/>
          <a:p>
            <a:pPr marL="0" indent="0" algn="ctr">
              <a:buNone/>
            </a:pPr>
            <a:r>
              <a:rPr lang="en-US" sz="3200" b="1" dirty="0">
                <a:solidFill>
                  <a:schemeClr val="accent1"/>
                </a:solidFill>
              </a:rPr>
              <a:t>C</a:t>
            </a:r>
            <a:r>
              <a:rPr lang="en-US" sz="3200" dirty="0"/>
              <a:t>elebrating </a:t>
            </a:r>
            <a:r>
              <a:rPr lang="en-US" sz="3200" b="1" dirty="0" err="1">
                <a:solidFill>
                  <a:schemeClr val="accent1"/>
                </a:solidFill>
              </a:rPr>
              <a:t>RE</a:t>
            </a:r>
            <a:r>
              <a:rPr lang="en-US" sz="3200" dirty="0" err="1"/>
              <a:t>tail</a:t>
            </a:r>
            <a:r>
              <a:rPr lang="en-US" sz="3200" dirty="0"/>
              <a:t>, </a:t>
            </a:r>
            <a:r>
              <a:rPr lang="en-US" sz="3200" b="1" dirty="0">
                <a:solidFill>
                  <a:schemeClr val="accent1"/>
                </a:solidFill>
              </a:rPr>
              <a:t>A</a:t>
            </a:r>
            <a:r>
              <a:rPr lang="en-US" sz="3200" dirty="0"/>
              <a:t>ccommodations, </a:t>
            </a:r>
            <a:r>
              <a:rPr lang="en-US" sz="3200" b="1" dirty="0">
                <a:solidFill>
                  <a:schemeClr val="accent1"/>
                </a:solidFill>
              </a:rPr>
              <a:t>T</a:t>
            </a:r>
            <a:r>
              <a:rPr lang="en-US" sz="3200" dirty="0"/>
              <a:t>ourism, and </a:t>
            </a:r>
            <a:r>
              <a:rPr lang="en-US" sz="3200" b="1" dirty="0">
                <a:solidFill>
                  <a:schemeClr val="accent1"/>
                </a:solidFill>
              </a:rPr>
              <a:t>E</a:t>
            </a:r>
            <a:r>
              <a:rPr lang="en-US" sz="3200" dirty="0"/>
              <a:t>ntertainment </a:t>
            </a:r>
          </a:p>
          <a:p>
            <a:pPr marL="0" indent="0" algn="ctr">
              <a:buNone/>
            </a:pPr>
            <a:r>
              <a:rPr lang="en-US" sz="3200" dirty="0"/>
              <a:t>by </a:t>
            </a:r>
          </a:p>
          <a:p>
            <a:pPr marL="0" indent="0" algn="ctr">
              <a:buNone/>
            </a:pPr>
            <a:r>
              <a:rPr lang="en-US" sz="3200" b="1" dirty="0">
                <a:solidFill>
                  <a:schemeClr val="accent1"/>
                </a:solidFill>
              </a:rPr>
              <a:t>B</a:t>
            </a:r>
            <a:r>
              <a:rPr lang="en-US" sz="3200" dirty="0"/>
              <a:t>uilding </a:t>
            </a:r>
            <a:r>
              <a:rPr lang="en-US" sz="3200" b="1" dirty="0">
                <a:solidFill>
                  <a:schemeClr val="accent1"/>
                </a:solidFill>
              </a:rPr>
              <a:t>R</a:t>
            </a:r>
            <a:r>
              <a:rPr lang="en-US" sz="3200" dirty="0"/>
              <a:t>ural </a:t>
            </a:r>
            <a:r>
              <a:rPr lang="en-US" sz="3200" b="1" dirty="0">
                <a:solidFill>
                  <a:schemeClr val="accent1"/>
                </a:solidFill>
              </a:rPr>
              <a:t>I</a:t>
            </a:r>
            <a:r>
              <a:rPr lang="en-US" sz="3200" dirty="0"/>
              <a:t>nnovations and </a:t>
            </a:r>
            <a:r>
              <a:rPr lang="en-US" sz="3200" b="1" dirty="0">
                <a:solidFill>
                  <a:schemeClr val="accent1"/>
                </a:solidFill>
              </a:rPr>
              <a:t>D</a:t>
            </a:r>
            <a:r>
              <a:rPr lang="en-US" sz="3200" dirty="0"/>
              <a:t>eveloping </a:t>
            </a:r>
            <a:r>
              <a:rPr lang="en-US" sz="3200" b="1" dirty="0">
                <a:solidFill>
                  <a:schemeClr val="accent1"/>
                </a:solidFill>
              </a:rPr>
              <a:t>G</a:t>
            </a:r>
            <a:r>
              <a:rPr lang="en-US" sz="3200" dirty="0"/>
              <a:t>rowth </a:t>
            </a:r>
            <a:r>
              <a:rPr lang="en-US" sz="3200" b="1" dirty="0">
                <a:solidFill>
                  <a:schemeClr val="accent1"/>
                </a:solidFill>
              </a:rPr>
              <a:t>E</a:t>
            </a:r>
            <a:r>
              <a:rPr lang="en-US" sz="3200" dirty="0"/>
              <a:t>conomies </a:t>
            </a:r>
          </a:p>
          <a:p>
            <a:endParaRPr lang="en-US" sz="3600" dirty="0"/>
          </a:p>
        </p:txBody>
      </p:sp>
    </p:spTree>
    <p:extLst>
      <p:ext uri="{BB962C8B-B14F-4D97-AF65-F5344CB8AC3E}">
        <p14:creationId xmlns:p14="http://schemas.microsoft.com/office/powerpoint/2010/main" val="559098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accent3"/>
                </a:solidFill>
              </a:rPr>
              <a:t>Purpose of CREATE BRIDGES</a:t>
            </a:r>
            <a:endParaRPr lang="en-US" dirty="0">
              <a:solidFill>
                <a:schemeClr val="accent3"/>
              </a:solidFill>
            </a:endParaRPr>
          </a:p>
        </p:txBody>
      </p:sp>
      <p:graphicFrame>
        <p:nvGraphicFramePr>
          <p:cNvPr id="4" name="Diagram 3" descr="Raise awareness&#10;Determine challenges, barriers, and opportunities&#10;Develop and implement strategies"/>
          <p:cNvGraphicFramePr/>
          <p:nvPr>
            <p:extLst>
              <p:ext uri="{D42A27DB-BD31-4B8C-83A1-F6EECF244321}">
                <p14:modId xmlns:p14="http://schemas.microsoft.com/office/powerpoint/2010/main" val="376073643"/>
              </p:ext>
            </p:extLst>
          </p:nvPr>
        </p:nvGraphicFramePr>
        <p:xfrm>
          <a:off x="2032000" y="1533825"/>
          <a:ext cx="7835569" cy="40559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ontent Placeholder 2"/>
          <p:cNvSpPr>
            <a:spLocks noGrp="1"/>
          </p:cNvSpPr>
          <p:nvPr>
            <p:ph idx="1"/>
          </p:nvPr>
        </p:nvSpPr>
        <p:spPr/>
        <p:txBody>
          <a:bodyPr/>
          <a:lstStyle/>
          <a:p>
            <a:pPr marL="0" indent="0">
              <a:buNone/>
            </a:pPr>
            <a:r>
              <a:rPr lang="en-US" sz="1800" dirty="0"/>
              <a:t> </a:t>
            </a:r>
          </a:p>
          <a:p>
            <a:endParaRPr lang="en-US" dirty="0"/>
          </a:p>
        </p:txBody>
      </p:sp>
    </p:spTree>
    <p:extLst>
      <p:ext uri="{BB962C8B-B14F-4D97-AF65-F5344CB8AC3E}">
        <p14:creationId xmlns:p14="http://schemas.microsoft.com/office/powerpoint/2010/main" val="4241912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3291" y="257357"/>
            <a:ext cx="10515600" cy="1325563"/>
          </a:xfrm>
        </p:spPr>
        <p:txBody>
          <a:bodyPr/>
          <a:lstStyle/>
          <a:p>
            <a:r>
              <a:rPr lang="en-US" dirty="0">
                <a:solidFill>
                  <a:schemeClr val="accent3"/>
                </a:solidFill>
              </a:rPr>
              <a:t>CREATE BRIDGES Process</a:t>
            </a:r>
          </a:p>
        </p:txBody>
      </p:sp>
      <p:sp>
        <p:nvSpPr>
          <p:cNvPr id="16" name="Isosceles Triangle 15">
            <a:extLst>
              <a:ext uri="{C183D7F6-B498-43B3-948B-1728B52AA6E4}">
                <adec:decorative xmlns:adec="http://schemas.microsoft.com/office/drawing/2017/decorative" val="1"/>
              </a:ext>
            </a:extLst>
          </p:cNvPr>
          <p:cNvSpPr/>
          <p:nvPr/>
        </p:nvSpPr>
        <p:spPr>
          <a:xfrm rot="5400000">
            <a:off x="-252391" y="2520870"/>
            <a:ext cx="3595258" cy="1816257"/>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TextBox 29"/>
          <p:cNvSpPr txBox="1"/>
          <p:nvPr/>
        </p:nvSpPr>
        <p:spPr>
          <a:xfrm>
            <a:off x="628923" y="2675342"/>
            <a:ext cx="1696955" cy="1200329"/>
          </a:xfrm>
          <a:prstGeom prst="rect">
            <a:avLst/>
          </a:prstGeom>
          <a:noFill/>
        </p:spPr>
        <p:txBody>
          <a:bodyPr wrap="square" rtlCol="0">
            <a:spAutoFit/>
          </a:bodyPr>
          <a:lstStyle/>
          <a:p>
            <a:r>
              <a:rPr lang="en-US" sz="2400" dirty="0">
                <a:solidFill>
                  <a:schemeClr val="bg1"/>
                </a:solidFill>
              </a:rPr>
              <a:t>Regional Steering Committee</a:t>
            </a:r>
          </a:p>
        </p:txBody>
      </p:sp>
      <p:sp>
        <p:nvSpPr>
          <p:cNvPr id="15" name="Rectangle 14">
            <a:extLst>
              <a:ext uri="{C183D7F6-B498-43B3-948B-1728B52AA6E4}">
                <adec:decorative xmlns:adec="http://schemas.microsoft.com/office/drawing/2017/decorative" val="1"/>
              </a:ext>
            </a:extLst>
          </p:cNvPr>
          <p:cNvSpPr/>
          <p:nvPr/>
        </p:nvSpPr>
        <p:spPr>
          <a:xfrm>
            <a:off x="2594495" y="1890158"/>
            <a:ext cx="1476418" cy="3140031"/>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 name="TextBox 30"/>
          <p:cNvSpPr txBox="1"/>
          <p:nvPr/>
        </p:nvSpPr>
        <p:spPr>
          <a:xfrm>
            <a:off x="2622219" y="2100489"/>
            <a:ext cx="1546461" cy="2677656"/>
          </a:xfrm>
          <a:prstGeom prst="rect">
            <a:avLst/>
          </a:prstGeom>
          <a:noFill/>
        </p:spPr>
        <p:txBody>
          <a:bodyPr wrap="square" rtlCol="0">
            <a:spAutoFit/>
          </a:bodyPr>
          <a:lstStyle/>
          <a:p>
            <a:r>
              <a:rPr lang="en-US" sz="2400" dirty="0">
                <a:solidFill>
                  <a:schemeClr val="bg1"/>
                </a:solidFill>
              </a:rPr>
              <a:t>Resource Listing of businesses, training programs, and resources</a:t>
            </a:r>
          </a:p>
        </p:txBody>
      </p:sp>
      <p:sp>
        <p:nvSpPr>
          <p:cNvPr id="33" name="Isosceles Triangle 32">
            <a:extLst>
              <a:ext uri="{C183D7F6-B498-43B3-948B-1728B52AA6E4}">
                <adec:decorative xmlns:adec="http://schemas.microsoft.com/office/drawing/2017/decorative" val="1"/>
              </a:ext>
            </a:extLst>
          </p:cNvPr>
          <p:cNvSpPr/>
          <p:nvPr/>
        </p:nvSpPr>
        <p:spPr>
          <a:xfrm rot="5400000">
            <a:off x="3401517" y="2552047"/>
            <a:ext cx="3595259" cy="1816256"/>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6" name="TextBox 35"/>
          <p:cNvSpPr txBox="1"/>
          <p:nvPr/>
        </p:nvSpPr>
        <p:spPr>
          <a:xfrm>
            <a:off x="4334828" y="2599091"/>
            <a:ext cx="1750001" cy="1477328"/>
          </a:xfrm>
          <a:prstGeom prst="rect">
            <a:avLst/>
          </a:prstGeom>
          <a:noFill/>
        </p:spPr>
        <p:txBody>
          <a:bodyPr wrap="square" rtlCol="0">
            <a:spAutoFit/>
          </a:bodyPr>
          <a:lstStyle/>
          <a:p>
            <a:endParaRPr lang="en-US" dirty="0">
              <a:solidFill>
                <a:schemeClr val="bg1"/>
              </a:solidFill>
            </a:endParaRPr>
          </a:p>
          <a:p>
            <a:r>
              <a:rPr lang="en-US" sz="2400" dirty="0">
                <a:solidFill>
                  <a:schemeClr val="bg1"/>
                </a:solidFill>
              </a:rPr>
              <a:t>CREATE </a:t>
            </a:r>
          </a:p>
          <a:p>
            <a:r>
              <a:rPr lang="en-US" sz="2400" dirty="0">
                <a:solidFill>
                  <a:schemeClr val="bg1"/>
                </a:solidFill>
              </a:rPr>
              <a:t>BRIDGES</a:t>
            </a:r>
          </a:p>
          <a:p>
            <a:r>
              <a:rPr lang="en-US" sz="2400" dirty="0">
                <a:solidFill>
                  <a:schemeClr val="bg1"/>
                </a:solidFill>
              </a:rPr>
              <a:t>Forum</a:t>
            </a:r>
          </a:p>
        </p:txBody>
      </p:sp>
      <p:sp>
        <p:nvSpPr>
          <p:cNvPr id="20" name="Rectangle 19">
            <a:extLst>
              <a:ext uri="{C183D7F6-B498-43B3-948B-1728B52AA6E4}">
                <adec:decorative xmlns:adec="http://schemas.microsoft.com/office/drawing/2017/decorative" val="1"/>
              </a:ext>
            </a:extLst>
          </p:cNvPr>
          <p:cNvSpPr/>
          <p:nvPr/>
        </p:nvSpPr>
        <p:spPr>
          <a:xfrm>
            <a:off x="6279783" y="1900112"/>
            <a:ext cx="1710738" cy="1481846"/>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TextBox 5"/>
          <p:cNvSpPr txBox="1"/>
          <p:nvPr/>
        </p:nvSpPr>
        <p:spPr>
          <a:xfrm>
            <a:off x="6344140" y="1856205"/>
            <a:ext cx="1582024" cy="1569660"/>
          </a:xfrm>
          <a:prstGeom prst="rect">
            <a:avLst/>
          </a:prstGeom>
          <a:noFill/>
        </p:spPr>
        <p:txBody>
          <a:bodyPr wrap="square" rtlCol="0">
            <a:spAutoFit/>
          </a:bodyPr>
          <a:lstStyle/>
          <a:p>
            <a:pPr algn="ctr"/>
            <a:r>
              <a:rPr lang="en-US" sz="2400" dirty="0">
                <a:solidFill>
                  <a:schemeClr val="bg1"/>
                </a:solidFill>
              </a:rPr>
              <a:t>Business Retention and Expansion</a:t>
            </a:r>
          </a:p>
        </p:txBody>
      </p:sp>
      <p:sp>
        <p:nvSpPr>
          <p:cNvPr id="3" name="Rectangle 2">
            <a:extLst>
              <a:ext uri="{FF2B5EF4-FFF2-40B4-BE49-F238E27FC236}">
                <a16:creationId xmlns:a16="http://schemas.microsoft.com/office/drawing/2014/main" id="{EC291C6B-6816-460F-B6CE-59B462953AB8}"/>
              </a:ext>
            </a:extLst>
          </p:cNvPr>
          <p:cNvSpPr/>
          <p:nvPr/>
        </p:nvSpPr>
        <p:spPr>
          <a:xfrm>
            <a:off x="6266609" y="3829861"/>
            <a:ext cx="1720545" cy="1200328"/>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2400" dirty="0">
                <a:cs typeface="Calibri"/>
              </a:rPr>
              <a:t>Employee engagement</a:t>
            </a:r>
          </a:p>
        </p:txBody>
      </p:sp>
      <p:sp>
        <p:nvSpPr>
          <p:cNvPr id="22" name="Rectangle 16">
            <a:extLst>
              <a:ext uri="{C183D7F6-B498-43B3-948B-1728B52AA6E4}">
                <adec:decorative xmlns:adec="http://schemas.microsoft.com/office/drawing/2017/decorative" val="1"/>
              </a:ext>
            </a:extLst>
          </p:cNvPr>
          <p:cNvSpPr>
            <a:spLocks noChangeArrowheads="1"/>
          </p:cNvSpPr>
          <p:nvPr/>
        </p:nvSpPr>
        <p:spPr bwMode="auto">
          <a:xfrm>
            <a:off x="0" y="-32004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5" name="Isosceles Triangle 34">
            <a:extLst>
              <a:ext uri="{C183D7F6-B498-43B3-948B-1728B52AA6E4}">
                <adec:decorative xmlns:adec="http://schemas.microsoft.com/office/drawing/2017/decorative" val="1"/>
              </a:ext>
            </a:extLst>
          </p:cNvPr>
          <p:cNvSpPr/>
          <p:nvPr/>
        </p:nvSpPr>
        <p:spPr>
          <a:xfrm rot="5400000">
            <a:off x="7311373" y="2524915"/>
            <a:ext cx="3579413" cy="1816256"/>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7" name="TextBox 36"/>
          <p:cNvSpPr txBox="1"/>
          <p:nvPr/>
        </p:nvSpPr>
        <p:spPr>
          <a:xfrm>
            <a:off x="8218526" y="3010366"/>
            <a:ext cx="1765974" cy="830997"/>
          </a:xfrm>
          <a:prstGeom prst="rect">
            <a:avLst/>
          </a:prstGeom>
          <a:noFill/>
        </p:spPr>
        <p:txBody>
          <a:bodyPr wrap="square" rtlCol="0" anchor="t">
            <a:spAutoFit/>
          </a:bodyPr>
          <a:lstStyle/>
          <a:p>
            <a:r>
              <a:rPr lang="en-US" sz="2400" dirty="0">
                <a:solidFill>
                  <a:schemeClr val="bg1"/>
                </a:solidFill>
              </a:rPr>
              <a:t>CREATE </a:t>
            </a:r>
          </a:p>
          <a:p>
            <a:r>
              <a:rPr lang="en-US" sz="2400" dirty="0">
                <a:solidFill>
                  <a:schemeClr val="bg1"/>
                </a:solidFill>
              </a:rPr>
              <a:t>Academy</a:t>
            </a:r>
          </a:p>
        </p:txBody>
      </p:sp>
      <p:sp>
        <p:nvSpPr>
          <p:cNvPr id="34" name="Isosceles Triangle 33">
            <a:extLst>
              <a:ext uri="{C183D7F6-B498-43B3-948B-1728B52AA6E4}">
                <adec:decorative xmlns:adec="http://schemas.microsoft.com/office/drawing/2017/decorative" val="1"/>
              </a:ext>
            </a:extLst>
          </p:cNvPr>
          <p:cNvSpPr/>
          <p:nvPr/>
        </p:nvSpPr>
        <p:spPr>
          <a:xfrm rot="5400000">
            <a:off x="9276260" y="2546013"/>
            <a:ext cx="3550537" cy="1765973"/>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42" name="TextBox 41"/>
          <p:cNvSpPr txBox="1"/>
          <p:nvPr/>
        </p:nvSpPr>
        <p:spPr>
          <a:xfrm>
            <a:off x="10212374" y="2352176"/>
            <a:ext cx="1541811" cy="1846659"/>
          </a:xfrm>
          <a:prstGeom prst="rect">
            <a:avLst/>
          </a:prstGeom>
          <a:noFill/>
        </p:spPr>
        <p:txBody>
          <a:bodyPr wrap="square" rtlCol="0">
            <a:spAutoFit/>
          </a:bodyPr>
          <a:lstStyle/>
          <a:p>
            <a:endParaRPr lang="en-US" dirty="0"/>
          </a:p>
          <a:p>
            <a:r>
              <a:rPr lang="en-US" sz="2400" dirty="0">
                <a:solidFill>
                  <a:schemeClr val="bg1"/>
                </a:solidFill>
              </a:rPr>
              <a:t>New strategies </a:t>
            </a:r>
          </a:p>
          <a:p>
            <a:r>
              <a:rPr lang="en-US" sz="2400" dirty="0">
                <a:solidFill>
                  <a:schemeClr val="bg1"/>
                </a:solidFill>
              </a:rPr>
              <a:t>and </a:t>
            </a:r>
          </a:p>
          <a:p>
            <a:r>
              <a:rPr lang="en-US" sz="2400" dirty="0">
                <a:solidFill>
                  <a:schemeClr val="bg1"/>
                </a:solidFill>
              </a:rPr>
              <a:t>actions</a:t>
            </a:r>
          </a:p>
        </p:txBody>
      </p:sp>
    </p:spTree>
    <p:extLst>
      <p:ext uri="{BB962C8B-B14F-4D97-AF65-F5344CB8AC3E}">
        <p14:creationId xmlns:p14="http://schemas.microsoft.com/office/powerpoint/2010/main" val="3882873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 grpId="0" animBg="1"/>
      <p:bldP spid="33" grpId="0" animBg="1"/>
      <p:bldP spid="20" grpId="0" animBg="1"/>
      <p:bldP spid="3" grpId="0" animBg="1"/>
      <p:bldP spid="35" grpId="0" animBg="1"/>
      <p:bldP spid="3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668C8-DD44-5CC0-DC24-2386330DA6E1}"/>
              </a:ext>
            </a:extLst>
          </p:cNvPr>
          <p:cNvSpPr>
            <a:spLocks noGrp="1"/>
          </p:cNvSpPr>
          <p:nvPr>
            <p:ph type="title"/>
          </p:nvPr>
        </p:nvSpPr>
        <p:spPr/>
        <p:txBody>
          <a:bodyPr/>
          <a:lstStyle/>
          <a:p>
            <a:r>
              <a:rPr lang="en-US" dirty="0">
                <a:solidFill>
                  <a:schemeClr val="accent3"/>
                </a:solidFill>
              </a:rPr>
              <a:t>Resources Needed</a:t>
            </a:r>
          </a:p>
        </p:txBody>
      </p:sp>
      <p:sp>
        <p:nvSpPr>
          <p:cNvPr id="3" name="Content Placeholder 2">
            <a:extLst>
              <a:ext uri="{FF2B5EF4-FFF2-40B4-BE49-F238E27FC236}">
                <a16:creationId xmlns:a16="http://schemas.microsoft.com/office/drawing/2014/main" id="{984AA81D-242A-6572-8EB7-0C819ED5CD94}"/>
              </a:ext>
            </a:extLst>
          </p:cNvPr>
          <p:cNvSpPr>
            <a:spLocks noGrp="1"/>
          </p:cNvSpPr>
          <p:nvPr>
            <p:ph sz="half" idx="1"/>
          </p:nvPr>
        </p:nvSpPr>
        <p:spPr>
          <a:xfrm>
            <a:off x="728866" y="1423691"/>
            <a:ext cx="10892589" cy="4731586"/>
          </a:xfrm>
        </p:spPr>
        <p:txBody>
          <a:bodyPr>
            <a:normAutofit/>
          </a:bodyPr>
          <a:lstStyle/>
          <a:p>
            <a:pPr>
              <a:buFont typeface="Wingdings" panose="05000000000000000000" pitchFamily="2" charset="2"/>
              <a:buChar char="q"/>
            </a:pPr>
            <a:r>
              <a:rPr lang="en-US" dirty="0"/>
              <a:t>Regional Steering Committee members</a:t>
            </a:r>
          </a:p>
          <a:p>
            <a:pPr>
              <a:buFont typeface="Wingdings" panose="05000000000000000000" pitchFamily="2" charset="2"/>
              <a:buChar char="q"/>
            </a:pPr>
            <a:r>
              <a:rPr lang="en-US" dirty="0"/>
              <a:t>Facilities for meetings and workshops</a:t>
            </a:r>
          </a:p>
          <a:p>
            <a:pPr>
              <a:buFont typeface="Wingdings" panose="05000000000000000000" pitchFamily="2" charset="2"/>
              <a:buChar char="q"/>
            </a:pPr>
            <a:r>
              <a:rPr lang="en-US" dirty="0"/>
              <a:t>Meeting and workshop supplies (e.g. flip charts, printing needs, markers, AV equipment, etc.)</a:t>
            </a:r>
          </a:p>
          <a:p>
            <a:pPr>
              <a:buFont typeface="Wingdings" panose="05000000000000000000" pitchFamily="2" charset="2"/>
              <a:buChar char="q"/>
            </a:pPr>
            <a:r>
              <a:rPr lang="en-US" dirty="0"/>
              <a:t>Refreshments and food for meetings and workshops</a:t>
            </a:r>
          </a:p>
          <a:p>
            <a:pPr>
              <a:buFont typeface="Wingdings" panose="05000000000000000000" pitchFamily="2" charset="2"/>
              <a:buChar char="q"/>
            </a:pPr>
            <a:r>
              <a:rPr lang="en-US" dirty="0"/>
              <a:t>Volunteers for Business Retention and Expansion (BR&amp;E) efforts</a:t>
            </a:r>
          </a:p>
          <a:p>
            <a:pPr>
              <a:buFont typeface="Wingdings" panose="05000000000000000000" pitchFamily="2" charset="2"/>
              <a:buChar char="q"/>
            </a:pPr>
            <a:r>
              <a:rPr lang="en-US" dirty="0"/>
              <a:t>Data summary for BR&amp;E and Employee Engagement survey efforts </a:t>
            </a:r>
          </a:p>
          <a:p>
            <a:pPr>
              <a:buFont typeface="Wingdings" panose="05000000000000000000" pitchFamily="2" charset="2"/>
              <a:buChar char="q"/>
            </a:pPr>
            <a:r>
              <a:rPr lang="en-US" dirty="0"/>
              <a:t>Funding of strategic planning initiatives</a:t>
            </a:r>
          </a:p>
          <a:p>
            <a:pPr>
              <a:buFont typeface="Wingdings" panose="05000000000000000000" pitchFamily="2" charset="2"/>
              <a:buChar char="q"/>
            </a:pPr>
            <a:r>
              <a:rPr lang="en-US" dirty="0"/>
              <a:t>Assistance with program evaluation efforts   </a:t>
            </a:r>
          </a:p>
        </p:txBody>
      </p:sp>
    </p:spTree>
    <p:extLst>
      <p:ext uri="{BB962C8B-B14F-4D97-AF65-F5344CB8AC3E}">
        <p14:creationId xmlns:p14="http://schemas.microsoft.com/office/powerpoint/2010/main" val="3257818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DE4BD-44BB-41AE-B94D-6F55336BDB89}"/>
              </a:ext>
            </a:extLst>
          </p:cNvPr>
          <p:cNvSpPr>
            <a:spLocks noGrp="1"/>
          </p:cNvSpPr>
          <p:nvPr>
            <p:ph type="title"/>
          </p:nvPr>
        </p:nvSpPr>
        <p:spPr/>
        <p:txBody>
          <a:bodyPr/>
          <a:lstStyle/>
          <a:p>
            <a:r>
              <a:rPr lang="en-US" dirty="0">
                <a:solidFill>
                  <a:schemeClr val="accent3"/>
                </a:solidFill>
              </a:rPr>
              <a:t>Funding needs:</a:t>
            </a:r>
          </a:p>
        </p:txBody>
      </p:sp>
      <p:sp>
        <p:nvSpPr>
          <p:cNvPr id="5" name="Text Placeholder 4">
            <a:extLst>
              <a:ext uri="{FF2B5EF4-FFF2-40B4-BE49-F238E27FC236}">
                <a16:creationId xmlns:a16="http://schemas.microsoft.com/office/drawing/2014/main" id="{543B74CB-AF10-439D-BCCC-DEEBAB61A23D}"/>
              </a:ext>
            </a:extLst>
          </p:cNvPr>
          <p:cNvSpPr>
            <a:spLocks noGrp="1"/>
          </p:cNvSpPr>
          <p:nvPr>
            <p:ph type="body" idx="1"/>
          </p:nvPr>
        </p:nvSpPr>
        <p:spPr/>
        <p:txBody>
          <a:bodyPr/>
          <a:lstStyle/>
          <a:p>
            <a:r>
              <a:rPr lang="en-US" dirty="0"/>
              <a:t>Process</a:t>
            </a:r>
          </a:p>
        </p:txBody>
      </p:sp>
      <p:sp>
        <p:nvSpPr>
          <p:cNvPr id="3" name="Content Placeholder 2">
            <a:extLst>
              <a:ext uri="{FF2B5EF4-FFF2-40B4-BE49-F238E27FC236}">
                <a16:creationId xmlns:a16="http://schemas.microsoft.com/office/drawing/2014/main" id="{7915C04E-2B0D-4941-9CBD-F421681F8EFB}"/>
              </a:ext>
            </a:extLst>
          </p:cNvPr>
          <p:cNvSpPr>
            <a:spLocks noGrp="1"/>
          </p:cNvSpPr>
          <p:nvPr>
            <p:ph sz="half" idx="2"/>
          </p:nvPr>
        </p:nvSpPr>
        <p:spPr/>
        <p:txBody>
          <a:bodyPr/>
          <a:lstStyle/>
          <a:p>
            <a:r>
              <a:rPr lang="en-US" dirty="0"/>
              <a:t>Personnel</a:t>
            </a:r>
          </a:p>
          <a:p>
            <a:r>
              <a:rPr lang="en-US" dirty="0"/>
              <a:t>Travel costs</a:t>
            </a:r>
          </a:p>
          <a:p>
            <a:r>
              <a:rPr lang="en-US" dirty="0"/>
              <a:t>Material costs</a:t>
            </a:r>
          </a:p>
          <a:p>
            <a:r>
              <a:rPr lang="en-US" dirty="0"/>
              <a:t>Overhead costs</a:t>
            </a:r>
          </a:p>
        </p:txBody>
      </p:sp>
      <p:sp>
        <p:nvSpPr>
          <p:cNvPr id="6" name="Text Placeholder 5">
            <a:extLst>
              <a:ext uri="{FF2B5EF4-FFF2-40B4-BE49-F238E27FC236}">
                <a16:creationId xmlns:a16="http://schemas.microsoft.com/office/drawing/2014/main" id="{9C374B08-F2D8-419C-8F9E-385F0B7ECB4E}"/>
              </a:ext>
            </a:extLst>
          </p:cNvPr>
          <p:cNvSpPr>
            <a:spLocks noGrp="1"/>
          </p:cNvSpPr>
          <p:nvPr>
            <p:ph type="body" sz="quarter" idx="3"/>
          </p:nvPr>
        </p:nvSpPr>
        <p:spPr/>
        <p:txBody>
          <a:bodyPr/>
          <a:lstStyle/>
          <a:p>
            <a:r>
              <a:rPr lang="en-US" dirty="0"/>
              <a:t>Strategy (Broad Examples)</a:t>
            </a:r>
          </a:p>
        </p:txBody>
      </p:sp>
      <p:sp>
        <p:nvSpPr>
          <p:cNvPr id="7" name="Content Placeholder 6">
            <a:extLst>
              <a:ext uri="{FF2B5EF4-FFF2-40B4-BE49-F238E27FC236}">
                <a16:creationId xmlns:a16="http://schemas.microsoft.com/office/drawing/2014/main" id="{A1F07763-EA2B-4AF2-9349-A9F28DF1C25B}"/>
              </a:ext>
            </a:extLst>
          </p:cNvPr>
          <p:cNvSpPr>
            <a:spLocks noGrp="1"/>
          </p:cNvSpPr>
          <p:nvPr>
            <p:ph sz="quarter" idx="4"/>
          </p:nvPr>
        </p:nvSpPr>
        <p:spPr/>
        <p:txBody>
          <a:bodyPr/>
          <a:lstStyle/>
          <a:p>
            <a:r>
              <a:rPr lang="en-US" dirty="0"/>
              <a:t>Workforce trainings</a:t>
            </a:r>
          </a:p>
          <a:p>
            <a:r>
              <a:rPr lang="en-US" dirty="0"/>
              <a:t>Business trainings</a:t>
            </a:r>
          </a:p>
          <a:p>
            <a:r>
              <a:rPr lang="en-US" dirty="0"/>
              <a:t>Regional marketing</a:t>
            </a:r>
          </a:p>
          <a:p>
            <a:r>
              <a:rPr lang="en-US" dirty="0"/>
              <a:t>School-Business partnership projects</a:t>
            </a:r>
          </a:p>
          <a:p>
            <a:endParaRPr lang="en-US" dirty="0"/>
          </a:p>
          <a:p>
            <a:endParaRPr lang="en-US" dirty="0"/>
          </a:p>
        </p:txBody>
      </p:sp>
    </p:spTree>
    <p:extLst>
      <p:ext uri="{BB962C8B-B14F-4D97-AF65-F5344CB8AC3E}">
        <p14:creationId xmlns:p14="http://schemas.microsoft.com/office/powerpoint/2010/main" val="1840535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2441" y="365125"/>
            <a:ext cx="8947247" cy="1325563"/>
          </a:xfrm>
        </p:spPr>
        <p:txBody>
          <a:bodyPr>
            <a:normAutofit/>
          </a:bodyPr>
          <a:lstStyle/>
          <a:p>
            <a:r>
              <a:rPr lang="en-US" sz="4000" dirty="0">
                <a:solidFill>
                  <a:schemeClr val="accent3"/>
                </a:solidFill>
              </a:rPr>
              <a:t>Regional Steering Committee Responsibilities</a:t>
            </a:r>
          </a:p>
        </p:txBody>
      </p:sp>
      <p:sp>
        <p:nvSpPr>
          <p:cNvPr id="5" name="Content Placeholder 4"/>
          <p:cNvSpPr>
            <a:spLocks noGrp="1"/>
          </p:cNvSpPr>
          <p:nvPr>
            <p:ph sz="half" idx="1"/>
          </p:nvPr>
        </p:nvSpPr>
        <p:spPr>
          <a:xfrm>
            <a:off x="865632" y="1828800"/>
            <a:ext cx="5181600" cy="4549697"/>
          </a:xfrm>
        </p:spPr>
        <p:txBody>
          <a:bodyPr/>
          <a:lstStyle/>
          <a:p>
            <a:pPr marL="457200" indent="-457200">
              <a:buFont typeface="Wingdings" panose="05000000000000000000" pitchFamily="2" charset="2"/>
              <a:buChar char="q"/>
            </a:pPr>
            <a:r>
              <a:rPr lang="en-US" dirty="0"/>
              <a:t>Coordinate with state facilitators</a:t>
            </a:r>
          </a:p>
          <a:p>
            <a:pPr marL="457200" indent="-457200">
              <a:buFont typeface="Wingdings" panose="05000000000000000000" pitchFamily="2" charset="2"/>
              <a:buChar char="q"/>
            </a:pPr>
            <a:r>
              <a:rPr lang="en-US" dirty="0"/>
              <a:t>Guide resource listing assignment</a:t>
            </a:r>
          </a:p>
          <a:p>
            <a:pPr marL="457200" indent="-457200">
              <a:buFont typeface="Wingdings" panose="05000000000000000000" pitchFamily="2" charset="2"/>
              <a:buChar char="q"/>
            </a:pPr>
            <a:r>
              <a:rPr lang="en-US" dirty="0"/>
              <a:t>Engage key stakeholders and the public</a:t>
            </a:r>
          </a:p>
          <a:p>
            <a:pPr marL="457200" indent="-457200">
              <a:buFont typeface="Wingdings" panose="05000000000000000000" pitchFamily="2" charset="2"/>
              <a:buChar char="q"/>
            </a:pPr>
            <a:r>
              <a:rPr lang="en-US" dirty="0"/>
              <a:t>Plan and implement communications strategy for region</a:t>
            </a:r>
          </a:p>
          <a:p>
            <a:endParaRPr lang="en-US" dirty="0"/>
          </a:p>
        </p:txBody>
      </p:sp>
      <p:sp>
        <p:nvSpPr>
          <p:cNvPr id="6" name="Content Placeholder 5"/>
          <p:cNvSpPr>
            <a:spLocks noGrp="1"/>
          </p:cNvSpPr>
          <p:nvPr>
            <p:ph sz="half" idx="2"/>
          </p:nvPr>
        </p:nvSpPr>
        <p:spPr>
          <a:xfrm>
            <a:off x="6172200" y="1828800"/>
            <a:ext cx="5181600" cy="4549696"/>
          </a:xfrm>
        </p:spPr>
        <p:txBody>
          <a:bodyPr/>
          <a:lstStyle/>
          <a:p>
            <a:pPr marL="457200" indent="-457200">
              <a:buFont typeface="Wingdings" panose="05000000000000000000" pitchFamily="2" charset="2"/>
              <a:buChar char="q"/>
            </a:pPr>
            <a:r>
              <a:rPr lang="en-US" dirty="0"/>
              <a:t>Initiate CREATE BRIDGES forum</a:t>
            </a:r>
          </a:p>
          <a:p>
            <a:pPr marL="457200" indent="-457200">
              <a:buFont typeface="Wingdings" panose="05000000000000000000" pitchFamily="2" charset="2"/>
              <a:buChar char="q"/>
            </a:pPr>
            <a:r>
              <a:rPr lang="en-US" dirty="0"/>
              <a:t>Participate in CREATE Academy</a:t>
            </a:r>
          </a:p>
          <a:p>
            <a:pPr marL="457200" indent="-457200">
              <a:buFont typeface="Wingdings" panose="05000000000000000000" pitchFamily="2" charset="2"/>
              <a:buChar char="q"/>
            </a:pPr>
            <a:r>
              <a:rPr lang="en-US" dirty="0"/>
              <a:t>Coordinate support for existing CREATE businesses</a:t>
            </a:r>
          </a:p>
          <a:p>
            <a:pPr marL="457200" indent="-457200">
              <a:buFont typeface="Wingdings" panose="05000000000000000000" pitchFamily="2" charset="2"/>
              <a:buChar char="q"/>
            </a:pPr>
            <a:r>
              <a:rPr lang="en-US" dirty="0"/>
              <a:t>Implement new strategies and actions</a:t>
            </a:r>
          </a:p>
        </p:txBody>
      </p:sp>
    </p:spTree>
    <p:extLst>
      <p:ext uri="{BB962C8B-B14F-4D97-AF65-F5344CB8AC3E}">
        <p14:creationId xmlns:p14="http://schemas.microsoft.com/office/powerpoint/2010/main" val="2648062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solidFill>
              </a:rPr>
              <a:t>Ways to be involved </a:t>
            </a:r>
          </a:p>
        </p:txBody>
      </p:sp>
      <p:sp>
        <p:nvSpPr>
          <p:cNvPr id="3" name="Content Placeholder 2"/>
          <p:cNvSpPr>
            <a:spLocks noGrp="1"/>
          </p:cNvSpPr>
          <p:nvPr>
            <p:ph sz="half" idx="1"/>
          </p:nvPr>
        </p:nvSpPr>
        <p:spPr>
          <a:xfrm>
            <a:off x="838200" y="1825625"/>
            <a:ext cx="10626090" cy="3897081"/>
          </a:xfrm>
        </p:spPr>
        <p:txBody>
          <a:bodyPr>
            <a:normAutofit lnSpcReduction="10000"/>
          </a:bodyPr>
          <a:lstStyle/>
          <a:p>
            <a:r>
              <a:rPr lang="en-US" dirty="0"/>
              <a:t>Help identify and engage CREATE businesses</a:t>
            </a:r>
          </a:p>
          <a:p>
            <a:r>
              <a:rPr lang="en-US" dirty="0"/>
              <a:t>Assist with Business Retention and Expansion Interviews</a:t>
            </a:r>
          </a:p>
          <a:p>
            <a:r>
              <a:rPr lang="en-US" dirty="0"/>
              <a:t>Support employee engagement</a:t>
            </a:r>
          </a:p>
          <a:p>
            <a:pPr lvl="1"/>
            <a:r>
              <a:rPr lang="en-US" dirty="0"/>
              <a:t>Encourage employees to participate in surveys and trainings</a:t>
            </a:r>
          </a:p>
          <a:p>
            <a:r>
              <a:rPr lang="en-US" dirty="0"/>
              <a:t>Host a meeting</a:t>
            </a:r>
          </a:p>
          <a:p>
            <a:r>
              <a:rPr lang="en-US" dirty="0"/>
              <a:t>Sponsor refreshments </a:t>
            </a:r>
          </a:p>
          <a:p>
            <a:r>
              <a:rPr lang="en-US" dirty="0"/>
              <a:t>Provide grants to support the process of the program</a:t>
            </a:r>
          </a:p>
          <a:p>
            <a:r>
              <a:rPr lang="en-US" dirty="0"/>
              <a:t>Provide grants to support strategy implementation</a:t>
            </a:r>
          </a:p>
        </p:txBody>
      </p:sp>
    </p:spTree>
    <p:extLst>
      <p:ext uri="{BB962C8B-B14F-4D97-AF65-F5344CB8AC3E}">
        <p14:creationId xmlns:p14="http://schemas.microsoft.com/office/powerpoint/2010/main" val="1019172175"/>
      </p:ext>
    </p:extLst>
  </p:cSld>
  <p:clrMapOvr>
    <a:masterClrMapping/>
  </p:clrMapOvr>
</p:sld>
</file>

<file path=ppt/theme/theme1.xml><?xml version="1.0" encoding="utf-8"?>
<a:theme xmlns:a="http://schemas.openxmlformats.org/drawingml/2006/main" name="Theme1">
  <a:themeElements>
    <a:clrScheme name="CREATE BRIDGES">
      <a:dk1>
        <a:sysClr val="windowText" lastClr="000000"/>
      </a:dk1>
      <a:lt1>
        <a:sysClr val="window" lastClr="FFFFFF"/>
      </a:lt1>
      <a:dk2>
        <a:srgbClr val="7F7F7F"/>
      </a:dk2>
      <a:lt2>
        <a:srgbClr val="DFE3E5"/>
      </a:lt2>
      <a:accent1>
        <a:srgbClr val="00ADDC"/>
      </a:accent1>
      <a:accent2>
        <a:srgbClr val="FBB040"/>
      </a:accent2>
      <a:accent3>
        <a:srgbClr val="2683C6"/>
      </a:accent3>
      <a:accent4>
        <a:srgbClr val="7F7F7F"/>
      </a:accent4>
      <a:accent5>
        <a:srgbClr val="BFBFBF"/>
      </a:accent5>
      <a:accent6>
        <a:srgbClr val="D8D8D8"/>
      </a:accent6>
      <a:hlink>
        <a:srgbClr val="00ADDC"/>
      </a:hlink>
      <a:folHlink>
        <a:srgbClr val="2683C6"/>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365A5541-77AB-49E0-AC96-050213DBEB7F}" vid="{4C08B388-F15E-4971-98CF-A0FC253C63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747</TotalTime>
  <Words>1907</Words>
  <Application>Microsoft Office PowerPoint</Application>
  <PresentationFormat>Widescreen</PresentationFormat>
  <Paragraphs>209</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Gill Sans MT</vt:lpstr>
      <vt:lpstr>Wingdings</vt:lpstr>
      <vt:lpstr>Theme1</vt:lpstr>
      <vt:lpstr>CREATE BRIDGES  We need you! </vt:lpstr>
      <vt:lpstr>Acknowledgements</vt:lpstr>
      <vt:lpstr>                                                         </vt:lpstr>
      <vt:lpstr>Purpose of CREATE BRIDGES</vt:lpstr>
      <vt:lpstr>CREATE BRIDGES Process</vt:lpstr>
      <vt:lpstr>Resources Needed</vt:lpstr>
      <vt:lpstr>Funding needs:</vt:lpstr>
      <vt:lpstr>Regional Steering Committee Responsibilities</vt:lpstr>
      <vt:lpstr>Ways to be involved </vt:lpstr>
      <vt:lpstr>Stay in the loop!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kes434</dc:creator>
  <cp:lastModifiedBy>Spiva, Mariah</cp:lastModifiedBy>
  <cp:revision>89</cp:revision>
  <dcterms:created xsi:type="dcterms:W3CDTF">2018-11-29T19:52:24Z</dcterms:created>
  <dcterms:modified xsi:type="dcterms:W3CDTF">2024-01-30T20:47:23Z</dcterms:modified>
</cp:coreProperties>
</file>