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343" r:id="rId3"/>
    <p:sldId id="342" r:id="rId4"/>
    <p:sldId id="289" r:id="rId5"/>
    <p:sldId id="259" r:id="rId6"/>
    <p:sldId id="262" r:id="rId7"/>
    <p:sldId id="258" r:id="rId8"/>
    <p:sldId id="261" r:id="rId9"/>
    <p:sldId id="263" r:id="rId10"/>
    <p:sldId id="264" r:id="rId11"/>
    <p:sldId id="265" r:id="rId12"/>
    <p:sldId id="266" r:id="rId13"/>
    <p:sldId id="267" r:id="rId14"/>
    <p:sldId id="268" r:id="rId15"/>
    <p:sldId id="269" r:id="rId16"/>
    <p:sldId id="271"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e117" initials="g" lastIdx="1" clrIdx="5">
    <p:extLst>
      <p:ext uri="{19B8F6BF-5375-455C-9EA6-DF929625EA0E}">
        <p15:presenceInfo xmlns:p15="http://schemas.microsoft.com/office/powerpoint/2012/main" userId="dee74a458173636b" providerId="Windows Live"/>
      </p:ext>
    </p:extLst>
  </p:cmAuthor>
  <p:cmAuthor id="1" name="setup2019" initials="s" lastIdx="1" clrIdx="0">
    <p:extLst>
      <p:ext uri="{19B8F6BF-5375-455C-9EA6-DF929625EA0E}">
        <p15:presenceInfo xmlns:p15="http://schemas.microsoft.com/office/powerpoint/2012/main" userId="setup2019" providerId="None"/>
      </p:ext>
    </p:extLst>
  </p:cmAuthor>
  <p:cmAuthor id="8" name="Langford, Grace" initials="LG" lastIdx="14" clrIdx="6">
    <p:extLst>
      <p:ext uri="{19B8F6BF-5375-455C-9EA6-DF929625EA0E}">
        <p15:presenceInfo xmlns:p15="http://schemas.microsoft.com/office/powerpoint/2012/main" userId="S-1-5-21-3754530577-3616342059-1945054183-78517" providerId="AD"/>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 id="4" name="Grace Langford" initials="GL" lastIdx="6" clrIdx="2">
    <p:extLst>
      <p:ext uri="{19B8F6BF-5375-455C-9EA6-DF929625EA0E}">
        <p15:presenceInfo xmlns:p15="http://schemas.microsoft.com/office/powerpoint/2012/main" userId="Grace Langford" providerId="None"/>
      </p:ext>
    </p:extLst>
  </p:cmAuthor>
  <p:cmAuthor id="5" name="Julianne Dunn" initials="JD" lastIdx="1" clrIdx="3">
    <p:extLst>
      <p:ext uri="{19B8F6BF-5375-455C-9EA6-DF929625EA0E}">
        <p15:presenceInfo xmlns:p15="http://schemas.microsoft.com/office/powerpoint/2012/main" userId="hKYXc0O4HssNw5VkHc8ZySgvhBsrChvbJGBjtAaW2hQ=" providerId="None"/>
      </p:ext>
    </p:extLst>
  </p:cmAuthor>
  <p:cmAuthor id="6" name="Siems, Sara" initials="SS" lastIdx="1" clrIdx="4">
    <p:extLst>
      <p:ext uri="{19B8F6BF-5375-455C-9EA6-DF929625EA0E}">
        <p15:presenceInfo xmlns:p15="http://schemas.microsoft.com/office/powerpoint/2012/main" userId="S-1-5-21-321074259-2410434457-2231178854-305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0896" autoAdjust="0"/>
  </p:normalViewPr>
  <p:slideViewPr>
    <p:cSldViewPr snapToGrid="0">
      <p:cViewPr varScale="1">
        <p:scale>
          <a:sx n="63" d="100"/>
          <a:sy n="63" d="100"/>
        </p:scale>
        <p:origin x="2064"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4" d="100"/>
          <a:sy n="74"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53315-D818-4972-BAF6-73E25554A6A9}" type="doc">
      <dgm:prSet loTypeId="urn:microsoft.com/office/officeart/2005/8/layout/gear1" loCatId="relationship" qsTypeId="urn:microsoft.com/office/officeart/2005/8/quickstyle/simple1" qsCatId="simple" csTypeId="urn:microsoft.com/office/officeart/2005/8/colors/accent1_2" csCatId="accent1" phldr="1"/>
      <dgm:spPr/>
    </dgm:pt>
    <dgm:pt modelId="{3A925942-1F45-41BB-84F9-4E528E0240D1}">
      <dgm:prSet phldrT="[Text]"/>
      <dgm:spPr/>
      <dgm:t>
        <a:bodyPr/>
        <a:lstStyle/>
        <a:p>
          <a:r>
            <a:rPr lang="en-US" dirty="0"/>
            <a:t>Strengthening CREATE Sectors</a:t>
          </a:r>
        </a:p>
      </dgm:t>
    </dgm:pt>
    <dgm:pt modelId="{D3141732-8BE1-42C6-A2A7-23AB73CDC0F5}" type="parTrans" cxnId="{3B6E9E56-3C5A-4E8D-9D0B-408C5F5F503F}">
      <dgm:prSet/>
      <dgm:spPr/>
      <dgm:t>
        <a:bodyPr/>
        <a:lstStyle/>
        <a:p>
          <a:endParaRPr lang="en-US"/>
        </a:p>
      </dgm:t>
    </dgm:pt>
    <dgm:pt modelId="{133A7691-CA32-42E1-856E-D61D3AF55CFE}" type="sibTrans" cxnId="{3B6E9E56-3C5A-4E8D-9D0B-408C5F5F503F}">
      <dgm:prSet/>
      <dgm:spPr/>
      <dgm:t>
        <a:bodyPr/>
        <a:lstStyle/>
        <a:p>
          <a:endParaRPr lang="en-US"/>
        </a:p>
      </dgm:t>
    </dgm:pt>
    <dgm:pt modelId="{08E7FDD0-3DAF-4357-A226-78B2733E6FBF}">
      <dgm:prSet phldrT="[Text]"/>
      <dgm:spPr/>
      <dgm:t>
        <a:bodyPr/>
        <a:lstStyle/>
        <a:p>
          <a:r>
            <a:rPr lang="en-US" b="0" dirty="0">
              <a:solidFill>
                <a:schemeClr val="bg1"/>
              </a:solidFill>
            </a:rPr>
            <a:t>Business</a:t>
          </a:r>
        </a:p>
      </dgm:t>
    </dgm:pt>
    <dgm:pt modelId="{093FBEE0-8129-40B2-B789-3817774EAA92}" type="parTrans" cxnId="{F88BF279-68CE-4544-AF55-9E4924CFC74B}">
      <dgm:prSet/>
      <dgm:spPr/>
      <dgm:t>
        <a:bodyPr/>
        <a:lstStyle/>
        <a:p>
          <a:endParaRPr lang="en-US"/>
        </a:p>
      </dgm:t>
    </dgm:pt>
    <dgm:pt modelId="{24570E68-65F2-4938-89A8-5D43DF0A75E6}" type="sibTrans" cxnId="{F88BF279-68CE-4544-AF55-9E4924CFC74B}">
      <dgm:prSet/>
      <dgm:spPr/>
      <dgm:t>
        <a:bodyPr/>
        <a:lstStyle/>
        <a:p>
          <a:endParaRPr lang="en-US"/>
        </a:p>
      </dgm:t>
    </dgm:pt>
    <dgm:pt modelId="{BE3C6226-6684-46B5-9406-524627B2BC16}">
      <dgm:prSet phldrT="[Text]"/>
      <dgm:spPr/>
      <dgm:t>
        <a:bodyPr/>
        <a:lstStyle/>
        <a:p>
          <a:r>
            <a:rPr lang="en-US" dirty="0"/>
            <a:t>Workforce</a:t>
          </a:r>
        </a:p>
      </dgm:t>
    </dgm:pt>
    <dgm:pt modelId="{9C03B5DC-D79E-45D7-9EFF-C28F050C5A72}" type="parTrans" cxnId="{03A408C2-470B-46E9-A43A-3524A71F3504}">
      <dgm:prSet/>
      <dgm:spPr/>
      <dgm:t>
        <a:bodyPr/>
        <a:lstStyle/>
        <a:p>
          <a:endParaRPr lang="en-US"/>
        </a:p>
      </dgm:t>
    </dgm:pt>
    <dgm:pt modelId="{093085C1-B72C-4083-B186-8D62190EB5A9}" type="sibTrans" cxnId="{03A408C2-470B-46E9-A43A-3524A71F3504}">
      <dgm:prSet/>
      <dgm:spPr/>
      <dgm:t>
        <a:bodyPr/>
        <a:lstStyle/>
        <a:p>
          <a:endParaRPr lang="en-US"/>
        </a:p>
      </dgm:t>
    </dgm:pt>
    <dgm:pt modelId="{38EECEB1-06F0-463E-A942-578BCB4DF9B6}" type="pres">
      <dgm:prSet presAssocID="{32A53315-D818-4972-BAF6-73E25554A6A9}" presName="composite" presStyleCnt="0">
        <dgm:presLayoutVars>
          <dgm:chMax val="3"/>
          <dgm:animLvl val="lvl"/>
          <dgm:resizeHandles val="exact"/>
        </dgm:presLayoutVars>
      </dgm:prSet>
      <dgm:spPr/>
    </dgm:pt>
    <dgm:pt modelId="{2DB3FB86-4E54-4034-AE74-4C27B2E9B5ED}" type="pres">
      <dgm:prSet presAssocID="{3A925942-1F45-41BB-84F9-4E528E0240D1}" presName="gear1" presStyleLbl="node1" presStyleIdx="0" presStyleCnt="3">
        <dgm:presLayoutVars>
          <dgm:chMax val="1"/>
          <dgm:bulletEnabled val="1"/>
        </dgm:presLayoutVars>
      </dgm:prSet>
      <dgm:spPr/>
    </dgm:pt>
    <dgm:pt modelId="{9E874908-7F44-4368-883D-AC58353EA5AA}" type="pres">
      <dgm:prSet presAssocID="{3A925942-1F45-41BB-84F9-4E528E0240D1}" presName="gear1srcNode" presStyleLbl="node1" presStyleIdx="0" presStyleCnt="3"/>
      <dgm:spPr/>
    </dgm:pt>
    <dgm:pt modelId="{1A987C64-5504-4138-8D74-858E4C7E49DE}" type="pres">
      <dgm:prSet presAssocID="{3A925942-1F45-41BB-84F9-4E528E0240D1}" presName="gear1dstNode" presStyleLbl="node1" presStyleIdx="0" presStyleCnt="3"/>
      <dgm:spPr/>
    </dgm:pt>
    <dgm:pt modelId="{0FB0EF48-D010-4E87-B085-880CB96910FF}" type="pres">
      <dgm:prSet presAssocID="{08E7FDD0-3DAF-4357-A226-78B2733E6FBF}" presName="gear2" presStyleLbl="node1" presStyleIdx="1" presStyleCnt="3">
        <dgm:presLayoutVars>
          <dgm:chMax val="1"/>
          <dgm:bulletEnabled val="1"/>
        </dgm:presLayoutVars>
      </dgm:prSet>
      <dgm:spPr/>
    </dgm:pt>
    <dgm:pt modelId="{3E8B6AD0-2D5D-4EE2-A8DD-EF607327D774}" type="pres">
      <dgm:prSet presAssocID="{08E7FDD0-3DAF-4357-A226-78B2733E6FBF}" presName="gear2srcNode" presStyleLbl="node1" presStyleIdx="1" presStyleCnt="3"/>
      <dgm:spPr/>
    </dgm:pt>
    <dgm:pt modelId="{75E83FC5-FFF6-4CD5-99F9-95EF905ED8A3}" type="pres">
      <dgm:prSet presAssocID="{08E7FDD0-3DAF-4357-A226-78B2733E6FBF}" presName="gear2dstNode" presStyleLbl="node1" presStyleIdx="1" presStyleCnt="3"/>
      <dgm:spPr/>
    </dgm:pt>
    <dgm:pt modelId="{22F220BF-E68C-402E-944A-BAD5512D3318}" type="pres">
      <dgm:prSet presAssocID="{BE3C6226-6684-46B5-9406-524627B2BC16}" presName="gear3" presStyleLbl="node1" presStyleIdx="2" presStyleCnt="3"/>
      <dgm:spPr/>
    </dgm:pt>
    <dgm:pt modelId="{A9EC0612-E76B-415A-9701-37D14ED5DB3E}" type="pres">
      <dgm:prSet presAssocID="{BE3C6226-6684-46B5-9406-524627B2BC16}" presName="gear3tx" presStyleLbl="node1" presStyleIdx="2" presStyleCnt="3">
        <dgm:presLayoutVars>
          <dgm:chMax val="1"/>
          <dgm:bulletEnabled val="1"/>
        </dgm:presLayoutVars>
      </dgm:prSet>
      <dgm:spPr/>
    </dgm:pt>
    <dgm:pt modelId="{C16DB687-E2BF-4C66-92CB-40C8A9287653}" type="pres">
      <dgm:prSet presAssocID="{BE3C6226-6684-46B5-9406-524627B2BC16}" presName="gear3srcNode" presStyleLbl="node1" presStyleIdx="2" presStyleCnt="3"/>
      <dgm:spPr/>
    </dgm:pt>
    <dgm:pt modelId="{772BF42E-F88A-4765-9CDD-FA51E75B083F}" type="pres">
      <dgm:prSet presAssocID="{BE3C6226-6684-46B5-9406-524627B2BC16}" presName="gear3dstNode" presStyleLbl="node1" presStyleIdx="2" presStyleCnt="3"/>
      <dgm:spPr/>
    </dgm:pt>
    <dgm:pt modelId="{EFD15D9C-E2F8-43E5-94FE-C730E9B09B6C}" type="pres">
      <dgm:prSet presAssocID="{133A7691-CA32-42E1-856E-D61D3AF55CFE}" presName="connector1" presStyleLbl="sibTrans2D1" presStyleIdx="0" presStyleCnt="3"/>
      <dgm:spPr/>
    </dgm:pt>
    <dgm:pt modelId="{98EC77D4-C413-4330-B3A9-2A7E9C8FDCCD}" type="pres">
      <dgm:prSet presAssocID="{24570E68-65F2-4938-89A8-5D43DF0A75E6}" presName="connector2" presStyleLbl="sibTrans2D1" presStyleIdx="1" presStyleCnt="3"/>
      <dgm:spPr/>
    </dgm:pt>
    <dgm:pt modelId="{4C143746-26DA-4395-B6B5-7E7C0E99F52D}" type="pres">
      <dgm:prSet presAssocID="{093085C1-B72C-4083-B186-8D62190EB5A9}" presName="connector3" presStyleLbl="sibTrans2D1" presStyleIdx="2" presStyleCnt="3"/>
      <dgm:spPr/>
    </dgm:pt>
  </dgm:ptLst>
  <dgm:cxnLst>
    <dgm:cxn modelId="{260F9605-11E6-4C6B-B977-FC42B32CF0B9}" type="presOf" srcId="{3A925942-1F45-41BB-84F9-4E528E0240D1}" destId="{1A987C64-5504-4138-8D74-858E4C7E49DE}" srcOrd="2" destOrd="0" presId="urn:microsoft.com/office/officeart/2005/8/layout/gear1"/>
    <dgm:cxn modelId="{67FBAF2D-0A59-43D4-94DC-EB2409ADCD88}" type="presOf" srcId="{BE3C6226-6684-46B5-9406-524627B2BC16}" destId="{772BF42E-F88A-4765-9CDD-FA51E75B083F}" srcOrd="3" destOrd="0" presId="urn:microsoft.com/office/officeart/2005/8/layout/gear1"/>
    <dgm:cxn modelId="{4699A243-CBAA-46A9-9936-11F0C42D6B02}" type="presOf" srcId="{08E7FDD0-3DAF-4357-A226-78B2733E6FBF}" destId="{0FB0EF48-D010-4E87-B085-880CB96910FF}" srcOrd="0" destOrd="0" presId="urn:microsoft.com/office/officeart/2005/8/layout/gear1"/>
    <dgm:cxn modelId="{FCD2864F-CAF0-4C08-9910-96A36B7945F4}" type="presOf" srcId="{08E7FDD0-3DAF-4357-A226-78B2733E6FBF}" destId="{75E83FC5-FFF6-4CD5-99F9-95EF905ED8A3}" srcOrd="2" destOrd="0" presId="urn:microsoft.com/office/officeart/2005/8/layout/gear1"/>
    <dgm:cxn modelId="{8D7D2A72-7640-45CE-83E7-0F05F81F34D4}" type="presOf" srcId="{BE3C6226-6684-46B5-9406-524627B2BC16}" destId="{22F220BF-E68C-402E-944A-BAD5512D3318}" srcOrd="0" destOrd="0" presId="urn:microsoft.com/office/officeart/2005/8/layout/gear1"/>
    <dgm:cxn modelId="{3B6E9E56-3C5A-4E8D-9D0B-408C5F5F503F}" srcId="{32A53315-D818-4972-BAF6-73E25554A6A9}" destId="{3A925942-1F45-41BB-84F9-4E528E0240D1}" srcOrd="0" destOrd="0" parTransId="{D3141732-8BE1-42C6-A2A7-23AB73CDC0F5}" sibTransId="{133A7691-CA32-42E1-856E-D61D3AF55CFE}"/>
    <dgm:cxn modelId="{F88BF279-68CE-4544-AF55-9E4924CFC74B}" srcId="{32A53315-D818-4972-BAF6-73E25554A6A9}" destId="{08E7FDD0-3DAF-4357-A226-78B2733E6FBF}" srcOrd="1" destOrd="0" parTransId="{093FBEE0-8129-40B2-B789-3817774EAA92}" sibTransId="{24570E68-65F2-4938-89A8-5D43DF0A75E6}"/>
    <dgm:cxn modelId="{40A3147C-5968-4508-8789-434AC65FF5FB}" type="presOf" srcId="{08E7FDD0-3DAF-4357-A226-78B2733E6FBF}" destId="{3E8B6AD0-2D5D-4EE2-A8DD-EF607327D774}" srcOrd="1" destOrd="0" presId="urn:microsoft.com/office/officeart/2005/8/layout/gear1"/>
    <dgm:cxn modelId="{45491C84-785B-4D97-B23F-842F58938E45}" type="presOf" srcId="{BE3C6226-6684-46B5-9406-524627B2BC16}" destId="{C16DB687-E2BF-4C66-92CB-40C8A9287653}" srcOrd="2" destOrd="0" presId="urn:microsoft.com/office/officeart/2005/8/layout/gear1"/>
    <dgm:cxn modelId="{1E561887-0ABC-4452-97F0-BC12F483C902}" type="presOf" srcId="{093085C1-B72C-4083-B186-8D62190EB5A9}" destId="{4C143746-26DA-4395-B6B5-7E7C0E99F52D}" srcOrd="0" destOrd="0" presId="urn:microsoft.com/office/officeart/2005/8/layout/gear1"/>
    <dgm:cxn modelId="{AF8FCDA5-E766-4EE6-AC03-FD0E6D812829}" type="presOf" srcId="{3A925942-1F45-41BB-84F9-4E528E0240D1}" destId="{9E874908-7F44-4368-883D-AC58353EA5AA}" srcOrd="1" destOrd="0" presId="urn:microsoft.com/office/officeart/2005/8/layout/gear1"/>
    <dgm:cxn modelId="{4CD286A6-7154-427C-A089-EAF4C6DE6642}" type="presOf" srcId="{24570E68-65F2-4938-89A8-5D43DF0A75E6}" destId="{98EC77D4-C413-4330-B3A9-2A7E9C8FDCCD}" srcOrd="0" destOrd="0" presId="urn:microsoft.com/office/officeart/2005/8/layout/gear1"/>
    <dgm:cxn modelId="{26AC10AD-C2F1-47A0-BFAB-3ECA8F327891}" type="presOf" srcId="{3A925942-1F45-41BB-84F9-4E528E0240D1}" destId="{2DB3FB86-4E54-4034-AE74-4C27B2E9B5ED}" srcOrd="0" destOrd="0" presId="urn:microsoft.com/office/officeart/2005/8/layout/gear1"/>
    <dgm:cxn modelId="{DBCB51B0-B70B-4A9B-9397-F27D84A7097C}" type="presOf" srcId="{133A7691-CA32-42E1-856E-D61D3AF55CFE}" destId="{EFD15D9C-E2F8-43E5-94FE-C730E9B09B6C}" srcOrd="0" destOrd="0" presId="urn:microsoft.com/office/officeart/2005/8/layout/gear1"/>
    <dgm:cxn modelId="{F0EF41BD-7590-488A-8AC2-E4EDEC88941A}" type="presOf" srcId="{BE3C6226-6684-46B5-9406-524627B2BC16}" destId="{A9EC0612-E76B-415A-9701-37D14ED5DB3E}" srcOrd="1" destOrd="0" presId="urn:microsoft.com/office/officeart/2005/8/layout/gear1"/>
    <dgm:cxn modelId="{03A408C2-470B-46E9-A43A-3524A71F3504}" srcId="{32A53315-D818-4972-BAF6-73E25554A6A9}" destId="{BE3C6226-6684-46B5-9406-524627B2BC16}" srcOrd="2" destOrd="0" parTransId="{9C03B5DC-D79E-45D7-9EFF-C28F050C5A72}" sibTransId="{093085C1-B72C-4083-B186-8D62190EB5A9}"/>
    <dgm:cxn modelId="{1D4A02C5-4A1C-4CD3-BC06-136928730EB0}" type="presOf" srcId="{32A53315-D818-4972-BAF6-73E25554A6A9}" destId="{38EECEB1-06F0-463E-A942-578BCB4DF9B6}" srcOrd="0" destOrd="0" presId="urn:microsoft.com/office/officeart/2005/8/layout/gear1"/>
    <dgm:cxn modelId="{1D1B980F-A783-40EB-8DC3-B1148D69D525}" type="presParOf" srcId="{38EECEB1-06F0-463E-A942-578BCB4DF9B6}" destId="{2DB3FB86-4E54-4034-AE74-4C27B2E9B5ED}" srcOrd="0" destOrd="0" presId="urn:microsoft.com/office/officeart/2005/8/layout/gear1"/>
    <dgm:cxn modelId="{E6D0EEE5-6A5C-4F03-8F9C-8DCABD1F1DC7}" type="presParOf" srcId="{38EECEB1-06F0-463E-A942-578BCB4DF9B6}" destId="{9E874908-7F44-4368-883D-AC58353EA5AA}" srcOrd="1" destOrd="0" presId="urn:microsoft.com/office/officeart/2005/8/layout/gear1"/>
    <dgm:cxn modelId="{BDB883E6-889A-46EF-9E0D-ED420645CCC9}" type="presParOf" srcId="{38EECEB1-06F0-463E-A942-578BCB4DF9B6}" destId="{1A987C64-5504-4138-8D74-858E4C7E49DE}" srcOrd="2" destOrd="0" presId="urn:microsoft.com/office/officeart/2005/8/layout/gear1"/>
    <dgm:cxn modelId="{1CA0E156-FC9A-4F43-8A34-AA6C68F14010}" type="presParOf" srcId="{38EECEB1-06F0-463E-A942-578BCB4DF9B6}" destId="{0FB0EF48-D010-4E87-B085-880CB96910FF}" srcOrd="3" destOrd="0" presId="urn:microsoft.com/office/officeart/2005/8/layout/gear1"/>
    <dgm:cxn modelId="{8A0EF925-42A2-4597-9669-75235A574EFA}" type="presParOf" srcId="{38EECEB1-06F0-463E-A942-578BCB4DF9B6}" destId="{3E8B6AD0-2D5D-4EE2-A8DD-EF607327D774}" srcOrd="4" destOrd="0" presId="urn:microsoft.com/office/officeart/2005/8/layout/gear1"/>
    <dgm:cxn modelId="{50744BBC-21D3-4E9B-BEDE-7513C42C3EE4}" type="presParOf" srcId="{38EECEB1-06F0-463E-A942-578BCB4DF9B6}" destId="{75E83FC5-FFF6-4CD5-99F9-95EF905ED8A3}" srcOrd="5" destOrd="0" presId="urn:microsoft.com/office/officeart/2005/8/layout/gear1"/>
    <dgm:cxn modelId="{537E979D-29B1-4D39-AEB1-9122E73D2937}" type="presParOf" srcId="{38EECEB1-06F0-463E-A942-578BCB4DF9B6}" destId="{22F220BF-E68C-402E-944A-BAD5512D3318}" srcOrd="6" destOrd="0" presId="urn:microsoft.com/office/officeart/2005/8/layout/gear1"/>
    <dgm:cxn modelId="{E165917B-D440-4CBA-A94A-7F5415328495}" type="presParOf" srcId="{38EECEB1-06F0-463E-A942-578BCB4DF9B6}" destId="{A9EC0612-E76B-415A-9701-37D14ED5DB3E}" srcOrd="7" destOrd="0" presId="urn:microsoft.com/office/officeart/2005/8/layout/gear1"/>
    <dgm:cxn modelId="{56E019FD-8931-4556-A1A0-39349BC97398}" type="presParOf" srcId="{38EECEB1-06F0-463E-A942-578BCB4DF9B6}" destId="{C16DB687-E2BF-4C66-92CB-40C8A9287653}" srcOrd="8" destOrd="0" presId="urn:microsoft.com/office/officeart/2005/8/layout/gear1"/>
    <dgm:cxn modelId="{4345D586-7ECA-48DE-9A4B-64968DDBC025}" type="presParOf" srcId="{38EECEB1-06F0-463E-A942-578BCB4DF9B6}" destId="{772BF42E-F88A-4765-9CDD-FA51E75B083F}" srcOrd="9" destOrd="0" presId="urn:microsoft.com/office/officeart/2005/8/layout/gear1"/>
    <dgm:cxn modelId="{F752E34C-DDFA-4231-AF5D-4D1BD3B8C2A0}" type="presParOf" srcId="{38EECEB1-06F0-463E-A942-578BCB4DF9B6}" destId="{EFD15D9C-E2F8-43E5-94FE-C730E9B09B6C}" srcOrd="10" destOrd="0" presId="urn:microsoft.com/office/officeart/2005/8/layout/gear1"/>
    <dgm:cxn modelId="{756F2F3C-61ED-4F03-9E3C-D875D100EB98}" type="presParOf" srcId="{38EECEB1-06F0-463E-A942-578BCB4DF9B6}" destId="{98EC77D4-C413-4330-B3A9-2A7E9C8FDCCD}" srcOrd="11" destOrd="0" presId="urn:microsoft.com/office/officeart/2005/8/layout/gear1"/>
    <dgm:cxn modelId="{524C1913-9A02-426F-8AC8-A34A1A9AC462}" type="presParOf" srcId="{38EECEB1-06F0-463E-A942-578BCB4DF9B6}" destId="{4C143746-26DA-4395-B6B5-7E7C0E99F5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AB0BA-EC28-4175-AF47-8DDE55CDF5B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BE9D177-9968-4DB9-8690-D985C11168FC}">
      <dgm:prSet phldrT="[Text]"/>
      <dgm:spPr/>
      <dgm:t>
        <a:bodyPr/>
        <a:lstStyle/>
        <a:p>
          <a:r>
            <a:rPr lang="en-US" dirty="0"/>
            <a:t>Strategic Planning and Implementation </a:t>
          </a:r>
        </a:p>
      </dgm:t>
    </dgm:pt>
    <dgm:pt modelId="{B120A346-2347-40D4-BC43-5A8F27BF8BDE}" type="parTrans" cxnId="{45EF1C7A-2B61-48C3-BCCF-7620C2F6578D}">
      <dgm:prSet/>
      <dgm:spPr/>
      <dgm:t>
        <a:bodyPr/>
        <a:lstStyle/>
        <a:p>
          <a:endParaRPr lang="en-US"/>
        </a:p>
      </dgm:t>
    </dgm:pt>
    <dgm:pt modelId="{473B4E01-0874-4978-9E22-83A6F929CBE8}" type="sibTrans" cxnId="{45EF1C7A-2B61-48C3-BCCF-7620C2F6578D}">
      <dgm:prSet/>
      <dgm:spPr/>
      <dgm:t>
        <a:bodyPr/>
        <a:lstStyle/>
        <a:p>
          <a:endParaRPr lang="en-US"/>
        </a:p>
      </dgm:t>
    </dgm:pt>
    <dgm:pt modelId="{62BDC087-D1DE-4172-9B59-3623730BF7D4}">
      <dgm:prSet phldrT="[Text]"/>
      <dgm:spPr/>
      <dgm:t>
        <a:bodyPr/>
        <a:lstStyle/>
        <a:p>
          <a:r>
            <a:rPr lang="en-US" dirty="0"/>
            <a:t>Business Retention and Expansion Survey</a:t>
          </a:r>
        </a:p>
      </dgm:t>
    </dgm:pt>
    <dgm:pt modelId="{40AFFA50-BC3D-4602-9BCC-FFBF7D41D526}" type="parTrans" cxnId="{48DD9064-74EB-4257-A8C1-48960CB27D92}">
      <dgm:prSet/>
      <dgm:spPr/>
      <dgm:t>
        <a:bodyPr/>
        <a:lstStyle/>
        <a:p>
          <a:endParaRPr lang="en-US"/>
        </a:p>
      </dgm:t>
    </dgm:pt>
    <dgm:pt modelId="{8F883C0B-C460-40A2-836B-2BD511FA1D69}" type="sibTrans" cxnId="{48DD9064-74EB-4257-A8C1-48960CB27D92}">
      <dgm:prSet/>
      <dgm:spPr/>
      <dgm:t>
        <a:bodyPr/>
        <a:lstStyle/>
        <a:p>
          <a:endParaRPr lang="en-US"/>
        </a:p>
      </dgm:t>
    </dgm:pt>
    <dgm:pt modelId="{975FCBE3-CA6B-4B57-94D1-7330C14F1D3B}">
      <dgm:prSet phldrT="[Text]"/>
      <dgm:spPr/>
      <dgm:t>
        <a:bodyPr/>
        <a:lstStyle/>
        <a:p>
          <a:r>
            <a:rPr lang="en-US" b="1" dirty="0">
              <a:solidFill>
                <a:srgbClr val="FFC000"/>
              </a:solidFill>
            </a:rPr>
            <a:t>Employee Perspectives Survey</a:t>
          </a:r>
        </a:p>
      </dgm:t>
    </dgm:pt>
    <dgm:pt modelId="{2A94AC57-1AC8-4AE7-8EFF-CB52550BD596}" type="parTrans" cxnId="{0676FA95-3151-4F61-BA6F-9CC59A5751DC}">
      <dgm:prSet/>
      <dgm:spPr/>
      <dgm:t>
        <a:bodyPr/>
        <a:lstStyle/>
        <a:p>
          <a:endParaRPr lang="en-US"/>
        </a:p>
      </dgm:t>
    </dgm:pt>
    <dgm:pt modelId="{C064F3D4-2522-428C-93E3-BC1749A013CB}" type="sibTrans" cxnId="{0676FA95-3151-4F61-BA6F-9CC59A5751DC}">
      <dgm:prSet/>
      <dgm:spPr/>
      <dgm:t>
        <a:bodyPr/>
        <a:lstStyle/>
        <a:p>
          <a:endParaRPr lang="en-US"/>
        </a:p>
      </dgm:t>
    </dgm:pt>
    <dgm:pt modelId="{D65C67A5-6E82-4150-882C-02197F5DC26C}">
      <dgm:prSet phldrT="[Text]"/>
      <dgm:spPr/>
      <dgm:t>
        <a:bodyPr/>
        <a:lstStyle/>
        <a:p>
          <a:r>
            <a:rPr lang="en-US" dirty="0"/>
            <a:t>Information gathered from CREATE Forum and Academy</a:t>
          </a:r>
        </a:p>
      </dgm:t>
    </dgm:pt>
    <dgm:pt modelId="{9C691364-5D34-4EC8-85C9-2853A2411F33}" type="parTrans" cxnId="{1E0EB6C9-368B-49D7-95FF-B6997A7D9E4D}">
      <dgm:prSet/>
      <dgm:spPr/>
      <dgm:t>
        <a:bodyPr/>
        <a:lstStyle/>
        <a:p>
          <a:endParaRPr lang="en-US"/>
        </a:p>
      </dgm:t>
    </dgm:pt>
    <dgm:pt modelId="{AEB5C068-1A1D-4F0C-8335-5A31C856E88B}" type="sibTrans" cxnId="{1E0EB6C9-368B-49D7-95FF-B6997A7D9E4D}">
      <dgm:prSet/>
      <dgm:spPr/>
      <dgm:t>
        <a:bodyPr/>
        <a:lstStyle/>
        <a:p>
          <a:endParaRPr lang="en-US"/>
        </a:p>
      </dgm:t>
    </dgm:pt>
    <dgm:pt modelId="{ABB1F5B6-C202-4F77-975B-50B61FB32E64}" type="pres">
      <dgm:prSet presAssocID="{8BCAB0BA-EC28-4175-AF47-8DDE55CDF5BB}" presName="cycle" presStyleCnt="0">
        <dgm:presLayoutVars>
          <dgm:chMax val="1"/>
          <dgm:dir/>
          <dgm:animLvl val="ctr"/>
          <dgm:resizeHandles val="exact"/>
        </dgm:presLayoutVars>
      </dgm:prSet>
      <dgm:spPr/>
    </dgm:pt>
    <dgm:pt modelId="{777E641E-4C07-4397-88A7-7C10040D153E}" type="pres">
      <dgm:prSet presAssocID="{EBE9D177-9968-4DB9-8690-D985C11168FC}" presName="centerShape" presStyleLbl="node0" presStyleIdx="0" presStyleCnt="1"/>
      <dgm:spPr/>
    </dgm:pt>
    <dgm:pt modelId="{2EA34673-6F45-4556-9E06-99E3719738B3}" type="pres">
      <dgm:prSet presAssocID="{40AFFA50-BC3D-4602-9BCC-FFBF7D41D526}" presName="parTrans" presStyleLbl="bgSibTrans2D1" presStyleIdx="0" presStyleCnt="3"/>
      <dgm:spPr/>
    </dgm:pt>
    <dgm:pt modelId="{829ED8D4-D090-452A-B09C-383587E2DA4B}" type="pres">
      <dgm:prSet presAssocID="{62BDC087-D1DE-4172-9B59-3623730BF7D4}" presName="node" presStyleLbl="node1" presStyleIdx="0" presStyleCnt="3">
        <dgm:presLayoutVars>
          <dgm:bulletEnabled val="1"/>
        </dgm:presLayoutVars>
      </dgm:prSet>
      <dgm:spPr/>
    </dgm:pt>
    <dgm:pt modelId="{1E19F64C-A81C-40ED-98A5-647D64C6E89E}" type="pres">
      <dgm:prSet presAssocID="{2A94AC57-1AC8-4AE7-8EFF-CB52550BD596}" presName="parTrans" presStyleLbl="bgSibTrans2D1" presStyleIdx="1" presStyleCnt="3"/>
      <dgm:spPr/>
    </dgm:pt>
    <dgm:pt modelId="{AD7EB5F4-DD5F-4BBF-9C5A-C7911B715887}" type="pres">
      <dgm:prSet presAssocID="{975FCBE3-CA6B-4B57-94D1-7330C14F1D3B}" presName="node" presStyleLbl="node1" presStyleIdx="1" presStyleCnt="3">
        <dgm:presLayoutVars>
          <dgm:bulletEnabled val="1"/>
        </dgm:presLayoutVars>
      </dgm:prSet>
      <dgm:spPr/>
    </dgm:pt>
    <dgm:pt modelId="{775EA025-E316-43B4-A62E-F02509771FC8}" type="pres">
      <dgm:prSet presAssocID="{9C691364-5D34-4EC8-85C9-2853A2411F33}" presName="parTrans" presStyleLbl="bgSibTrans2D1" presStyleIdx="2" presStyleCnt="3"/>
      <dgm:spPr/>
    </dgm:pt>
    <dgm:pt modelId="{73FE47E3-5AE5-42C7-A8D7-F79698E6A93D}" type="pres">
      <dgm:prSet presAssocID="{D65C67A5-6E82-4150-882C-02197F5DC26C}" presName="node" presStyleLbl="node1" presStyleIdx="2" presStyleCnt="3">
        <dgm:presLayoutVars>
          <dgm:bulletEnabled val="1"/>
        </dgm:presLayoutVars>
      </dgm:prSet>
      <dgm:spPr/>
    </dgm:pt>
  </dgm:ptLst>
  <dgm:cxnLst>
    <dgm:cxn modelId="{A121F63A-F3A7-42FB-9687-05962D407D02}" type="presOf" srcId="{62BDC087-D1DE-4172-9B59-3623730BF7D4}" destId="{829ED8D4-D090-452A-B09C-383587E2DA4B}" srcOrd="0" destOrd="0" presId="urn:microsoft.com/office/officeart/2005/8/layout/radial4"/>
    <dgm:cxn modelId="{48DD9064-74EB-4257-A8C1-48960CB27D92}" srcId="{EBE9D177-9968-4DB9-8690-D985C11168FC}" destId="{62BDC087-D1DE-4172-9B59-3623730BF7D4}" srcOrd="0" destOrd="0" parTransId="{40AFFA50-BC3D-4602-9BCC-FFBF7D41D526}" sibTransId="{8F883C0B-C460-40A2-836B-2BD511FA1D69}"/>
    <dgm:cxn modelId="{09D2A749-68E1-4F7D-B6C3-B9533825A210}" type="presOf" srcId="{EBE9D177-9968-4DB9-8690-D985C11168FC}" destId="{777E641E-4C07-4397-88A7-7C10040D153E}" srcOrd="0" destOrd="0" presId="urn:microsoft.com/office/officeart/2005/8/layout/radial4"/>
    <dgm:cxn modelId="{A252A56A-0F9E-4245-8858-5E5ED6C5D7EB}" type="presOf" srcId="{40AFFA50-BC3D-4602-9BCC-FFBF7D41D526}" destId="{2EA34673-6F45-4556-9E06-99E3719738B3}" srcOrd="0" destOrd="0" presId="urn:microsoft.com/office/officeart/2005/8/layout/radial4"/>
    <dgm:cxn modelId="{45EF1C7A-2B61-48C3-BCCF-7620C2F6578D}" srcId="{8BCAB0BA-EC28-4175-AF47-8DDE55CDF5BB}" destId="{EBE9D177-9968-4DB9-8690-D985C11168FC}" srcOrd="0" destOrd="0" parTransId="{B120A346-2347-40D4-BC43-5A8F27BF8BDE}" sibTransId="{473B4E01-0874-4978-9E22-83A6F929CBE8}"/>
    <dgm:cxn modelId="{0676FA95-3151-4F61-BA6F-9CC59A5751DC}" srcId="{EBE9D177-9968-4DB9-8690-D985C11168FC}" destId="{975FCBE3-CA6B-4B57-94D1-7330C14F1D3B}" srcOrd="1" destOrd="0" parTransId="{2A94AC57-1AC8-4AE7-8EFF-CB52550BD596}" sibTransId="{C064F3D4-2522-428C-93E3-BC1749A013CB}"/>
    <dgm:cxn modelId="{C56C09C8-D8AB-4A0A-9517-CBF7C658D34F}" type="presOf" srcId="{8BCAB0BA-EC28-4175-AF47-8DDE55CDF5BB}" destId="{ABB1F5B6-C202-4F77-975B-50B61FB32E64}" srcOrd="0" destOrd="0" presId="urn:microsoft.com/office/officeart/2005/8/layout/radial4"/>
    <dgm:cxn modelId="{1E0EB6C9-368B-49D7-95FF-B6997A7D9E4D}" srcId="{EBE9D177-9968-4DB9-8690-D985C11168FC}" destId="{D65C67A5-6E82-4150-882C-02197F5DC26C}" srcOrd="2" destOrd="0" parTransId="{9C691364-5D34-4EC8-85C9-2853A2411F33}" sibTransId="{AEB5C068-1A1D-4F0C-8335-5A31C856E88B}"/>
    <dgm:cxn modelId="{5E92C0DD-F042-4FC0-A6CE-514AEF299E0B}" type="presOf" srcId="{2A94AC57-1AC8-4AE7-8EFF-CB52550BD596}" destId="{1E19F64C-A81C-40ED-98A5-647D64C6E89E}" srcOrd="0" destOrd="0" presId="urn:microsoft.com/office/officeart/2005/8/layout/radial4"/>
    <dgm:cxn modelId="{128562E0-50A7-4773-9A3E-515D94CF7E7E}" type="presOf" srcId="{9C691364-5D34-4EC8-85C9-2853A2411F33}" destId="{775EA025-E316-43B4-A62E-F02509771FC8}" srcOrd="0" destOrd="0" presId="urn:microsoft.com/office/officeart/2005/8/layout/radial4"/>
    <dgm:cxn modelId="{519E18F1-862E-48FD-82FD-8BF5211A262C}" type="presOf" srcId="{975FCBE3-CA6B-4B57-94D1-7330C14F1D3B}" destId="{AD7EB5F4-DD5F-4BBF-9C5A-C7911B715887}" srcOrd="0" destOrd="0" presId="urn:microsoft.com/office/officeart/2005/8/layout/radial4"/>
    <dgm:cxn modelId="{99A225F2-E4BB-46B8-9E5F-458EEFE9290E}" type="presOf" srcId="{D65C67A5-6E82-4150-882C-02197F5DC26C}" destId="{73FE47E3-5AE5-42C7-A8D7-F79698E6A93D}" srcOrd="0" destOrd="0" presId="urn:microsoft.com/office/officeart/2005/8/layout/radial4"/>
    <dgm:cxn modelId="{EE6057CA-6C61-4CCA-9D8D-83BAD5F82B7B}" type="presParOf" srcId="{ABB1F5B6-C202-4F77-975B-50B61FB32E64}" destId="{777E641E-4C07-4397-88A7-7C10040D153E}" srcOrd="0" destOrd="0" presId="urn:microsoft.com/office/officeart/2005/8/layout/radial4"/>
    <dgm:cxn modelId="{0A2ECAE3-01F1-4018-BAFA-53CD9B310A7E}" type="presParOf" srcId="{ABB1F5B6-C202-4F77-975B-50B61FB32E64}" destId="{2EA34673-6F45-4556-9E06-99E3719738B3}" srcOrd="1" destOrd="0" presId="urn:microsoft.com/office/officeart/2005/8/layout/radial4"/>
    <dgm:cxn modelId="{CDC0C339-0C24-4135-BBEF-65ED8FD724C9}" type="presParOf" srcId="{ABB1F5B6-C202-4F77-975B-50B61FB32E64}" destId="{829ED8D4-D090-452A-B09C-383587E2DA4B}" srcOrd="2" destOrd="0" presId="urn:microsoft.com/office/officeart/2005/8/layout/radial4"/>
    <dgm:cxn modelId="{C63422BD-E72A-4CD9-99E0-BBCB8F9AB409}" type="presParOf" srcId="{ABB1F5B6-C202-4F77-975B-50B61FB32E64}" destId="{1E19F64C-A81C-40ED-98A5-647D64C6E89E}" srcOrd="3" destOrd="0" presId="urn:microsoft.com/office/officeart/2005/8/layout/radial4"/>
    <dgm:cxn modelId="{32FD5939-4494-4924-8B63-FC5176DAAE14}" type="presParOf" srcId="{ABB1F5B6-C202-4F77-975B-50B61FB32E64}" destId="{AD7EB5F4-DD5F-4BBF-9C5A-C7911B715887}" srcOrd="4" destOrd="0" presId="urn:microsoft.com/office/officeart/2005/8/layout/radial4"/>
    <dgm:cxn modelId="{00BC727D-59E8-4CB9-B62D-F801F1B11DF7}" type="presParOf" srcId="{ABB1F5B6-C202-4F77-975B-50B61FB32E64}" destId="{775EA025-E316-43B4-A62E-F02509771FC8}" srcOrd="5" destOrd="0" presId="urn:microsoft.com/office/officeart/2005/8/layout/radial4"/>
    <dgm:cxn modelId="{89C79297-F8E0-412F-8CCA-AE7FF36A6555}" type="presParOf" srcId="{ABB1F5B6-C202-4F77-975B-50B61FB32E64}" destId="{73FE47E3-5AE5-42C7-A8D7-F79698E6A93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FB86-4E54-4034-AE74-4C27B2E9B5ED}">
      <dsp:nvSpPr>
        <dsp:cNvPr id="0" name=""/>
        <dsp:cNvSpPr/>
      </dsp:nvSpPr>
      <dsp:spPr>
        <a:xfrm>
          <a:off x="4616956" y="2932946"/>
          <a:ext cx="3584712" cy="358471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Strengthening CREATE Sectors</a:t>
          </a:r>
        </a:p>
      </dsp:txBody>
      <dsp:txXfrm>
        <a:off x="5337643" y="3772648"/>
        <a:ext cx="2143338" cy="1842616"/>
      </dsp:txXfrm>
    </dsp:sp>
    <dsp:sp modelId="{0FB0EF48-D010-4E87-B085-880CB96910FF}">
      <dsp:nvSpPr>
        <dsp:cNvPr id="0" name=""/>
        <dsp:cNvSpPr/>
      </dsp:nvSpPr>
      <dsp:spPr>
        <a:xfrm>
          <a:off x="2531305" y="2085650"/>
          <a:ext cx="2607063" cy="260706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Business</a:t>
          </a:r>
        </a:p>
      </dsp:txBody>
      <dsp:txXfrm>
        <a:off x="3187641" y="2745953"/>
        <a:ext cx="1294391" cy="1286457"/>
      </dsp:txXfrm>
    </dsp:sp>
    <dsp:sp modelId="{22F220BF-E68C-402E-944A-BAD5512D3318}">
      <dsp:nvSpPr>
        <dsp:cNvPr id="0" name=""/>
        <dsp:cNvSpPr/>
      </dsp:nvSpPr>
      <dsp:spPr>
        <a:xfrm rot="20700000">
          <a:off x="3991527" y="287043"/>
          <a:ext cx="2554390" cy="25543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Workforce</a:t>
          </a:r>
        </a:p>
      </dsp:txBody>
      <dsp:txXfrm rot="-20700000">
        <a:off x="4551779" y="847295"/>
        <a:ext cx="1433884" cy="1433884"/>
      </dsp:txXfrm>
    </dsp:sp>
    <dsp:sp modelId="{EFD15D9C-E2F8-43E5-94FE-C730E9B09B6C}">
      <dsp:nvSpPr>
        <dsp:cNvPr id="0" name=""/>
        <dsp:cNvSpPr/>
      </dsp:nvSpPr>
      <dsp:spPr>
        <a:xfrm>
          <a:off x="4367574" y="2376954"/>
          <a:ext cx="4588431" cy="4588431"/>
        </a:xfrm>
        <a:prstGeom prst="circularArrow">
          <a:avLst>
            <a:gd name="adj1" fmla="val 4687"/>
            <a:gd name="adj2" fmla="val 299029"/>
            <a:gd name="adj3" fmla="val 2553250"/>
            <a:gd name="adj4" fmla="val 157835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C77D4-C413-4330-B3A9-2A7E9C8FDCCD}">
      <dsp:nvSpPr>
        <dsp:cNvPr id="0" name=""/>
        <dsp:cNvSpPr/>
      </dsp:nvSpPr>
      <dsp:spPr>
        <a:xfrm>
          <a:off x="2069599" y="1498835"/>
          <a:ext cx="3333782" cy="33337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43746-26DA-4395-B6B5-7E7C0E99F52D}">
      <dsp:nvSpPr>
        <dsp:cNvPr id="0" name=""/>
        <dsp:cNvSpPr/>
      </dsp:nvSpPr>
      <dsp:spPr>
        <a:xfrm>
          <a:off x="3400670" y="-282435"/>
          <a:ext cx="3594488" cy="359448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641E-4C07-4397-88A7-7C10040D153E}">
      <dsp:nvSpPr>
        <dsp:cNvPr id="0" name=""/>
        <dsp:cNvSpPr/>
      </dsp:nvSpPr>
      <dsp:spPr>
        <a:xfrm>
          <a:off x="2874010" y="3036805"/>
          <a:ext cx="2379980" cy="23799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Strategic Planning and Implementation </a:t>
          </a:r>
        </a:p>
      </dsp:txBody>
      <dsp:txXfrm>
        <a:off x="3222550" y="3385345"/>
        <a:ext cx="1682900" cy="1682900"/>
      </dsp:txXfrm>
    </dsp:sp>
    <dsp:sp modelId="{2EA34673-6F45-4556-9E06-99E3719738B3}">
      <dsp:nvSpPr>
        <dsp:cNvPr id="0" name=""/>
        <dsp:cNvSpPr/>
      </dsp:nvSpPr>
      <dsp:spPr>
        <a:xfrm rot="12900000">
          <a:off x="1161933"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ED8D4-D090-452A-B09C-383587E2DA4B}">
      <dsp:nvSpPr>
        <dsp:cNvPr id="0" name=""/>
        <dsp:cNvSpPr/>
      </dsp:nvSpPr>
      <dsp:spPr>
        <a:xfrm>
          <a:off x="213498" y="1417830"/>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Business Retention and Expansion Survey</a:t>
          </a:r>
        </a:p>
      </dsp:txBody>
      <dsp:txXfrm>
        <a:off x="266475" y="1470807"/>
        <a:ext cx="2155027" cy="1702830"/>
      </dsp:txXfrm>
    </dsp:sp>
    <dsp:sp modelId="{1E19F64C-A81C-40ED-98A5-647D64C6E89E}">
      <dsp:nvSpPr>
        <dsp:cNvPr id="0" name=""/>
        <dsp:cNvSpPr/>
      </dsp:nvSpPr>
      <dsp:spPr>
        <a:xfrm rot="16200000">
          <a:off x="3057324" y="1573802"/>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7EB5F4-DD5F-4BBF-9C5A-C7911B715887}">
      <dsp:nvSpPr>
        <dsp:cNvPr id="0" name=""/>
        <dsp:cNvSpPr/>
      </dsp:nvSpPr>
      <dsp:spPr>
        <a:xfrm>
          <a:off x="2933509" y="1881"/>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C000"/>
              </a:solidFill>
            </a:rPr>
            <a:t>Employee Perspectives Survey</a:t>
          </a:r>
        </a:p>
      </dsp:txBody>
      <dsp:txXfrm>
        <a:off x="2986486" y="54858"/>
        <a:ext cx="2155027" cy="1702830"/>
      </dsp:txXfrm>
    </dsp:sp>
    <dsp:sp modelId="{775EA025-E316-43B4-A62E-F02509771FC8}">
      <dsp:nvSpPr>
        <dsp:cNvPr id="0" name=""/>
        <dsp:cNvSpPr/>
      </dsp:nvSpPr>
      <dsp:spPr>
        <a:xfrm rot="19500000">
          <a:off x="4952715"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E47E3-5AE5-42C7-A8D7-F79698E6A93D}">
      <dsp:nvSpPr>
        <dsp:cNvPr id="0" name=""/>
        <dsp:cNvSpPr/>
      </dsp:nvSpPr>
      <dsp:spPr>
        <a:xfrm>
          <a:off x="5653520" y="1417830"/>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Information gathered from CREATE Forum and Academy</a:t>
          </a:r>
        </a:p>
      </dsp:txBody>
      <dsp:txXfrm>
        <a:off x="5706497" y="1470807"/>
        <a:ext cx="2155027" cy="170283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95A68CD4-ED41-4903-A086-3B0E16C7A0B9}" type="datetimeFigureOut">
              <a:rPr lang="en-US" smtClean="0"/>
              <a:t>1/31/2024</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FEC51B66-AC6A-47AE-9197-AA4E9A628604}" type="datetimeFigureOut">
              <a:rPr lang="en-US" smtClean="0"/>
              <a:t>1/31/2024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sz="1200" kern="1200" dirty="0">
                <a:solidFill>
                  <a:schemeClr val="tx1"/>
                </a:solidFill>
                <a:effectLst/>
                <a:latin typeface="+mn-lt"/>
                <a:ea typeface="+mn-ea"/>
                <a:cs typeface="+mn-cs"/>
              </a:rPr>
              <a:t>This is the title slide to the Employee Engagement Module slide deck and should be on the screen as the participants arrive and find their seats for the module’s presentation and discussion. </a:t>
            </a:r>
            <a:r>
              <a:rPr lang="en-US" sz="1200" u="none" kern="1200" dirty="0">
                <a:solidFill>
                  <a:schemeClr val="tx1"/>
                </a:solidFill>
                <a:effectLst/>
                <a:latin typeface="+mn-lt"/>
                <a:ea typeface="+mn-ea"/>
                <a:cs typeface="+mn-cs"/>
              </a:rPr>
              <a:t>Take a few minutes, if appropriate, to introduce new regional steering committee members to the team</a:t>
            </a:r>
            <a:r>
              <a:rPr lang="en-US" sz="1200" kern="1200" dirty="0">
                <a:solidFill>
                  <a:schemeClr val="tx1"/>
                </a:solidFill>
                <a:effectLst/>
                <a:latin typeface="+mn-lt"/>
                <a:ea typeface="+mn-ea"/>
                <a:cs typeface="+mn-cs"/>
              </a:rPr>
              <a:t>. </a:t>
            </a:r>
          </a:p>
          <a:p>
            <a:endParaRPr lang="en-US" sz="1200" strike="sngStrike" kern="1200" dirty="0">
              <a:solidFill>
                <a:schemeClr val="tx1"/>
              </a:solidFill>
              <a:effectLst/>
              <a:latin typeface="+mn-lt"/>
              <a:ea typeface="+mn-ea"/>
              <a:cs typeface="+mn-cs"/>
            </a:endParaRPr>
          </a:p>
          <a:p>
            <a:endParaRPr lang="en-US" b="1" strike="sngStrike" dirty="0"/>
          </a:p>
          <a:p>
            <a:r>
              <a:rPr lang="en-US" b="1" dirty="0"/>
              <a:t>Time: </a:t>
            </a:r>
            <a:r>
              <a:rPr lang="en-US" b="0" dirty="0"/>
              <a:t>3-5 minutes</a:t>
            </a:r>
          </a:p>
          <a:p>
            <a:endParaRPr lang="en-US" b="0" dirty="0"/>
          </a:p>
          <a:p>
            <a:r>
              <a:rPr lang="en-US" b="1" dirty="0"/>
              <a:t>Materials: </a:t>
            </a:r>
            <a:r>
              <a:rPr lang="en-US" b="0" dirty="0"/>
              <a:t>None</a:t>
            </a:r>
          </a:p>
          <a:p>
            <a:endParaRPr lang="en-US" b="1" dirty="0"/>
          </a:p>
          <a:p>
            <a:r>
              <a:rPr lang="en-US" b="1" dirty="0"/>
              <a:t>Handouts: </a:t>
            </a:r>
            <a:r>
              <a:rPr lang="en-US" b="0" dirty="0"/>
              <a:t>PowerPoint Slide Deck</a:t>
            </a:r>
          </a:p>
        </p:txBody>
      </p:sp>
      <p:sp>
        <p:nvSpPr>
          <p:cNvPr id="4" name="Slide Number Placeholder 3"/>
          <p:cNvSpPr>
            <a:spLocks noGrp="1"/>
          </p:cNvSpPr>
          <p:nvPr>
            <p:ph type="sldNum" sz="quarter" idx="5"/>
          </p:nvPr>
        </p:nvSpPr>
        <p:spPr/>
        <p:txBody>
          <a:bodyPr/>
          <a:lstStyle/>
          <a:p>
            <a:fld id="{94FCD8C5-1069-4419-9727-FB829CB565BC}" type="slidenum">
              <a:rPr lang="en-US" smtClean="0"/>
              <a:t>1</a:t>
            </a:fld>
            <a:endParaRPr lang="en-US"/>
          </a:p>
        </p:txBody>
      </p:sp>
    </p:spTree>
    <p:extLst>
      <p:ext uri="{BB962C8B-B14F-4D97-AF65-F5344CB8AC3E}">
        <p14:creationId xmlns:p14="http://schemas.microsoft.com/office/powerpoint/2010/main" val="296902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indicates the Employee Perspectives Survey can be taken online or paper format.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Time: </a:t>
            </a:r>
            <a:r>
              <a:rPr lang="en-US" b="0" dirty="0"/>
              <a:t>2-3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94FCD8C5-1069-4419-9727-FB829CB565BC}" type="slidenum">
              <a:rPr lang="en-US" smtClean="0"/>
              <a:t>10</a:t>
            </a:fld>
            <a:endParaRPr lang="en-US"/>
          </a:p>
        </p:txBody>
      </p:sp>
    </p:spTree>
    <p:extLst>
      <p:ext uri="{BB962C8B-B14F-4D97-AF65-F5344CB8AC3E}">
        <p14:creationId xmlns:p14="http://schemas.microsoft.com/office/powerpoint/2010/main" val="262327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addresses the importance of setting goals pertaining to the number of completed Employee Perspectives surveys </a:t>
            </a:r>
            <a:r>
              <a:rPr lang="en-US" sz="1200" u="none" kern="1200" dirty="0">
                <a:solidFill>
                  <a:schemeClr val="tx1"/>
                </a:solidFill>
                <a:effectLst/>
                <a:latin typeface="+mn-lt"/>
                <a:ea typeface="+mn-ea"/>
                <a:cs typeface="+mn-cs"/>
              </a:rPr>
              <a:t>and achieving balanced </a:t>
            </a:r>
            <a:r>
              <a:rPr lang="en-US" sz="1200" kern="1200" dirty="0">
                <a:solidFill>
                  <a:schemeClr val="tx1"/>
                </a:solidFill>
                <a:effectLst/>
                <a:latin typeface="+mn-lt"/>
                <a:ea typeface="+mn-ea"/>
                <a:cs typeface="+mn-cs"/>
              </a:rPr>
              <a:t>CREATE business sectors and county representation and participation.</a:t>
            </a:r>
            <a:endParaRPr lang="en-US" b="1" dirty="0"/>
          </a:p>
          <a:p>
            <a:endParaRPr lang="en-US" b="1" dirty="0"/>
          </a:p>
          <a:p>
            <a:r>
              <a:rPr lang="en-US" b="1" dirty="0"/>
              <a:t>Time: </a:t>
            </a:r>
            <a:r>
              <a:rPr lang="en-US" b="0" dirty="0"/>
              <a:t>3-5 minutes</a:t>
            </a:r>
          </a:p>
          <a:p>
            <a:endParaRPr lang="en-US" b="1" dirty="0"/>
          </a:p>
          <a:p>
            <a:r>
              <a:rPr lang="en-US" b="1" dirty="0"/>
              <a:t>Materials: </a:t>
            </a:r>
            <a:r>
              <a:rPr lang="en-US" b="0" dirty="0"/>
              <a:t>None</a:t>
            </a:r>
          </a:p>
          <a:p>
            <a:endParaRPr lang="en-US" b="1" dirty="0"/>
          </a:p>
          <a:p>
            <a:r>
              <a:rPr lang="en-US" b="1" dirty="0"/>
              <a:t>Handouts: </a:t>
            </a:r>
            <a:r>
              <a:rPr lang="en-US" b="0" dirty="0"/>
              <a:t>None</a:t>
            </a:r>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11</a:t>
            </a:fld>
            <a:endParaRPr lang="en-US"/>
          </a:p>
        </p:txBody>
      </p:sp>
    </p:spTree>
    <p:extLst>
      <p:ext uri="{BB962C8B-B14F-4D97-AF65-F5344CB8AC3E}">
        <p14:creationId xmlns:p14="http://schemas.microsoft.com/office/powerpoint/2010/main" val="412679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identifies partners and ways for promoting the Employee Perspectives survey.</a:t>
            </a:r>
            <a:endParaRPr lang="en-US" b="1" dirty="0"/>
          </a:p>
          <a:p>
            <a:endParaRPr lang="en-US" b="1" dirty="0"/>
          </a:p>
          <a:p>
            <a:r>
              <a:rPr lang="en-US" b="1" dirty="0"/>
              <a:t>Time: </a:t>
            </a:r>
            <a:r>
              <a:rPr lang="en-US" b="0" dirty="0"/>
              <a:t>5-8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12</a:t>
            </a:fld>
            <a:endParaRPr lang="en-US"/>
          </a:p>
        </p:txBody>
      </p:sp>
    </p:spTree>
    <p:extLst>
      <p:ext uri="{BB962C8B-B14F-4D97-AF65-F5344CB8AC3E}">
        <p14:creationId xmlns:p14="http://schemas.microsoft.com/office/powerpoint/2010/main" val="130873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presents the results of the responses to the Employee Perspectives Survey question “Which best describes your current employment situation?” This question is representative of the type of information and perspective sought by conducting the Employee Perspectives Survey.</a:t>
            </a:r>
            <a:endParaRPr lang="en-US" b="1" dirty="0"/>
          </a:p>
          <a:p>
            <a:endParaRPr lang="en-US" b="1" dirty="0"/>
          </a:p>
          <a:p>
            <a:r>
              <a:rPr lang="en-US" b="1" dirty="0"/>
              <a:t>Time: </a:t>
            </a:r>
            <a:r>
              <a:rPr lang="en-US" b="0" u="none" dirty="0"/>
              <a:t>3-5</a:t>
            </a:r>
            <a:r>
              <a:rPr lang="en-US" b="0" dirty="0"/>
              <a:t>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13</a:t>
            </a:fld>
            <a:endParaRPr lang="en-US"/>
          </a:p>
        </p:txBody>
      </p:sp>
    </p:spTree>
    <p:extLst>
      <p:ext uri="{BB962C8B-B14F-4D97-AF65-F5344CB8AC3E}">
        <p14:creationId xmlns:p14="http://schemas.microsoft.com/office/powerpoint/2010/main" val="361165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presents the results of the responses to the Employee Perspectives Survey question “Do you receive training beyond orientation?” This question is representative of the type of information and perspective sought by conducting the Employee Engagement and Perspectives Survey.</a:t>
            </a:r>
            <a:endParaRPr lang="en-US" b="1" dirty="0"/>
          </a:p>
          <a:p>
            <a:endParaRPr lang="en-US" b="1" dirty="0"/>
          </a:p>
          <a:p>
            <a:r>
              <a:rPr lang="en-US" b="1" dirty="0"/>
              <a:t>Time: </a:t>
            </a:r>
            <a:r>
              <a:rPr lang="en-US" b="0" dirty="0"/>
              <a:t>2-3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14</a:t>
            </a:fld>
            <a:endParaRPr lang="en-US"/>
          </a:p>
        </p:txBody>
      </p:sp>
    </p:spTree>
    <p:extLst>
      <p:ext uri="{BB962C8B-B14F-4D97-AF65-F5344CB8AC3E}">
        <p14:creationId xmlns:p14="http://schemas.microsoft.com/office/powerpoint/2010/main" val="269071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illustrates how the results of the Employee Perspectives </a:t>
            </a:r>
            <a:r>
              <a:rPr lang="en-US" sz="1200" u="none" kern="1200" dirty="0">
                <a:solidFill>
                  <a:schemeClr val="tx1"/>
                </a:solidFill>
                <a:effectLst/>
                <a:latin typeface="+mn-lt"/>
                <a:ea typeface="+mn-ea"/>
                <a:cs typeface="+mn-cs"/>
              </a:rPr>
              <a:t>Survey </a:t>
            </a:r>
            <a:r>
              <a:rPr lang="en-US" sz="1200" u="none" strike="noStrike" kern="1200" dirty="0">
                <a:solidFill>
                  <a:schemeClr val="tx1"/>
                </a:solidFill>
                <a:effectLst/>
                <a:latin typeface="+mn-lt"/>
                <a:ea typeface="+mn-ea"/>
                <a:cs typeface="+mn-cs"/>
              </a:rPr>
              <a:t>will be</a:t>
            </a:r>
            <a:r>
              <a:rPr lang="en-US" sz="1200" u="none" strike="sngStrik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combined with the results from Business Retention and Expansion Survey </a:t>
            </a:r>
            <a:r>
              <a:rPr lang="en-US" sz="1200" u="none" strike="noStrike" kern="1200" dirty="0">
                <a:solidFill>
                  <a:schemeClr val="tx1"/>
                </a:solidFill>
                <a:effectLst/>
                <a:latin typeface="+mn-lt"/>
                <a:ea typeface="+mn-ea"/>
                <a:cs typeface="+mn-cs"/>
              </a:rPr>
              <a:t>and </a:t>
            </a:r>
            <a:r>
              <a:rPr lang="en-US" sz="1200" u="none" kern="1200" dirty="0">
                <a:solidFill>
                  <a:schemeClr val="tx1"/>
                </a:solidFill>
                <a:effectLst/>
                <a:latin typeface="+mn-lt"/>
                <a:ea typeface="+mn-ea"/>
                <a:cs typeface="+mn-cs"/>
              </a:rPr>
              <a:t>the informatio</a:t>
            </a:r>
            <a:r>
              <a:rPr lang="en-US" sz="1200" kern="1200" dirty="0">
                <a:solidFill>
                  <a:schemeClr val="tx1"/>
                </a:solidFill>
                <a:effectLst/>
                <a:latin typeface="+mn-lt"/>
                <a:ea typeface="+mn-ea"/>
                <a:cs typeface="+mn-cs"/>
              </a:rPr>
              <a:t>n gathered from The CREATE Forum and Academy to inform the strategic planning and implementation phase of the project.</a:t>
            </a:r>
            <a:endParaRPr lang="en-US" b="1" dirty="0"/>
          </a:p>
          <a:p>
            <a:endParaRPr lang="en-US" b="1" dirty="0"/>
          </a:p>
          <a:p>
            <a:r>
              <a:rPr lang="en-US" b="1" dirty="0"/>
              <a:t>Time: </a:t>
            </a:r>
            <a:r>
              <a:rPr lang="en-US" b="0" dirty="0"/>
              <a:t>3-5 minutes</a:t>
            </a:r>
          </a:p>
          <a:p>
            <a:endParaRPr lang="en-US" b="1" dirty="0"/>
          </a:p>
          <a:p>
            <a:r>
              <a:rPr lang="en-US" b="1" dirty="0"/>
              <a:t>Materials: </a:t>
            </a:r>
            <a:r>
              <a:rPr lang="en-US" b="0" dirty="0"/>
              <a:t>None</a:t>
            </a:r>
          </a:p>
          <a:p>
            <a:endParaRPr lang="en-US" b="1" dirty="0"/>
          </a:p>
          <a:p>
            <a:r>
              <a:rPr lang="en-US" b="1" dirty="0"/>
              <a:t>Handouts: </a:t>
            </a:r>
            <a:r>
              <a:rPr lang="en-US" b="0" u="none" dirty="0"/>
              <a:t>None</a:t>
            </a:r>
            <a:endParaRPr lang="en-US" b="0" u="none" strike="sngStrike"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15</a:t>
            </a:fld>
            <a:endParaRPr lang="en-US"/>
          </a:p>
        </p:txBody>
      </p:sp>
    </p:spTree>
    <p:extLst>
      <p:ext uri="{BB962C8B-B14F-4D97-AF65-F5344CB8AC3E}">
        <p14:creationId xmlns:p14="http://schemas.microsoft.com/office/powerpoint/2010/main" val="314912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sz="1200" kern="1200" dirty="0">
                <a:solidFill>
                  <a:schemeClr val="tx1"/>
                </a:solidFill>
                <a:effectLst/>
                <a:latin typeface="+mn-lt"/>
                <a:ea typeface="+mn-ea"/>
                <a:cs typeface="+mn-cs"/>
              </a:rPr>
              <a:t>This slide ends the presentation with a Q&amp;A session.</a:t>
            </a:r>
            <a:endParaRPr lang="en-US" b="1" dirty="0"/>
          </a:p>
          <a:p>
            <a:endParaRPr lang="en-US" b="1" dirty="0"/>
          </a:p>
          <a:p>
            <a:r>
              <a:rPr lang="en-US" b="1" dirty="0"/>
              <a:t>Time: </a:t>
            </a:r>
            <a:r>
              <a:rPr lang="en-US" b="0" dirty="0"/>
              <a:t>8-10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16</a:t>
            </a:fld>
            <a:endParaRPr lang="en-US"/>
          </a:p>
        </p:txBody>
      </p:sp>
    </p:spTree>
    <p:extLst>
      <p:ext uri="{BB962C8B-B14F-4D97-AF65-F5344CB8AC3E}">
        <p14:creationId xmlns:p14="http://schemas.microsoft.com/office/powerpoint/2010/main" val="87186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Instructions</a:t>
            </a:r>
            <a:r>
              <a:rPr lang="en-US" dirty="0">
                <a:effectLst/>
              </a:rPr>
              <a:t>:  Share this acknowledgment of the partnerships with CREATE BRIDGES.</a:t>
            </a:r>
          </a:p>
          <a:p>
            <a:pPr rtl="0"/>
            <a:r>
              <a:rPr lang="en-US" dirty="0">
                <a:effectLst/>
              </a:rPr>
              <a:t> </a:t>
            </a:r>
          </a:p>
          <a:p>
            <a:pPr rtl="0"/>
            <a:r>
              <a:rPr lang="en-US" b="1" dirty="0">
                <a:effectLst/>
              </a:rPr>
              <a:t>Materials</a:t>
            </a:r>
            <a:r>
              <a:rPr lang="en-US" dirty="0">
                <a:effectLst/>
              </a:rPr>
              <a:t>: None</a:t>
            </a:r>
          </a:p>
          <a:p>
            <a:pPr rtl="0"/>
            <a:r>
              <a:rPr lang="en-US" dirty="0">
                <a:effectLst/>
              </a:rPr>
              <a:t> </a:t>
            </a:r>
          </a:p>
          <a:p>
            <a:pPr rtl="0"/>
            <a:r>
              <a:rPr lang="en-US" b="1" dirty="0">
                <a:effectLst/>
              </a:rPr>
              <a:t>Handouts</a:t>
            </a:r>
            <a:r>
              <a:rPr lang="en-US" dirty="0">
                <a:effectLst/>
              </a:rPr>
              <a:t>: None</a:t>
            </a:r>
          </a:p>
          <a:p>
            <a:pPr rtl="0"/>
            <a:r>
              <a:rPr lang="en-US" dirty="0">
                <a:effectLst/>
              </a:rPr>
              <a:t> </a:t>
            </a:r>
          </a:p>
          <a:p>
            <a:pPr rtl="0"/>
            <a:r>
              <a:rPr lang="en-US" b="1" dirty="0">
                <a:effectLst/>
              </a:rPr>
              <a:t>Time</a:t>
            </a:r>
            <a:r>
              <a:rPr lang="en-US" dirty="0">
                <a:effectLst/>
              </a:rPr>
              <a:t>: 1 Minute</a:t>
            </a:r>
          </a:p>
        </p:txBody>
      </p:sp>
      <p:sp>
        <p:nvSpPr>
          <p:cNvPr id="4" name="Slide Number Placeholder 3"/>
          <p:cNvSpPr>
            <a:spLocks noGrp="1"/>
          </p:cNvSpPr>
          <p:nvPr>
            <p:ph type="sldNum" sz="quarter" idx="5"/>
          </p:nvPr>
        </p:nvSpPr>
        <p:spPr/>
        <p:txBody>
          <a:bodyPr/>
          <a:lstStyle/>
          <a:p>
            <a:fld id="{F0C638E5-15B6-4B9F-B003-9E21EDAAEA3F}" type="slidenum">
              <a:rPr lang="en-US" smtClean="0"/>
              <a:t>2</a:t>
            </a:fld>
            <a:endParaRPr lang="en-US"/>
          </a:p>
        </p:txBody>
      </p:sp>
    </p:spTree>
    <p:extLst>
      <p:ext uri="{BB962C8B-B14F-4D97-AF65-F5344CB8AC3E}">
        <p14:creationId xmlns:p14="http://schemas.microsoft.com/office/powerpoint/2010/main" val="45735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r>
              <a:rPr lang="en-US" sz="1200" kern="1200" dirty="0">
                <a:solidFill>
                  <a:schemeClr val="tx1"/>
                </a:solidFill>
                <a:effectLst/>
                <a:latin typeface="+mn-lt"/>
                <a:ea typeface="+mn-ea"/>
                <a:cs typeface="+mn-cs"/>
              </a:rPr>
              <a:t>This slide identifies the steps taken in the CREATE BRIDGES process to this point. Take a few minutes to briefly review the content of the steps to provide context for the Employee Perspectives Module and steps that will follow. </a:t>
            </a:r>
          </a:p>
          <a:p>
            <a:endParaRPr lang="en-US" baseline="0" dirty="0"/>
          </a:p>
          <a:p>
            <a:pPr marL="228600" indent="-228600">
              <a:buAutoNum type="arabicPeriod"/>
            </a:pPr>
            <a:r>
              <a:rPr lang="en-US" baseline="0" dirty="0"/>
              <a:t>Form a regional steering committee</a:t>
            </a:r>
          </a:p>
          <a:p>
            <a:pPr marL="228600" indent="-228600">
              <a:buAutoNum type="arabicPeriod"/>
            </a:pPr>
            <a:r>
              <a:rPr lang="en-US" baseline="0" dirty="0"/>
              <a:t>Conduct a resource listing of CREATE businesses and existing trainings and resources</a:t>
            </a:r>
          </a:p>
          <a:p>
            <a:pPr marL="228600" indent="-228600">
              <a:buAutoNum type="arabicPeriod"/>
            </a:pPr>
            <a:r>
              <a:rPr lang="en-US" baseline="0" dirty="0"/>
              <a:t>Host a CREATE BRIDGES Forum</a:t>
            </a:r>
          </a:p>
          <a:p>
            <a:pPr marL="228600" indent="-228600">
              <a:buAutoNum type="arabicPeriod"/>
            </a:pPr>
            <a:r>
              <a:rPr lang="en-US" baseline="0" dirty="0"/>
              <a:t>Conduct Business Retention and Expansion surveys</a:t>
            </a:r>
          </a:p>
          <a:p>
            <a:pPr marL="228600" indent="-228600">
              <a:buAutoNum type="arabicPeriod"/>
            </a:pPr>
            <a:r>
              <a:rPr lang="en-US" baseline="0" dirty="0"/>
              <a:t>Conduct employee engagement through surveys</a:t>
            </a:r>
          </a:p>
          <a:p>
            <a:pPr marL="228600" indent="-228600">
              <a:buAutoNum type="arabicPeriod"/>
            </a:pPr>
            <a:r>
              <a:rPr lang="en-US" baseline="0" dirty="0"/>
              <a:t>Convene a CREATE Academy</a:t>
            </a:r>
          </a:p>
          <a:p>
            <a:pPr marL="228600" indent="-228600">
              <a:buAutoNum type="arabicPeriod"/>
            </a:pPr>
            <a:r>
              <a:rPr lang="en-US" baseline="0" dirty="0"/>
              <a:t>Identify new strategies and actions</a:t>
            </a:r>
          </a:p>
          <a:p>
            <a:endParaRPr lang="en-US" baseline="0" dirty="0"/>
          </a:p>
          <a:p>
            <a:endParaRPr lang="en-US" baseline="0" dirty="0"/>
          </a:p>
          <a:p>
            <a:r>
              <a:rPr lang="en-US" b="1" baseline="0" dirty="0"/>
              <a:t>Time: 3-5</a:t>
            </a:r>
            <a:r>
              <a:rPr lang="en-US" baseline="0" dirty="0"/>
              <a:t> minute</a:t>
            </a:r>
          </a:p>
          <a:p>
            <a:endParaRPr lang="en-US" altLang="en-US" baseline="0" dirty="0"/>
          </a:p>
          <a:p>
            <a:r>
              <a:rPr lang="en-US" b="1" dirty="0"/>
              <a:t>Materials: </a:t>
            </a:r>
            <a:r>
              <a:rPr lang="en-US" b="0" dirty="0"/>
              <a:t>None</a:t>
            </a:r>
          </a:p>
          <a:p>
            <a:endParaRPr lang="en-US" b="1" dirty="0"/>
          </a:p>
          <a:p>
            <a:r>
              <a:rPr lang="en-US" b="1" dirty="0"/>
              <a:t>Handouts: </a:t>
            </a:r>
            <a:r>
              <a:rPr lang="en-US" b="0" dirty="0"/>
              <a:t>None</a:t>
            </a:r>
            <a:endParaRPr lang="en-US" altLang="en-US" baseline="0"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3</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p>
          <a:p>
            <a:r>
              <a:rPr lang="en-US" sz="1200" kern="1200" dirty="0">
                <a:solidFill>
                  <a:schemeClr val="tx1"/>
                </a:solidFill>
                <a:effectLst/>
                <a:latin typeface="+mn-lt"/>
                <a:ea typeface="+mn-ea"/>
                <a:cs typeface="+mn-cs"/>
              </a:rPr>
              <a:t>This slide acknowledges that the cornerstone of successful CREATE businesses is the synergistic interdependence of the business and the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Time</a:t>
            </a:r>
            <a:r>
              <a:rPr lang="en-US" b="0" baseline="0" dirty="0"/>
              <a:t>: 3-5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Materials: </a:t>
            </a:r>
            <a:r>
              <a:rPr lang="en-US" b="0" baseline="0" dirty="0"/>
              <a:t>None</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69B3-22EA-478D-828E-432B17D1E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1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focuses on the importance of understanding the employee perspective on the training needs that will increase their productivity. This is accomplished through establishing a process and format to gather information from workforce participants that can be used in designing a workforce development strategy.</a:t>
            </a:r>
          </a:p>
          <a:p>
            <a:endParaRPr lang="en-US" b="1" dirty="0"/>
          </a:p>
          <a:p>
            <a:r>
              <a:rPr lang="en-US" b="1" dirty="0"/>
              <a:t>Time: </a:t>
            </a:r>
            <a:r>
              <a:rPr lang="en-US" b="0" dirty="0"/>
              <a:t>3-5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5</a:t>
            </a:fld>
            <a:endParaRPr lang="en-US"/>
          </a:p>
        </p:txBody>
      </p:sp>
    </p:spTree>
    <p:extLst>
      <p:ext uri="{BB962C8B-B14F-4D97-AF65-F5344CB8AC3E}">
        <p14:creationId xmlns:p14="http://schemas.microsoft.com/office/powerpoint/2010/main" val="67230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Instructions: </a:t>
            </a:r>
            <a:r>
              <a:rPr lang="en-US" sz="1200" kern="1200" dirty="0">
                <a:solidFill>
                  <a:schemeClr val="tx1"/>
                </a:solidFill>
                <a:effectLst/>
                <a:latin typeface="+mn-lt"/>
                <a:ea typeface="+mn-ea"/>
                <a:cs typeface="+mn-cs"/>
              </a:rPr>
              <a:t>This slide features </a:t>
            </a:r>
            <a:r>
              <a:rPr lang="en-US" sz="1200" kern="1200" dirty="0">
                <a:solidFill>
                  <a:schemeClr val="tx1"/>
                </a:solidFill>
                <a:effectLst/>
                <a:highlight>
                  <a:srgbClr val="FFFF00"/>
                </a:highlight>
                <a:latin typeface="+mn-lt"/>
                <a:ea typeface="+mn-ea"/>
                <a:cs typeface="+mn-cs"/>
              </a:rPr>
              <a:t>an example </a:t>
            </a:r>
            <a:r>
              <a:rPr lang="en-US" sz="1200" kern="1200" dirty="0">
                <a:solidFill>
                  <a:schemeClr val="tx1"/>
                </a:solidFill>
                <a:effectLst/>
                <a:latin typeface="+mn-lt"/>
                <a:ea typeface="+mn-ea"/>
                <a:cs typeface="+mn-cs"/>
              </a:rPr>
              <a:t>fillable template/table identifying existing workforce organizations and resources in the region, contact information, location, and how the resources support the CREATE BRIDGES Initiative. The presenter of the module is encouraged </a:t>
            </a:r>
            <a:r>
              <a:rPr lang="en-US" sz="1200" dirty="0">
                <a:effectLst/>
                <a:latin typeface="Calibri" panose="020F0502020204030204" pitchFamily="34" charset="0"/>
                <a:ea typeface="Calibri" panose="020F0502020204030204" pitchFamily="34" charset="0"/>
                <a:cs typeface="Times New Roman" panose="02020603050405020304" pitchFamily="18" charset="0"/>
              </a:rPr>
              <a:t>take a few minutes to highlight the workforce trainings and other workforce development resources that already exist in the region, using the existing resource listing that the RSC already completed. Attendees should take a few minutes to review this list and see if anything is missing. The coordinator should have handouts for participants that include the existing list and include a few blank spaces to add any trainings or workforce resources missing from the existing list. This step of identifying existing trainings and opportunities can feed into the identification of strategies that are low-hanging fruit, especially as survey results are tabulated.</a:t>
            </a:r>
          </a:p>
          <a:p>
            <a:endParaRPr lang="en-US" b="1" dirty="0"/>
          </a:p>
          <a:p>
            <a:r>
              <a:rPr lang="en-US" b="1" dirty="0"/>
              <a:t>Time: </a:t>
            </a:r>
            <a:r>
              <a:rPr lang="en-US" b="0" u="none" dirty="0"/>
              <a:t>5-10</a:t>
            </a:r>
            <a:r>
              <a:rPr lang="en-US" b="0" dirty="0"/>
              <a:t> minutes</a:t>
            </a:r>
          </a:p>
          <a:p>
            <a:endParaRPr lang="en-US" b="1" dirty="0"/>
          </a:p>
          <a:p>
            <a:r>
              <a:rPr lang="en-US" b="1" dirty="0"/>
              <a:t>Materials: </a:t>
            </a:r>
            <a:r>
              <a:rPr lang="en-US" b="0" dirty="0"/>
              <a:t>Markers and pens</a:t>
            </a:r>
          </a:p>
          <a:p>
            <a:endParaRPr lang="en-US" b="1" dirty="0"/>
          </a:p>
          <a:p>
            <a:r>
              <a:rPr lang="en-US" b="1" dirty="0"/>
              <a:t>Handouts: </a:t>
            </a:r>
            <a:r>
              <a:rPr lang="en-US" b="0" dirty="0"/>
              <a:t>Identify Existing Workforce Opportunities Form</a:t>
            </a:r>
          </a:p>
          <a:p>
            <a:endParaRPr lang="en-US" baseline="0" dirty="0"/>
          </a:p>
        </p:txBody>
      </p:sp>
      <p:sp>
        <p:nvSpPr>
          <p:cNvPr id="4" name="Slide Number Placeholder 3"/>
          <p:cNvSpPr>
            <a:spLocks noGrp="1"/>
          </p:cNvSpPr>
          <p:nvPr>
            <p:ph type="sldNum" sz="quarter" idx="10"/>
          </p:nvPr>
        </p:nvSpPr>
        <p:spPr/>
        <p:txBody>
          <a:bodyPr/>
          <a:lstStyle/>
          <a:p>
            <a:fld id="{94FCD8C5-1069-4419-9727-FB829CB565BC}" type="slidenum">
              <a:rPr lang="en-US" smtClean="0"/>
              <a:t>6</a:t>
            </a:fld>
            <a:endParaRPr lang="en-US"/>
          </a:p>
        </p:txBody>
      </p:sp>
    </p:spTree>
    <p:extLst>
      <p:ext uri="{BB962C8B-B14F-4D97-AF65-F5344CB8AC3E}">
        <p14:creationId xmlns:p14="http://schemas.microsoft.com/office/powerpoint/2010/main" val="278505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focuses on the importance of understanding the employee perspective on the range of training needs that will increase their productivity. This information is provided through a survey of workforce participants and used in designing a workforce development strategy.</a:t>
            </a:r>
            <a:endParaRPr lang="en-US" b="1" dirty="0"/>
          </a:p>
          <a:p>
            <a:endParaRPr lang="en-US" b="1" dirty="0"/>
          </a:p>
          <a:p>
            <a:r>
              <a:rPr lang="en-US" b="1" dirty="0"/>
              <a:t>Time: </a:t>
            </a:r>
            <a:r>
              <a:rPr lang="en-US" b="0" dirty="0"/>
              <a:t>2-3 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7</a:t>
            </a:fld>
            <a:endParaRPr lang="en-US"/>
          </a:p>
        </p:txBody>
      </p:sp>
    </p:spTree>
    <p:extLst>
      <p:ext uri="{BB962C8B-B14F-4D97-AF65-F5344CB8AC3E}">
        <p14:creationId xmlns:p14="http://schemas.microsoft.com/office/powerpoint/2010/main" val="3395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focuses on the overall goal of the CREATE BRIDGES Initiative and the purpose of the Employee Perspectives Survey</a:t>
            </a:r>
            <a:endParaRPr lang="en-US" b="1" dirty="0"/>
          </a:p>
          <a:p>
            <a:endParaRPr lang="en-US" b="1" dirty="0"/>
          </a:p>
          <a:p>
            <a:r>
              <a:rPr lang="en-US" b="1" dirty="0"/>
              <a:t>Time: </a:t>
            </a:r>
            <a:r>
              <a:rPr lang="en-US" b="0" u="none" dirty="0"/>
              <a:t>3-5 </a:t>
            </a:r>
            <a:r>
              <a:rPr lang="en-US" b="0" dirty="0"/>
              <a:t>minutes</a:t>
            </a:r>
          </a:p>
          <a:p>
            <a:endParaRPr lang="en-US" b="1" dirty="0"/>
          </a:p>
          <a:p>
            <a:r>
              <a:rPr lang="en-US" b="1" dirty="0"/>
              <a:t>Materials: </a:t>
            </a:r>
            <a:r>
              <a:rPr lang="en-US" b="0" dirty="0"/>
              <a:t>None</a:t>
            </a:r>
          </a:p>
          <a:p>
            <a:endParaRPr lang="en-US" b="1" dirty="0"/>
          </a:p>
          <a:p>
            <a:r>
              <a:rPr lang="en-US" b="1" dirty="0"/>
              <a:t>Handouts: </a:t>
            </a:r>
            <a:r>
              <a:rPr lang="en-US" b="0" dirty="0"/>
              <a:t>None</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8</a:t>
            </a:fld>
            <a:endParaRPr lang="en-US"/>
          </a:p>
        </p:txBody>
      </p:sp>
    </p:spTree>
    <p:extLst>
      <p:ext uri="{BB962C8B-B14F-4D97-AF65-F5344CB8AC3E}">
        <p14:creationId xmlns:p14="http://schemas.microsoft.com/office/powerpoint/2010/main" val="44675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This slide reviews the Employee Perspectives survey topics.</a:t>
            </a:r>
            <a:endParaRPr lang="en-US" b="1" dirty="0"/>
          </a:p>
          <a:p>
            <a:endParaRPr lang="en-US" b="1" dirty="0"/>
          </a:p>
          <a:p>
            <a:r>
              <a:rPr lang="en-US" b="1" dirty="0"/>
              <a:t>Time: </a:t>
            </a:r>
            <a:r>
              <a:rPr lang="en-US" b="0" u="none" dirty="0"/>
              <a:t>2-3</a:t>
            </a:r>
            <a:r>
              <a:rPr lang="en-US" b="0" dirty="0"/>
              <a:t> minutes</a:t>
            </a:r>
          </a:p>
          <a:p>
            <a:endParaRPr lang="en-US" b="1" dirty="0"/>
          </a:p>
          <a:p>
            <a:r>
              <a:rPr lang="en-US" b="1" dirty="0"/>
              <a:t>Materials: </a:t>
            </a:r>
            <a:r>
              <a:rPr lang="en-US" b="0" dirty="0"/>
              <a:t>None</a:t>
            </a:r>
          </a:p>
          <a:p>
            <a:endParaRPr lang="en-US" b="1" dirty="0"/>
          </a:p>
          <a:p>
            <a:r>
              <a:rPr lang="en-US" b="1" dirty="0"/>
              <a:t>Handouts: </a:t>
            </a:r>
            <a:r>
              <a:rPr lang="en-US" b="0" dirty="0"/>
              <a:t>Employee Perspectives Survey</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9</a:t>
            </a:fld>
            <a:endParaRPr lang="en-US"/>
          </a:p>
        </p:txBody>
      </p:sp>
    </p:spTree>
    <p:extLst>
      <p:ext uri="{BB962C8B-B14F-4D97-AF65-F5344CB8AC3E}">
        <p14:creationId xmlns:p14="http://schemas.microsoft.com/office/powerpoint/2010/main" val="4015578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pic>
        <p:nvPicPr>
          <p:cNvPr id="6" name="Picture 5">
            <a:extLst>
              <a:ext uri="{FF2B5EF4-FFF2-40B4-BE49-F238E27FC236}">
                <a16:creationId xmlns:a16="http://schemas.microsoft.com/office/drawing/2014/main" id="{0D583250-0613-451E-85F8-6AD8EE448B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66" y="261053"/>
            <a:ext cx="1532230" cy="62065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19" name="Picture 18" descr="A close up of a sign&#10;&#10;Description automatically generated">
            <a:extLst>
              <a:ext uri="{FF2B5EF4-FFF2-40B4-BE49-F238E27FC236}">
                <a16:creationId xmlns:a16="http://schemas.microsoft.com/office/drawing/2014/main" id="{17101A2C-B7FA-426B-90D9-33D50A8839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68976" y="4576439"/>
            <a:ext cx="2764115" cy="1018358"/>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1"/><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openclipart.org/detail/128923/surveyicon" TargetMode="External"/><Relationship Id="rId5" Type="http://schemas.openxmlformats.org/officeDocument/2006/relationships/image" Target="../media/image20.png"/><Relationship Id="rId4" Type="http://schemas.openxmlformats.org/officeDocument/2006/relationships/hyperlink" Target="https://www.rawpixel.com/search/surve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s://www.pngall.com/target-png/download/1260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pressbooks.nscc.ca/lumenlife/chapter/putting-it-together-adolesc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rawpixel.com/search/conversation" TargetMode="External"/><Relationship Id="rId4" Type="http://schemas.openxmlformats.org/officeDocument/2006/relationships/image" Target="../media/image17.1"/></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608138" y="4557713"/>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Employee Engagement</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Online or Paper Survey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6616" y="2801587"/>
            <a:ext cx="4180974" cy="271240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74289" y="2382253"/>
            <a:ext cx="2772797" cy="3551075"/>
          </a:xfrm>
          <a:prstGeom prst="rect">
            <a:avLst/>
          </a:prstGeom>
        </p:spPr>
      </p:pic>
    </p:spTree>
    <p:extLst>
      <p:ext uri="{BB962C8B-B14F-4D97-AF65-F5344CB8AC3E}">
        <p14:creationId xmlns:p14="http://schemas.microsoft.com/office/powerpoint/2010/main" val="94066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Rectangle 2"/>
          <p:cNvSpPr/>
          <p:nvPr/>
        </p:nvSpPr>
        <p:spPr>
          <a:xfrm>
            <a:off x="866272" y="1533824"/>
            <a:ext cx="10503569" cy="3262432"/>
          </a:xfrm>
          <a:prstGeom prst="rect">
            <a:avLst/>
          </a:prstGeom>
        </p:spPr>
        <p:txBody>
          <a:bodyPr wrap="square">
            <a:spAutoFit/>
          </a:bodyPr>
          <a:lstStyle/>
          <a:p>
            <a:pPr marL="285750" indent="-285750">
              <a:buFont typeface="Arial" panose="020B0604020202020204" pitchFamily="34" charset="0"/>
              <a:buChar char="•"/>
            </a:pPr>
            <a:r>
              <a:rPr lang="en-US" sz="3400" dirty="0">
                <a:latin typeface="+mj-lt"/>
                <a:ea typeface="Calibri" panose="020F0502020204030204" pitchFamily="34" charset="0"/>
              </a:rPr>
              <a:t>Determine target number of qualified surveys</a:t>
            </a:r>
            <a:br>
              <a:rPr lang="en-US" sz="3400" dirty="0">
                <a:latin typeface="+mj-lt"/>
                <a:ea typeface="Calibri" panose="020F0502020204030204" pitchFamily="34" charset="0"/>
              </a:rPr>
            </a:br>
            <a:endParaRPr lang="en-US" sz="3400" dirty="0">
              <a:latin typeface="+mj-lt"/>
              <a:ea typeface="Calibri" panose="020F0502020204030204" pitchFamily="34" charset="0"/>
            </a:endParaRPr>
          </a:p>
          <a:p>
            <a:pPr marL="285750" indent="-285750">
              <a:buFont typeface="Arial" panose="020B0604020202020204" pitchFamily="34" charset="0"/>
              <a:buChar char="•"/>
            </a:pPr>
            <a:r>
              <a:rPr lang="en-US" sz="3400" dirty="0">
                <a:latin typeface="+mj-lt"/>
                <a:ea typeface="Calibri" panose="020F0502020204030204" pitchFamily="34" charset="0"/>
              </a:rPr>
              <a:t>Track sector representation</a:t>
            </a:r>
            <a:br>
              <a:rPr lang="en-US" sz="3400" dirty="0">
                <a:latin typeface="+mj-lt"/>
                <a:ea typeface="Calibri" panose="020F0502020204030204" pitchFamily="34" charset="0"/>
              </a:rPr>
            </a:br>
            <a:endParaRPr lang="en-US" sz="3400" dirty="0">
              <a:latin typeface="+mj-lt"/>
              <a:ea typeface="Calibri" panose="020F0502020204030204" pitchFamily="34" charset="0"/>
            </a:endParaRPr>
          </a:p>
          <a:p>
            <a:pPr marL="285750" indent="-285750">
              <a:buFont typeface="Arial" panose="020B0604020202020204" pitchFamily="34" charset="0"/>
              <a:buChar char="•"/>
            </a:pPr>
            <a:r>
              <a:rPr lang="en-US" sz="3400" dirty="0">
                <a:latin typeface="+mj-lt"/>
                <a:ea typeface="Calibri" panose="020F0502020204030204" pitchFamily="34" charset="0"/>
              </a:rPr>
              <a:t>County representation </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3136" y="2120814"/>
            <a:ext cx="4059935" cy="4059935"/>
          </a:xfrm>
          <a:prstGeom prst="rect">
            <a:avLst/>
          </a:prstGeom>
        </p:spPr>
      </p:pic>
      <p:sp>
        <p:nvSpPr>
          <p:cNvPr id="4" name="TextBox 3">
            <a:extLst>
              <a:ext uri="{FF2B5EF4-FFF2-40B4-BE49-F238E27FC236}">
                <a16:creationId xmlns:a16="http://schemas.microsoft.com/office/drawing/2014/main" id="{D58803B4-9BFB-4C77-9A8D-CEB4B7A7C7AB}"/>
              </a:ext>
            </a:extLst>
          </p:cNvPr>
          <p:cNvSpPr txBox="1"/>
          <p:nvPr/>
        </p:nvSpPr>
        <p:spPr>
          <a:xfrm>
            <a:off x="7065734" y="5752487"/>
            <a:ext cx="2798818" cy="369332"/>
          </a:xfrm>
          <a:prstGeom prst="rect">
            <a:avLst/>
          </a:prstGeom>
          <a:noFill/>
        </p:spPr>
        <p:txBody>
          <a:bodyPr wrap="square" rtlCol="0">
            <a:spAutoFit/>
          </a:bodyPr>
          <a:lstStyle/>
          <a:p>
            <a:r>
              <a:rPr lang="en-US" sz="900" dirty="0">
                <a:hlinkClick r:id="rId4" tooltip="https://www.pngall.com/target-png/download/12609"/>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658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a:t>
            </a:r>
          </a:p>
        </p:txBody>
      </p:sp>
      <p:sp>
        <p:nvSpPr>
          <p:cNvPr id="4" name="Title 1"/>
          <p:cNvSpPr txBox="1">
            <a:spLocks/>
          </p:cNvSpPr>
          <p:nvPr/>
        </p:nvSpPr>
        <p:spPr>
          <a:xfrm>
            <a:off x="728865" y="1190840"/>
            <a:ext cx="11168273" cy="5282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4000" dirty="0"/>
              <a:t>Regional Steering Committee</a:t>
            </a:r>
          </a:p>
          <a:p>
            <a:pPr marL="571500" indent="-571500">
              <a:buFont typeface="Arial" panose="020B0604020202020204" pitchFamily="34" charset="0"/>
              <a:buChar char="•"/>
            </a:pPr>
            <a:r>
              <a:rPr lang="en-US" sz="4000" dirty="0"/>
              <a:t>Resource List </a:t>
            </a:r>
          </a:p>
          <a:p>
            <a:pPr marL="571500" indent="-571500">
              <a:buFont typeface="Arial" panose="020B0604020202020204" pitchFamily="34" charset="0"/>
              <a:buChar char="•"/>
            </a:pPr>
            <a:r>
              <a:rPr lang="en-US" sz="4000" dirty="0"/>
              <a:t>With Business Retention &amp; Expansion participants and volunteers</a:t>
            </a:r>
          </a:p>
          <a:p>
            <a:pPr marL="571500" indent="-571500">
              <a:buFont typeface="Arial" panose="020B0604020202020204" pitchFamily="34" charset="0"/>
              <a:buChar char="•"/>
            </a:pPr>
            <a:r>
              <a:rPr lang="en-US" sz="4000" dirty="0"/>
              <a:t>Libraries</a:t>
            </a:r>
          </a:p>
          <a:p>
            <a:pPr marL="571500" indent="-571500">
              <a:buFont typeface="Arial" panose="020B0604020202020204" pitchFamily="34" charset="0"/>
              <a:buChar char="•"/>
            </a:pPr>
            <a:r>
              <a:rPr lang="en-US" sz="4000" dirty="0"/>
              <a:t>Press Releases</a:t>
            </a:r>
          </a:p>
          <a:p>
            <a:pPr marL="571500" indent="-571500">
              <a:buFont typeface="Arial" panose="020B0604020202020204" pitchFamily="34" charset="0"/>
              <a:buChar char="•"/>
            </a:pPr>
            <a:r>
              <a:rPr lang="en-US" sz="4000" dirty="0"/>
              <a:t>Local radio ads/interviews</a:t>
            </a:r>
          </a:p>
          <a:p>
            <a:pPr marL="571500" indent="-571500">
              <a:buFont typeface="Arial" panose="020B0604020202020204" pitchFamily="34" charset="0"/>
              <a:buChar char="•"/>
            </a:pPr>
            <a:r>
              <a:rPr lang="en-US" sz="4000" dirty="0"/>
              <a:t>Workforce organizations </a:t>
            </a:r>
          </a:p>
          <a:p>
            <a:pPr marL="571500" indent="-571500">
              <a:buFont typeface="Arial" panose="020B0604020202020204" pitchFamily="34" charset="0"/>
              <a:buChar char="•"/>
            </a:pPr>
            <a:r>
              <a:rPr lang="en-US" sz="4000" dirty="0"/>
              <a:t>Social media</a:t>
            </a:r>
          </a:p>
        </p:txBody>
      </p:sp>
    </p:spTree>
    <p:extLst>
      <p:ext uri="{BB962C8B-B14F-4D97-AF65-F5344CB8AC3E}">
        <p14:creationId xmlns:p14="http://schemas.microsoft.com/office/powerpoint/2010/main" val="369820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Employee Perspectives </a:t>
            </a:r>
          </a:p>
        </p:txBody>
      </p:sp>
      <p:pic>
        <p:nvPicPr>
          <p:cNvPr id="3" name="Picture 2"/>
          <p:cNvPicPr>
            <a:picLocks noChangeAspect="1"/>
          </p:cNvPicPr>
          <p:nvPr/>
        </p:nvPicPr>
        <p:blipFill>
          <a:blip r:embed="rId3"/>
          <a:stretch>
            <a:fillRect/>
          </a:stretch>
        </p:blipFill>
        <p:spPr>
          <a:xfrm>
            <a:off x="1239253" y="1136189"/>
            <a:ext cx="9873917" cy="5030110"/>
          </a:xfrm>
          <a:prstGeom prst="rect">
            <a:avLst/>
          </a:prstGeom>
        </p:spPr>
      </p:pic>
    </p:spTree>
    <p:extLst>
      <p:ext uri="{BB962C8B-B14F-4D97-AF65-F5344CB8AC3E}">
        <p14:creationId xmlns:p14="http://schemas.microsoft.com/office/powerpoint/2010/main" val="182956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Employee Perspectives </a:t>
            </a:r>
          </a:p>
        </p:txBody>
      </p:sp>
      <p:pic>
        <p:nvPicPr>
          <p:cNvPr id="3" name="Picture 2"/>
          <p:cNvPicPr>
            <a:picLocks noChangeAspect="1"/>
          </p:cNvPicPr>
          <p:nvPr/>
        </p:nvPicPr>
        <p:blipFill>
          <a:blip r:embed="rId3"/>
          <a:stretch>
            <a:fillRect/>
          </a:stretch>
        </p:blipFill>
        <p:spPr>
          <a:xfrm>
            <a:off x="1908653" y="1334822"/>
            <a:ext cx="8230313" cy="4645555"/>
          </a:xfrm>
          <a:prstGeom prst="rect">
            <a:avLst/>
          </a:prstGeom>
        </p:spPr>
      </p:pic>
    </p:spTree>
    <p:extLst>
      <p:ext uri="{BB962C8B-B14F-4D97-AF65-F5344CB8AC3E}">
        <p14:creationId xmlns:p14="http://schemas.microsoft.com/office/powerpoint/2010/main" val="321382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8866" y="208261"/>
            <a:ext cx="11168273" cy="1325563"/>
          </a:xfrm>
        </p:spPr>
        <p:txBody>
          <a:bodyPr/>
          <a:lstStyle/>
          <a:p>
            <a:r>
              <a:rPr lang="en-US" dirty="0"/>
              <a:t>Analysis </a:t>
            </a:r>
          </a:p>
        </p:txBody>
      </p:sp>
      <p:graphicFrame>
        <p:nvGraphicFramePr>
          <p:cNvPr id="8" name="Diagram 7"/>
          <p:cNvGraphicFramePr/>
          <p:nvPr>
            <p:extLst>
              <p:ext uri="{D42A27DB-BD31-4B8C-83A1-F6EECF244321}">
                <p14:modId xmlns:p14="http://schemas.microsoft.com/office/powerpoint/2010/main" val="34415709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26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80752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FF9-997F-DBFD-C836-838E2F277F74}"/>
              </a:ext>
            </a:extLst>
          </p:cNvPr>
          <p:cNvSpPr>
            <a:spLocks noGrp="1"/>
          </p:cNvSpPr>
          <p:nvPr>
            <p:ph type="title"/>
          </p:nvPr>
        </p:nvSpPr>
        <p:spPr/>
        <p:txBody>
          <a:bodyPr/>
          <a:lstStyle/>
          <a:p>
            <a:r>
              <a:rPr lang="en-US" dirty="0"/>
              <a:t>Acknowledgements</a:t>
            </a:r>
          </a:p>
        </p:txBody>
      </p:sp>
      <p:sp>
        <p:nvSpPr>
          <p:cNvPr id="15" name="TextBox 14">
            <a:extLst>
              <a:ext uri="{FF2B5EF4-FFF2-40B4-BE49-F238E27FC236}">
                <a16:creationId xmlns:a16="http://schemas.microsoft.com/office/drawing/2014/main" id="{036018DF-E5BA-7953-6889-597F471AFFF7}"/>
              </a:ext>
            </a:extLst>
          </p:cNvPr>
          <p:cNvSpPr txBox="1"/>
          <p:nvPr/>
        </p:nvSpPr>
        <p:spPr>
          <a:xfrm>
            <a:off x="511864" y="4951782"/>
            <a:ext cx="11168273" cy="1323439"/>
          </a:xfrm>
          <a:prstGeom prst="rect">
            <a:avLst/>
          </a:prstGeom>
          <a:noFill/>
        </p:spPr>
        <p:txBody>
          <a:bodyPr wrap="square" rtlCol="0">
            <a:spAutoFit/>
          </a:bodyPr>
          <a:lstStyle/>
          <a:p>
            <a:pPr marL="0" marR="0" algn="ctr">
              <a:spcAft>
                <a:spcPts val="600"/>
              </a:spcAft>
            </a:pPr>
            <a:r>
              <a:rPr lang="en-US" sz="1400" dirty="0"/>
              <a:t>This curriculum was made possible through funding by Walmart.  The findings, conclusions, and recommendations presented in this curriculum are those of the Southern Rural Development Center and its project partners alone, and do not necessarily reflect the opinions of  Walmart.</a:t>
            </a:r>
          </a:p>
          <a:p>
            <a:pPr marL="0" marR="0" algn="ctr">
              <a:spcAft>
                <a:spcPts val="600"/>
              </a:spcAft>
            </a:pPr>
            <a:r>
              <a:rPr lang="en-US" sz="1400" dirty="0"/>
              <a:t>This work is supported by 2022-51150-327212 from the U.S. Department of Agriculture, National Institute of Food and Agriculture.</a:t>
            </a:r>
          </a:p>
          <a:p>
            <a:pPr marL="0" marR="0" algn="ctr">
              <a:spcAft>
                <a:spcPts val="600"/>
              </a:spcAft>
            </a:pPr>
            <a:r>
              <a:rPr lang="en-US" sz="1400" dirty="0"/>
              <a:t>Any opinions, findings, conclusions, or recommendations expressed in this publication are those of the author(s) and should not be construed to represent any official USDA or U.S. Government determination or policy.</a:t>
            </a:r>
          </a:p>
        </p:txBody>
      </p:sp>
      <p:pic>
        <p:nvPicPr>
          <p:cNvPr id="12" name="Picture 11" descr="new mexico state university extension logo">
            <a:extLst>
              <a:ext uri="{FF2B5EF4-FFF2-40B4-BE49-F238E27FC236}">
                <a16:creationId xmlns:a16="http://schemas.microsoft.com/office/drawing/2014/main" id="{472A0A60-785F-8F94-AB22-EF85FD02BBEA}"/>
              </a:ext>
            </a:extLst>
          </p:cNvPr>
          <p:cNvPicPr/>
          <p:nvPr/>
        </p:nvPicPr>
        <p:blipFill rotWithShape="1">
          <a:blip r:embed="rId3">
            <a:extLst>
              <a:ext uri="{28A0092B-C50C-407E-A947-70E740481C1C}">
                <a14:useLocalDpi xmlns:a14="http://schemas.microsoft.com/office/drawing/2010/main" val="0"/>
              </a:ext>
            </a:extLst>
          </a:blip>
          <a:srcRect r="5412"/>
          <a:stretch/>
        </p:blipFill>
        <p:spPr bwMode="auto">
          <a:xfrm>
            <a:off x="2202289" y="2015138"/>
            <a:ext cx="2365297" cy="749934"/>
          </a:xfrm>
          <a:prstGeom prst="rect">
            <a:avLst/>
          </a:prstGeom>
          <a:noFill/>
          <a:ln>
            <a:noFill/>
          </a:ln>
          <a:extLst>
            <a:ext uri="{53640926-AAD7-44D8-BBD7-CCE9431645EC}">
              <a14:shadowObscured xmlns:a14="http://schemas.microsoft.com/office/drawing/2010/main"/>
            </a:ext>
          </a:extLst>
        </p:spPr>
      </p:pic>
      <p:pic>
        <p:nvPicPr>
          <p:cNvPr id="13" name="Picture 12" descr="north carolina state extension logo">
            <a:extLst>
              <a:ext uri="{FF2B5EF4-FFF2-40B4-BE49-F238E27FC236}">
                <a16:creationId xmlns:a16="http://schemas.microsoft.com/office/drawing/2014/main" id="{143E0B3A-BB49-1257-5E99-DD59054FB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015137"/>
            <a:ext cx="1200150" cy="749935"/>
          </a:xfrm>
          <a:prstGeom prst="rect">
            <a:avLst/>
          </a:prstGeom>
        </p:spPr>
      </p:pic>
      <p:pic>
        <p:nvPicPr>
          <p:cNvPr id="14" name="Picture 13" descr="Oklahoma state university extension logo">
            <a:extLst>
              <a:ext uri="{FF2B5EF4-FFF2-40B4-BE49-F238E27FC236}">
                <a16:creationId xmlns:a16="http://schemas.microsoft.com/office/drawing/2014/main" id="{CFFB668C-33F4-2089-8CE0-857410A73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414" y="2134275"/>
            <a:ext cx="3042932" cy="450805"/>
          </a:xfrm>
          <a:prstGeom prst="rect">
            <a:avLst/>
          </a:prstGeom>
        </p:spPr>
      </p:pic>
      <p:pic>
        <p:nvPicPr>
          <p:cNvPr id="3" name="Picture 2" descr="university of Illinois extension logo">
            <a:extLst>
              <a:ext uri="{FF2B5EF4-FFF2-40B4-BE49-F238E27FC236}">
                <a16:creationId xmlns:a16="http://schemas.microsoft.com/office/drawing/2014/main" id="{0B46C1A5-25CE-E699-6A82-D0E8A4884F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4" t="18362" r="5747" b="18288"/>
          <a:stretch/>
        </p:blipFill>
        <p:spPr bwMode="auto">
          <a:xfrm>
            <a:off x="4657201" y="3467686"/>
            <a:ext cx="2877598" cy="749935"/>
          </a:xfrm>
          <a:prstGeom prst="rect">
            <a:avLst/>
          </a:prstGeom>
          <a:ln>
            <a:noFill/>
          </a:ln>
          <a:extLst>
            <a:ext uri="{53640926-AAD7-44D8-BBD7-CCE9431645EC}">
              <a14:shadowObscured xmlns:a14="http://schemas.microsoft.com/office/drawing/2010/main"/>
            </a:ext>
          </a:extLst>
        </p:spPr>
      </p:pic>
      <p:pic>
        <p:nvPicPr>
          <p:cNvPr id="10" name="Picture 9" descr="university of Arkansas extension logo">
            <a:extLst>
              <a:ext uri="{FF2B5EF4-FFF2-40B4-BE49-F238E27FC236}">
                <a16:creationId xmlns:a16="http://schemas.microsoft.com/office/drawing/2014/main" id="{9ED5C93C-378E-8343-1199-7AFD1284D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352284" y="3483459"/>
            <a:ext cx="2365297" cy="789106"/>
          </a:xfrm>
          <a:prstGeom prst="rect">
            <a:avLst/>
          </a:prstGeom>
          <a:extLst>
            <a:ext uri="{53640926-AAD7-44D8-BBD7-CCE9431645EC}">
              <a14:shadowObscured xmlns:a14="http://schemas.microsoft.com/office/drawing/2010/main"/>
            </a:ext>
          </a:extLst>
        </p:spPr>
      </p:pic>
      <p:pic>
        <p:nvPicPr>
          <p:cNvPr id="17" name="Picture 16" descr="university of Kentucky community and economic development initiative of Kentucky logo">
            <a:extLst>
              <a:ext uri="{FF2B5EF4-FFF2-40B4-BE49-F238E27FC236}">
                <a16:creationId xmlns:a16="http://schemas.microsoft.com/office/drawing/2014/main" id="{CCDDBB10-FF1D-118B-73D4-86C1E81CFC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4419" y="3518614"/>
            <a:ext cx="3042932" cy="648077"/>
          </a:xfrm>
          <a:prstGeom prst="rect">
            <a:avLst/>
          </a:prstGeom>
        </p:spPr>
      </p:pic>
    </p:spTree>
    <p:extLst>
      <p:ext uri="{BB962C8B-B14F-4D97-AF65-F5344CB8AC3E}">
        <p14:creationId xmlns:p14="http://schemas.microsoft.com/office/powerpoint/2010/main" val="395204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CREATE BRIDGES Process</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32" name="TextBox 31">
            <a:extLst>
              <a:ext uri="{C183D7F6-B498-43B3-948B-1728B52AA6E4}">
                <adec:decorative xmlns:adec="http://schemas.microsoft.com/office/drawing/2017/decorative" val="1"/>
              </a:ext>
            </a:extLst>
          </p:cNvPr>
          <p:cNvSpPr txBox="1"/>
          <p:nvPr/>
        </p:nvSpPr>
        <p:spPr>
          <a:xfrm>
            <a:off x="4488930" y="2953738"/>
            <a:ext cx="1426814"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Host a civic forum</a:t>
            </a:r>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4" name="Left Brace 3">
            <a:extLst>
              <a:ext uri="{FF2B5EF4-FFF2-40B4-BE49-F238E27FC236}">
                <a16:creationId xmlns:a16="http://schemas.microsoft.com/office/drawing/2014/main" id="{775422D0-9309-4677-BB48-2101527B7295}"/>
              </a:ext>
            </a:extLst>
          </p:cNvPr>
          <p:cNvSpPr/>
          <p:nvPr/>
        </p:nvSpPr>
        <p:spPr>
          <a:xfrm rot="16200000">
            <a:off x="6955563" y="4434607"/>
            <a:ext cx="346006" cy="2042577"/>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30E7F87-AF9F-4890-9617-3511F050A8FB}"/>
              </a:ext>
            </a:extLst>
          </p:cNvPr>
          <p:cNvSpPr txBox="1"/>
          <p:nvPr/>
        </p:nvSpPr>
        <p:spPr>
          <a:xfrm>
            <a:off x="6137521" y="5743401"/>
            <a:ext cx="2904565" cy="461665"/>
          </a:xfrm>
          <a:prstGeom prst="rect">
            <a:avLst/>
          </a:prstGeom>
          <a:noFill/>
        </p:spPr>
        <p:txBody>
          <a:bodyPr wrap="square" rtlCol="0">
            <a:spAutoFit/>
          </a:bodyPr>
          <a:lstStyle/>
          <a:p>
            <a:r>
              <a:rPr lang="en-US" sz="2400" b="1" dirty="0">
                <a:solidFill>
                  <a:schemeClr val="accent3"/>
                </a:solidFill>
              </a:rPr>
              <a:t>We are here!</a:t>
            </a:r>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33" grpId="0" animBg="1"/>
      <p:bldP spid="34" grpId="0" animBg="1"/>
      <p:bldP spid="3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6" y="208261"/>
            <a:ext cx="2684894" cy="6253499"/>
          </a:xfrm>
        </p:spPr>
        <p:txBody>
          <a:bodyPr>
            <a:normAutofit/>
          </a:bodyPr>
          <a:lstStyle/>
          <a:p>
            <a:r>
              <a:rPr lang="en-US" dirty="0">
                <a:solidFill>
                  <a:schemeClr val="accent3"/>
                </a:solidFill>
              </a:rPr>
              <a:t>The CREATE BRIDGES Process:  A </a:t>
            </a:r>
            <a:br>
              <a:rPr lang="en-US" dirty="0">
                <a:solidFill>
                  <a:schemeClr val="accent3"/>
                </a:solidFill>
              </a:rPr>
            </a:br>
            <a:r>
              <a:rPr lang="en-US" dirty="0">
                <a:solidFill>
                  <a:schemeClr val="accent3"/>
                </a:solidFill>
              </a:rPr>
              <a:t>two-part approach, an overview </a:t>
            </a:r>
          </a:p>
        </p:txBody>
      </p:sp>
      <p:graphicFrame>
        <p:nvGraphicFramePr>
          <p:cNvPr id="5" name="Diagram 4"/>
          <p:cNvGraphicFramePr/>
          <p:nvPr/>
        </p:nvGraphicFramePr>
        <p:xfrm>
          <a:off x="2692400" y="132080"/>
          <a:ext cx="9885679" cy="651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05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09" y="637674"/>
            <a:ext cx="10773323" cy="1762425"/>
          </a:xfrm>
        </p:spPr>
        <p:txBody>
          <a:bodyPr>
            <a:normAutofit/>
          </a:bodyPr>
          <a:lstStyle/>
          <a:p>
            <a:r>
              <a:rPr lang="en-US" b="1" dirty="0">
                <a:solidFill>
                  <a:schemeClr val="accent2"/>
                </a:solidFill>
              </a:rPr>
              <a:t>Employee Perspectives </a:t>
            </a:r>
            <a:r>
              <a:rPr lang="en-US" b="1" dirty="0"/>
              <a:t>and </a:t>
            </a:r>
            <a:br>
              <a:rPr lang="en-US" dirty="0"/>
            </a:br>
            <a:r>
              <a:rPr lang="en-US" b="1" dirty="0"/>
              <a:t>Collaborating on Training Opportunities </a:t>
            </a:r>
            <a:endParaRPr lang="en-US" dirty="0"/>
          </a:p>
        </p:txBody>
      </p:sp>
      <p:sp>
        <p:nvSpPr>
          <p:cNvPr id="3" name="Rectangle 2"/>
          <p:cNvSpPr/>
          <p:nvPr/>
        </p:nvSpPr>
        <p:spPr>
          <a:xfrm>
            <a:off x="897309" y="2400099"/>
            <a:ext cx="741947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83838"/>
                </a:solidFill>
                <a:effectLst/>
                <a:uLnTx/>
                <a:uFillTx/>
                <a:latin typeface="Gill Sans MT" panose="020B0502020104020203"/>
                <a:ea typeface="+mn-ea"/>
                <a:cs typeface="+mn-cs"/>
              </a:rPr>
              <a:t>Goal</a:t>
            </a:r>
            <a:r>
              <a:rPr kumimoji="0" lang="en-US" sz="2400" b="0" i="0" u="none" strike="noStrike" kern="1200" cap="none" spc="0" normalizeH="0" baseline="0" noProof="0" dirty="0">
                <a:ln>
                  <a:noFill/>
                </a:ln>
                <a:solidFill>
                  <a:srgbClr val="383838"/>
                </a:solidFill>
                <a:effectLst/>
                <a:uLnTx/>
                <a:uFillTx/>
                <a:latin typeface="Gill Sans MT" panose="020B0502020104020203"/>
                <a:ea typeface="+mn-ea"/>
                <a:cs typeface="+mn-cs"/>
              </a:rPr>
              <a:t>: Gather information from workforce participants and coordinate existing workforce training to meet identified needs, and generate ideas for new opportunities, as well as engage employees about their work experience </a:t>
            </a:r>
          </a:p>
          <a:p>
            <a:pPr marL="0" marR="0" lvl="0" indent="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83838"/>
                </a:solidFill>
                <a:effectLst/>
                <a:uLnTx/>
                <a:uFillTx/>
                <a:latin typeface="Gill Sans MT" panose="020B0502020104020203"/>
                <a:ea typeface="+mn-ea"/>
                <a:cs typeface="+mn-cs"/>
              </a:rPr>
              <a:t>Format</a:t>
            </a:r>
            <a:r>
              <a:rPr kumimoji="0" lang="en-US" sz="2400" b="0" i="0" u="none" strike="noStrike" kern="1200" cap="none" spc="0" normalizeH="0" baseline="0" noProof="0" dirty="0">
                <a:ln>
                  <a:noFill/>
                </a:ln>
                <a:solidFill>
                  <a:srgbClr val="383838"/>
                </a:solidFill>
                <a:effectLst/>
                <a:uLnTx/>
                <a:uFillTx/>
                <a:latin typeface="Gill Sans MT" panose="020B0502020104020203"/>
                <a:ea typeface="+mn-ea"/>
                <a:cs typeface="+mn-cs"/>
              </a:rPr>
              <a:t>: Region-wide workforce program collaboration and engagement with personnel via surveys</a:t>
            </a:r>
            <a:br>
              <a:rPr kumimoji="0" lang="en-US" sz="2400" b="0" i="0" u="none" strike="noStrike" kern="1200" cap="none" spc="0" normalizeH="0" baseline="0" noProof="0" dirty="0">
                <a:ln>
                  <a:noFill/>
                </a:ln>
                <a:solidFill>
                  <a:srgbClr val="383838"/>
                </a:solidFill>
                <a:effectLst/>
                <a:uLnTx/>
                <a:uFillTx/>
                <a:latin typeface="Gill Sans MT" panose="020B0502020104020203"/>
                <a:ea typeface="+mn-ea"/>
                <a:cs typeface="+mn-cs"/>
              </a:rPr>
            </a:br>
            <a:endParaRPr lang="en-US" sz="2400" b="1" dirty="0">
              <a:solidFill>
                <a:srgbClr val="383838"/>
              </a:solidFill>
              <a:latin typeface="+mj-lt"/>
            </a:endParaRPr>
          </a:p>
          <a:p>
            <a:pPr>
              <a:buFont typeface="Arial" panose="020B0604020202020204" pitchFamily="34" charset="0"/>
              <a:buChar char="•"/>
            </a:pPr>
            <a:r>
              <a:rPr lang="en-US" sz="2400" b="1" dirty="0">
                <a:solidFill>
                  <a:srgbClr val="383838"/>
                </a:solidFill>
                <a:latin typeface="+mj-lt"/>
              </a:rPr>
              <a:t>Process: </a:t>
            </a:r>
            <a:r>
              <a:rPr lang="en-US" sz="2400" dirty="0">
                <a:solidFill>
                  <a:srgbClr val="383838"/>
                </a:solidFill>
                <a:latin typeface="+mj-lt"/>
              </a:rPr>
              <a:t>Identify existing skill training opportunities and identify gaps to be filled with new training and initiate conversations with current employees</a:t>
            </a:r>
            <a:br>
              <a:rPr lang="en-US" sz="2400" dirty="0">
                <a:solidFill>
                  <a:srgbClr val="383838"/>
                </a:solidFill>
                <a:latin typeface="+mj-lt"/>
              </a:rPr>
            </a:br>
            <a:endParaRPr lang="en-US" sz="2400" dirty="0">
              <a:solidFill>
                <a:srgbClr val="383838"/>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25853" y="2776891"/>
            <a:ext cx="3212432" cy="2116330"/>
          </a:xfrm>
          <a:prstGeom prst="rect">
            <a:avLst/>
          </a:prstGeom>
        </p:spPr>
      </p:pic>
      <p:sp>
        <p:nvSpPr>
          <p:cNvPr id="5" name="TextBox 4">
            <a:extLst>
              <a:ext uri="{FF2B5EF4-FFF2-40B4-BE49-F238E27FC236}">
                <a16:creationId xmlns:a16="http://schemas.microsoft.com/office/drawing/2014/main" id="{42BBE8E7-D011-457C-AAD6-45095DB5333C}"/>
              </a:ext>
            </a:extLst>
          </p:cNvPr>
          <p:cNvSpPr txBox="1"/>
          <p:nvPr/>
        </p:nvSpPr>
        <p:spPr>
          <a:xfrm>
            <a:off x="8325853" y="4893221"/>
            <a:ext cx="3212432" cy="230832"/>
          </a:xfrm>
          <a:prstGeom prst="rect">
            <a:avLst/>
          </a:prstGeom>
          <a:noFill/>
        </p:spPr>
        <p:txBody>
          <a:bodyPr wrap="square" rtlCol="0">
            <a:spAutoFit/>
          </a:bodyPr>
          <a:lstStyle/>
          <a:p>
            <a:r>
              <a:rPr lang="en-US" sz="900">
                <a:hlinkClick r:id="rId4" tooltip="https://pressbooks.nscc.ca/lumenlife/chapter/putting-it-together-adolescence/"/>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75997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Identify Existing Workforce Opportunities </a:t>
            </a:r>
          </a:p>
        </p:txBody>
      </p:sp>
      <p:graphicFrame>
        <p:nvGraphicFramePr>
          <p:cNvPr id="3" name="Table 2">
            <a:extLst>
              <a:ext uri="{FF2B5EF4-FFF2-40B4-BE49-F238E27FC236}">
                <a16:creationId xmlns:a16="http://schemas.microsoft.com/office/drawing/2014/main" id="{70852D98-C889-4B72-9C03-517DEAAFE9F6}"/>
              </a:ext>
            </a:extLst>
          </p:cNvPr>
          <p:cNvGraphicFramePr>
            <a:graphicFrameLocks noGrp="1"/>
          </p:cNvGraphicFramePr>
          <p:nvPr>
            <p:extLst>
              <p:ext uri="{D42A27DB-BD31-4B8C-83A1-F6EECF244321}">
                <p14:modId xmlns:p14="http://schemas.microsoft.com/office/powerpoint/2010/main" val="3697343747"/>
              </p:ext>
            </p:extLst>
          </p:nvPr>
        </p:nvGraphicFramePr>
        <p:xfrm>
          <a:off x="898428" y="1726528"/>
          <a:ext cx="10829148" cy="3231176"/>
        </p:xfrm>
        <a:graphic>
          <a:graphicData uri="http://schemas.openxmlformats.org/drawingml/2006/table">
            <a:tbl>
              <a:tblPr firstRow="1" bandRow="1">
                <a:tableStyleId>{5C22544A-7EE6-4342-B048-85BDC9FD1C3A}</a:tableStyleId>
              </a:tblPr>
              <a:tblGrid>
                <a:gridCol w="1804858">
                  <a:extLst>
                    <a:ext uri="{9D8B030D-6E8A-4147-A177-3AD203B41FA5}">
                      <a16:colId xmlns:a16="http://schemas.microsoft.com/office/drawing/2014/main" val="2198533676"/>
                    </a:ext>
                  </a:extLst>
                </a:gridCol>
                <a:gridCol w="1804858">
                  <a:extLst>
                    <a:ext uri="{9D8B030D-6E8A-4147-A177-3AD203B41FA5}">
                      <a16:colId xmlns:a16="http://schemas.microsoft.com/office/drawing/2014/main" val="4199035546"/>
                    </a:ext>
                  </a:extLst>
                </a:gridCol>
                <a:gridCol w="1804858">
                  <a:extLst>
                    <a:ext uri="{9D8B030D-6E8A-4147-A177-3AD203B41FA5}">
                      <a16:colId xmlns:a16="http://schemas.microsoft.com/office/drawing/2014/main" val="347606670"/>
                    </a:ext>
                  </a:extLst>
                </a:gridCol>
                <a:gridCol w="1804858">
                  <a:extLst>
                    <a:ext uri="{9D8B030D-6E8A-4147-A177-3AD203B41FA5}">
                      <a16:colId xmlns:a16="http://schemas.microsoft.com/office/drawing/2014/main" val="533228650"/>
                    </a:ext>
                  </a:extLst>
                </a:gridCol>
                <a:gridCol w="1804858">
                  <a:extLst>
                    <a:ext uri="{9D8B030D-6E8A-4147-A177-3AD203B41FA5}">
                      <a16:colId xmlns:a16="http://schemas.microsoft.com/office/drawing/2014/main" val="3610459692"/>
                    </a:ext>
                  </a:extLst>
                </a:gridCol>
                <a:gridCol w="1804858">
                  <a:extLst>
                    <a:ext uri="{9D8B030D-6E8A-4147-A177-3AD203B41FA5}">
                      <a16:colId xmlns:a16="http://schemas.microsoft.com/office/drawing/2014/main" val="531963921"/>
                    </a:ext>
                  </a:extLst>
                </a:gridCol>
              </a:tblGrid>
              <a:tr h="579416">
                <a:tc>
                  <a:txBody>
                    <a:bodyPr/>
                    <a:lstStyle/>
                    <a:p>
                      <a:pPr algn="ctr"/>
                      <a:r>
                        <a:rPr lang="en-US" dirty="0"/>
                        <a:t>Name of Organization/Resource</a:t>
                      </a:r>
                    </a:p>
                  </a:txBody>
                  <a:tcPr/>
                </a:tc>
                <a:tc>
                  <a:txBody>
                    <a:bodyPr/>
                    <a:lstStyle/>
                    <a:p>
                      <a:pPr algn="ctr"/>
                      <a:r>
                        <a:rPr lang="en-US" dirty="0"/>
                        <a:t>Name of Contact</a:t>
                      </a:r>
                    </a:p>
                  </a:txBody>
                  <a:tcPr/>
                </a:tc>
                <a:tc>
                  <a:txBody>
                    <a:bodyPr/>
                    <a:lstStyle/>
                    <a:p>
                      <a:pPr algn="ctr"/>
                      <a:r>
                        <a:rPr lang="en-US" dirty="0"/>
                        <a:t>Service Area-Region, County, Town</a:t>
                      </a:r>
                    </a:p>
                  </a:txBody>
                  <a:tcPr/>
                </a:tc>
                <a:tc>
                  <a:txBody>
                    <a:bodyPr/>
                    <a:lstStyle/>
                    <a:p>
                      <a:pPr algn="ctr"/>
                      <a:r>
                        <a:rPr lang="en-US" dirty="0"/>
                        <a:t>Location</a:t>
                      </a:r>
                    </a:p>
                  </a:txBody>
                  <a:tcPr/>
                </a:tc>
                <a:tc>
                  <a:txBody>
                    <a:bodyPr/>
                    <a:lstStyle/>
                    <a:p>
                      <a:pPr algn="ctr"/>
                      <a:r>
                        <a:rPr lang="en-US" dirty="0"/>
                        <a:t>Type of Resource</a:t>
                      </a:r>
                    </a:p>
                  </a:txBody>
                  <a:tcPr/>
                </a:tc>
                <a:tc>
                  <a:txBody>
                    <a:bodyPr/>
                    <a:lstStyle/>
                    <a:p>
                      <a:pPr algn="ctr"/>
                      <a:r>
                        <a:rPr lang="en-US" dirty="0"/>
                        <a:t>How could this resource support the CREATE BRIDGES initiative</a:t>
                      </a:r>
                    </a:p>
                  </a:txBody>
                  <a:tcPr/>
                </a:tc>
                <a:extLst>
                  <a:ext uri="{0D108BD9-81ED-4DB2-BD59-A6C34878D82A}">
                    <a16:rowId xmlns:a16="http://schemas.microsoft.com/office/drawing/2014/main" val="901899710"/>
                  </a:ext>
                </a:extLst>
              </a:tr>
              <a:tr h="579416">
                <a:tc>
                  <a:txBody>
                    <a:bodyPr/>
                    <a:lstStyle/>
                    <a:p>
                      <a:r>
                        <a:rPr lang="en-US" dirty="0"/>
                        <a:t>Creek  Community College</a:t>
                      </a:r>
                    </a:p>
                  </a:txBody>
                  <a:tcPr/>
                </a:tc>
                <a:tc>
                  <a:txBody>
                    <a:bodyPr/>
                    <a:lstStyle/>
                    <a:p>
                      <a:r>
                        <a:rPr lang="en-US" dirty="0"/>
                        <a:t>Carol Allen</a:t>
                      </a:r>
                    </a:p>
                  </a:txBody>
                  <a:tcPr/>
                </a:tc>
                <a:tc>
                  <a:txBody>
                    <a:bodyPr/>
                    <a:lstStyle/>
                    <a:p>
                      <a:r>
                        <a:rPr lang="en-US" dirty="0"/>
                        <a:t>Creek County</a:t>
                      </a:r>
                    </a:p>
                  </a:txBody>
                  <a:tcPr/>
                </a:tc>
                <a:tc>
                  <a:txBody>
                    <a:bodyPr/>
                    <a:lstStyle/>
                    <a:p>
                      <a:r>
                        <a:rPr lang="en-US" dirty="0"/>
                        <a:t>Greenville</a:t>
                      </a:r>
                    </a:p>
                  </a:txBody>
                  <a:tcPr/>
                </a:tc>
                <a:tc>
                  <a:txBody>
                    <a:bodyPr/>
                    <a:lstStyle/>
                    <a:p>
                      <a:r>
                        <a:rPr lang="en-US" dirty="0"/>
                        <a:t>Community Resource</a:t>
                      </a:r>
                    </a:p>
                  </a:txBody>
                  <a:tcPr/>
                </a:tc>
                <a:tc>
                  <a:txBody>
                    <a:bodyPr/>
                    <a:lstStyle/>
                    <a:p>
                      <a:r>
                        <a:rPr lang="en-US" dirty="0"/>
                        <a:t>Workforce training</a:t>
                      </a:r>
                    </a:p>
                  </a:txBody>
                  <a:tcPr/>
                </a:tc>
                <a:extLst>
                  <a:ext uri="{0D108BD9-81ED-4DB2-BD59-A6C34878D82A}">
                    <a16:rowId xmlns:a16="http://schemas.microsoft.com/office/drawing/2014/main" val="3959119806"/>
                  </a:ext>
                </a:extLst>
              </a:tr>
              <a:tr h="57941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38730855"/>
                  </a:ext>
                </a:extLst>
              </a:tr>
            </a:tbl>
          </a:graphicData>
        </a:graphic>
      </p:graphicFrame>
    </p:spTree>
    <p:extLst>
      <p:ext uri="{BB962C8B-B14F-4D97-AF65-F5344CB8AC3E}">
        <p14:creationId xmlns:p14="http://schemas.microsoft.com/office/powerpoint/2010/main" val="427466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63" y="250169"/>
            <a:ext cx="11168273" cy="1325563"/>
          </a:xfrm>
        </p:spPr>
        <p:txBody>
          <a:bodyPr>
            <a:normAutofit/>
          </a:bodyPr>
          <a:lstStyle/>
          <a:p>
            <a:r>
              <a:rPr lang="en-US" sz="4200" dirty="0"/>
              <a:t>Employee Perspectives Survey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412" y="1533824"/>
            <a:ext cx="6545179" cy="4908884"/>
          </a:xfrm>
          <a:prstGeom prst="rect">
            <a:avLst/>
          </a:prstGeom>
        </p:spPr>
      </p:pic>
      <p:sp>
        <p:nvSpPr>
          <p:cNvPr id="4" name="Rectangle 3"/>
          <p:cNvSpPr/>
          <p:nvPr/>
        </p:nvSpPr>
        <p:spPr>
          <a:xfrm>
            <a:off x="6172200" y="1744579"/>
            <a:ext cx="3413391" cy="99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4CCCD6-083E-4F4A-A88F-7D9F85369C14}"/>
              </a:ext>
            </a:extLst>
          </p:cNvPr>
          <p:cNvSpPr/>
          <p:nvPr/>
        </p:nvSpPr>
        <p:spPr>
          <a:xfrm>
            <a:off x="3706368" y="6035040"/>
            <a:ext cx="5181600" cy="40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C5A79B-787D-41AC-8D95-D4C188829CA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14691" y="4651520"/>
            <a:ext cx="2740892" cy="1956311"/>
          </a:xfrm>
          <a:prstGeom prst="rect">
            <a:avLst/>
          </a:prstGeom>
        </p:spPr>
      </p:pic>
    </p:spTree>
    <p:extLst>
      <p:ext uri="{BB962C8B-B14F-4D97-AF65-F5344CB8AC3E}">
        <p14:creationId xmlns:p14="http://schemas.microsoft.com/office/powerpoint/2010/main" val="126666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3991" y="1313906"/>
            <a:ext cx="7438022" cy="4811420"/>
          </a:xfrm>
          <a:prstGeom prst="rect">
            <a:avLst/>
          </a:prstGeom>
        </p:spPr>
      </p:pic>
      <p:sp>
        <p:nvSpPr>
          <p:cNvPr id="4" name="Rectangle 3">
            <a:extLst>
              <a:ext uri="{FF2B5EF4-FFF2-40B4-BE49-F238E27FC236}">
                <a16:creationId xmlns:a16="http://schemas.microsoft.com/office/drawing/2014/main" id="{4120C6A0-1AC7-48D1-81A5-C4DC7411E328}"/>
              </a:ext>
            </a:extLst>
          </p:cNvPr>
          <p:cNvSpPr/>
          <p:nvPr/>
        </p:nvSpPr>
        <p:spPr>
          <a:xfrm>
            <a:off x="4303776" y="2938272"/>
            <a:ext cx="182880"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F5FD20-D1D5-4645-8E29-2F558B1EF759}"/>
              </a:ext>
            </a:extLst>
          </p:cNvPr>
          <p:cNvSpPr/>
          <p:nvPr/>
        </p:nvSpPr>
        <p:spPr>
          <a:xfrm>
            <a:off x="3840480" y="3340608"/>
            <a:ext cx="463296" cy="8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62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Survey </a:t>
            </a:r>
          </a:p>
        </p:txBody>
      </p:sp>
      <p:sp>
        <p:nvSpPr>
          <p:cNvPr id="3" name="TextBox 2"/>
          <p:cNvSpPr txBox="1"/>
          <p:nvPr/>
        </p:nvSpPr>
        <p:spPr>
          <a:xfrm>
            <a:off x="1037230" y="1869743"/>
            <a:ext cx="10044752" cy="2862322"/>
          </a:xfrm>
          <a:prstGeom prst="rect">
            <a:avLst/>
          </a:prstGeom>
          <a:noFill/>
        </p:spPr>
        <p:txBody>
          <a:bodyPr wrap="square" rtlCol="0">
            <a:spAutoFit/>
          </a:bodyPr>
          <a:lstStyle/>
          <a:p>
            <a:r>
              <a:rPr lang="en-US" sz="3000" dirty="0"/>
              <a:t>Employee Perspectives Survey Topics: </a:t>
            </a:r>
          </a:p>
          <a:p>
            <a:pPr marL="285750" indent="-285750">
              <a:buFont typeface="Arial" panose="020B0604020202020204" pitchFamily="34" charset="0"/>
              <a:buChar char="•"/>
            </a:pPr>
            <a:r>
              <a:rPr lang="en-US" sz="3000" dirty="0"/>
              <a:t>Employment History</a:t>
            </a:r>
          </a:p>
          <a:p>
            <a:pPr marL="285750" indent="-285750">
              <a:buFont typeface="Arial" panose="020B0604020202020204" pitchFamily="34" charset="0"/>
              <a:buChar char="•"/>
            </a:pPr>
            <a:r>
              <a:rPr lang="en-US" sz="3000" dirty="0"/>
              <a:t>Skills &amp; Education</a:t>
            </a:r>
          </a:p>
          <a:p>
            <a:pPr marL="285750" indent="-285750">
              <a:buFont typeface="Arial" panose="020B0604020202020204" pitchFamily="34" charset="0"/>
              <a:buChar char="•"/>
            </a:pPr>
            <a:r>
              <a:rPr lang="en-US" sz="3000" dirty="0"/>
              <a:t>Training &amp; Promotion Opportunities</a:t>
            </a:r>
          </a:p>
          <a:p>
            <a:pPr marL="285750" indent="-285750">
              <a:buFont typeface="Arial" panose="020B0604020202020204" pitchFamily="34" charset="0"/>
              <a:buChar char="•"/>
            </a:pPr>
            <a:r>
              <a:rPr lang="en-US" sz="3000" dirty="0"/>
              <a:t>Employer Support</a:t>
            </a:r>
          </a:p>
          <a:p>
            <a:pPr marL="285750" indent="-285750">
              <a:buFont typeface="Arial" panose="020B0604020202020204" pitchFamily="34" charset="0"/>
              <a:buChar char="•"/>
            </a:pPr>
            <a:r>
              <a:rPr lang="en-US" sz="3000" dirty="0"/>
              <a:t>Community Support </a:t>
            </a:r>
          </a:p>
        </p:txBody>
      </p:sp>
    </p:spTree>
    <p:extLst>
      <p:ext uri="{BB962C8B-B14F-4D97-AF65-F5344CB8AC3E}">
        <p14:creationId xmlns:p14="http://schemas.microsoft.com/office/powerpoint/2010/main" val="838003448"/>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19293</TotalTime>
  <Words>1260</Words>
  <Application>Microsoft Office PowerPoint</Application>
  <PresentationFormat>Widescreen</PresentationFormat>
  <Paragraphs>220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Theme1</vt:lpstr>
      <vt:lpstr>Employee Engagement</vt:lpstr>
      <vt:lpstr>Acknowledgements</vt:lpstr>
      <vt:lpstr>CREATE BRIDGES Process</vt:lpstr>
      <vt:lpstr>The CREATE BRIDGES Process:  A  two-part approach, an overview </vt:lpstr>
      <vt:lpstr>Employee Perspectives and  Collaborating on Training Opportunities </vt:lpstr>
      <vt:lpstr>Identify Existing Workforce Opportunities </vt:lpstr>
      <vt:lpstr>Employee Perspectives Survey</vt:lpstr>
      <vt:lpstr>PowerPoint Presentation</vt:lpstr>
      <vt:lpstr>Review Survey </vt:lpstr>
      <vt:lpstr>Format: Online or Paper Survey </vt:lpstr>
      <vt:lpstr>Goal Setting</vt:lpstr>
      <vt:lpstr>Promotion </vt:lpstr>
      <vt:lpstr>Analysis- Employee Perspectives </vt:lpstr>
      <vt:lpstr>Analysis- Employee Perspectives </vt:lpstr>
      <vt:lpstr>Analysis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213</cp:revision>
  <cp:lastPrinted>2023-09-02T22:33:57Z</cp:lastPrinted>
  <dcterms:created xsi:type="dcterms:W3CDTF">2018-11-29T19:52:24Z</dcterms:created>
  <dcterms:modified xsi:type="dcterms:W3CDTF">2024-01-31T19:37:56Z</dcterms:modified>
</cp:coreProperties>
</file>