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345" r:id="rId3"/>
    <p:sldId id="342" r:id="rId4"/>
    <p:sldId id="292" r:id="rId5"/>
    <p:sldId id="266" r:id="rId6"/>
    <p:sldId id="267" r:id="rId7"/>
    <p:sldId id="269" r:id="rId8"/>
    <p:sldId id="271" r:id="rId9"/>
    <p:sldId id="272" r:id="rId10"/>
    <p:sldId id="273" r:id="rId11"/>
    <p:sldId id="274" r:id="rId12"/>
    <p:sldId id="275" r:id="rId13"/>
    <p:sldId id="343" r:id="rId14"/>
    <p:sldId id="276" r:id="rId15"/>
    <p:sldId id="278" r:id="rId16"/>
    <p:sldId id="285" r:id="rId17"/>
    <p:sldId id="279" r:id="rId18"/>
    <p:sldId id="289" r:id="rId19"/>
    <p:sldId id="280" r:id="rId20"/>
    <p:sldId id="281" r:id="rId21"/>
    <p:sldId id="344" r:id="rId22"/>
    <p:sldId id="291"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ngford, Grace" initials="LG" lastIdx="8" clrIdx="5">
    <p:extLst>
      <p:ext uri="{19B8F6BF-5375-455C-9EA6-DF929625EA0E}">
        <p15:presenceInfo xmlns:p15="http://schemas.microsoft.com/office/powerpoint/2012/main" userId="S-1-5-21-3754530577-3616342059-1945054183-78517" providerId="AD"/>
      </p:ext>
    </p:extLst>
  </p:cmAuthor>
  <p:cmAuthor id="1" name="setup2019" initials="s" lastIdx="1" clrIdx="0">
    <p:extLst>
      <p:ext uri="{19B8F6BF-5375-455C-9EA6-DF929625EA0E}">
        <p15:presenceInfo xmlns:p15="http://schemas.microsoft.com/office/powerpoint/2012/main" userId="setup2019" providerId="None"/>
      </p:ext>
    </p:extLst>
  </p:cmAuthor>
  <p:cmAuthor id="3" name="Shideler, Dave" initials="SD" lastIdx="5" clrIdx="1">
    <p:extLst>
      <p:ext uri="{19B8F6BF-5375-455C-9EA6-DF929625EA0E}">
        <p15:presenceInfo xmlns:p15="http://schemas.microsoft.com/office/powerpoint/2012/main" userId="S-1-5-21-321074259-2410434457-2231178854-197265" providerId="AD"/>
      </p:ext>
    </p:extLst>
  </p:cmAuthor>
  <p:cmAuthor id="4" name="Grace Langford" initials="GL" lastIdx="9" clrIdx="2">
    <p:extLst>
      <p:ext uri="{19B8F6BF-5375-455C-9EA6-DF929625EA0E}">
        <p15:presenceInfo xmlns:p15="http://schemas.microsoft.com/office/powerpoint/2012/main" userId="Grace Langford" providerId="None"/>
      </p:ext>
    </p:extLst>
  </p:cmAuthor>
  <p:cmAuthor id="5" name="Julianne Dunn" initials="JD" lastIdx="1" clrIdx="3">
    <p:extLst>
      <p:ext uri="{19B8F6BF-5375-455C-9EA6-DF929625EA0E}">
        <p15:presenceInfo xmlns:p15="http://schemas.microsoft.com/office/powerpoint/2012/main" userId="hKYXc0O4HssNw5VkHc8ZySgvhBsrChvbJGBjtAaW2hQ=" providerId="None"/>
      </p:ext>
    </p:extLst>
  </p:cmAuthor>
  <p:cmAuthor id="6" name="Siems, Sara" initials="SS" lastIdx="1" clrIdx="4">
    <p:extLst>
      <p:ext uri="{19B8F6BF-5375-455C-9EA6-DF929625EA0E}">
        <p15:presenceInfo xmlns:p15="http://schemas.microsoft.com/office/powerpoint/2012/main" userId="S-1-5-21-321074259-2410434457-2231178854-305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2" d="100"/>
          <a:sy n="92" d="100"/>
        </p:scale>
        <p:origin x="432" y="84"/>
      </p:cViewPr>
      <p:guideLst/>
    </p:cSldViewPr>
  </p:slideViewPr>
  <p:outlineViewPr>
    <p:cViewPr>
      <p:scale>
        <a:sx n="33" d="100"/>
        <a:sy n="33" d="100"/>
      </p:scale>
      <p:origin x="0" y="-2208"/>
    </p:cViewPr>
  </p:outlineViewPr>
  <p:notesTextViewPr>
    <p:cViewPr>
      <p:scale>
        <a:sx n="3" d="2"/>
        <a:sy n="3" d="2"/>
      </p:scale>
      <p:origin x="0" y="0"/>
    </p:cViewPr>
  </p:notesTextViewPr>
  <p:notesViewPr>
    <p:cSldViewPr snapToGrid="0">
      <p:cViewPr varScale="1">
        <p:scale>
          <a:sx n="74" d="100"/>
          <a:sy n="74" d="100"/>
        </p:scale>
        <p:origin x="268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hyperlink" Target="https://www.publicdomainpictures.net/en/view-image.php?image=90472&amp;picture=neon-open-sign" TargetMode="External"/><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hyperlink" Target="http://pixabay.com/en/teacher-silhouette-black-isolated-309533/" TargetMode="External"/><Relationship Id="rId1" Type="http://schemas.openxmlformats.org/officeDocument/2006/relationships/image" Target="../media/image16.png"/><Relationship Id="rId6" Type="http://schemas.openxmlformats.org/officeDocument/2006/relationships/hyperlink" Target="https://openclipart.org/detail/17024/icon-planning" TargetMode="External"/><Relationship Id="rId5" Type="http://schemas.openxmlformats.org/officeDocument/2006/relationships/image" Target="../media/image18.png"/><Relationship Id="rId10" Type="http://schemas.openxmlformats.org/officeDocument/2006/relationships/hyperlink" Target="https://pxhere.com/en/photo/1570335" TargetMode="External"/><Relationship Id="rId4" Type="http://schemas.openxmlformats.org/officeDocument/2006/relationships/hyperlink" Target="https://openclipart.org/detail/67/tools-hammer-spanner-by-andy" TargetMode="External"/><Relationship Id="rId9" Type="http://schemas.openxmlformats.org/officeDocument/2006/relationships/image" Target="../media/image20.jpeg"/></Relationships>
</file>

<file path=ppt/diagrams/_rels/data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flickr.com/photos/scjn/2879233923/" TargetMode="External"/><Relationship Id="rId1" Type="http://schemas.openxmlformats.org/officeDocument/2006/relationships/image" Target="../media/image22.jpg"/><Relationship Id="rId6" Type="http://schemas.openxmlformats.org/officeDocument/2006/relationships/hyperlink" Target="https://www.publicdomainpictures.net/en/view-image.php?image=68880&amp;picture=chipped-bricks" TargetMode="External"/><Relationship Id="rId5" Type="http://schemas.openxmlformats.org/officeDocument/2006/relationships/image" Target="../media/image24.jpg"/><Relationship Id="rId4" Type="http://schemas.openxmlformats.org/officeDocument/2006/relationships/hyperlink" Target="https://publicdomainpictures.net/view-image.php?image=62557&amp;picture=envelope"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penclipart.org/detail/169719/checklist-by-dako" TargetMode="External"/><Relationship Id="rId1" Type="http://schemas.openxmlformats.org/officeDocument/2006/relationships/image" Target="../media/image25.png"/><Relationship Id="rId6" Type="http://schemas.openxmlformats.org/officeDocument/2006/relationships/hyperlink" Target="https://openclipart.org/detail/198662/mono_template_memo-by-dannya" TargetMode="External"/><Relationship Id="rId5" Type="http://schemas.openxmlformats.org/officeDocument/2006/relationships/image" Target="../media/image27.png"/><Relationship Id="rId4" Type="http://schemas.openxmlformats.org/officeDocument/2006/relationships/hyperlink" Target="https://freesvg.org/chromatic-geometric-arrows"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www.publicdomainpictures.net/en/view-image.php?image=90472&amp;picture=neon-open-sign" TargetMode="External"/><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hyperlink" Target="http://pixabay.com/en/teacher-silhouette-black-isolated-309533/" TargetMode="External"/><Relationship Id="rId1" Type="http://schemas.openxmlformats.org/officeDocument/2006/relationships/image" Target="../media/image16.png"/><Relationship Id="rId6" Type="http://schemas.openxmlformats.org/officeDocument/2006/relationships/hyperlink" Target="https://openclipart.org/detail/17024/icon-planning" TargetMode="External"/><Relationship Id="rId5" Type="http://schemas.openxmlformats.org/officeDocument/2006/relationships/image" Target="../media/image18.png"/><Relationship Id="rId10" Type="http://schemas.openxmlformats.org/officeDocument/2006/relationships/hyperlink" Target="https://pxhere.com/en/photo/1570335" TargetMode="External"/><Relationship Id="rId4" Type="http://schemas.openxmlformats.org/officeDocument/2006/relationships/hyperlink" Target="https://openclipart.org/detail/67/tools-hammer-spanner-by-andy" TargetMode="External"/><Relationship Id="rId9"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flickr.com/photos/scjn/2879233923/" TargetMode="External"/><Relationship Id="rId1" Type="http://schemas.openxmlformats.org/officeDocument/2006/relationships/image" Target="../media/image22.jpg"/><Relationship Id="rId6" Type="http://schemas.openxmlformats.org/officeDocument/2006/relationships/hyperlink" Target="https://www.publicdomainpictures.net/en/view-image.php?image=68880&amp;picture=chipped-bricks" TargetMode="External"/><Relationship Id="rId5" Type="http://schemas.openxmlformats.org/officeDocument/2006/relationships/image" Target="../media/image24.jpg"/><Relationship Id="rId4" Type="http://schemas.openxmlformats.org/officeDocument/2006/relationships/hyperlink" Target="https://publicdomainpictures.net/view-image.php?image=62557&amp;picture=envelope"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penclipart.org/detail/169719/checklist-by-dako" TargetMode="External"/><Relationship Id="rId1" Type="http://schemas.openxmlformats.org/officeDocument/2006/relationships/image" Target="../media/image25.png"/><Relationship Id="rId6" Type="http://schemas.openxmlformats.org/officeDocument/2006/relationships/hyperlink" Target="https://openclipart.org/detail/198662/mono_template_memo-by-dannya" TargetMode="External"/><Relationship Id="rId5" Type="http://schemas.openxmlformats.org/officeDocument/2006/relationships/image" Target="../media/image27.png"/><Relationship Id="rId4" Type="http://schemas.openxmlformats.org/officeDocument/2006/relationships/hyperlink" Target="https://freesvg.org/chromatic-geometric-arrow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A1082-D524-420E-B0BD-0D78471F1B7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6D94080-6D2C-4810-9D16-5D9E3E6E0DB9}">
      <dgm:prSet phldrT="[Text]"/>
      <dgm:spPr/>
      <dgm:t>
        <a:bodyPr/>
        <a:lstStyle/>
        <a:p>
          <a:r>
            <a:rPr lang="en-US" dirty="0"/>
            <a:t>RSC</a:t>
          </a:r>
        </a:p>
      </dgm:t>
    </dgm:pt>
    <dgm:pt modelId="{F2772B77-25F1-4610-882C-2BB0C7114431}" type="parTrans" cxnId="{66F72E5D-92D7-4F75-A15C-0B5E5883A0F1}">
      <dgm:prSet/>
      <dgm:spPr/>
      <dgm:t>
        <a:bodyPr/>
        <a:lstStyle/>
        <a:p>
          <a:endParaRPr lang="en-US"/>
        </a:p>
      </dgm:t>
    </dgm:pt>
    <dgm:pt modelId="{66C84605-E05B-4F26-BA3C-B9E13F268539}" type="sibTrans" cxnId="{66F72E5D-92D7-4F75-A15C-0B5E5883A0F1}">
      <dgm:prSet/>
      <dgm:spPr/>
      <dgm:t>
        <a:bodyPr/>
        <a:lstStyle/>
        <a:p>
          <a:endParaRPr lang="en-US"/>
        </a:p>
      </dgm:t>
    </dgm:pt>
    <dgm:pt modelId="{8C7F62C7-749C-4339-8B45-5780850D7E01}">
      <dgm:prSet phldrT="[Text]" custT="1"/>
      <dgm:spPr/>
      <dgm:t>
        <a:bodyPr/>
        <a:lstStyle/>
        <a:p>
          <a:r>
            <a:rPr lang="en-US" sz="2400" dirty="0"/>
            <a:t>Economic Development</a:t>
          </a:r>
        </a:p>
      </dgm:t>
    </dgm:pt>
    <dgm:pt modelId="{CDFA4F7A-BD09-4C4B-96C1-4EAA9FB5EA8E}" type="parTrans" cxnId="{DC655F9C-B80F-4DC0-9913-35C350B6154D}">
      <dgm:prSet/>
      <dgm:spPr/>
      <dgm:t>
        <a:bodyPr/>
        <a:lstStyle/>
        <a:p>
          <a:endParaRPr lang="en-US"/>
        </a:p>
      </dgm:t>
    </dgm:pt>
    <dgm:pt modelId="{D2A1077C-ED6A-466B-AFB4-E7A3665035F1}" type="sibTrans" cxnId="{DC655F9C-B80F-4DC0-9913-35C350B6154D}">
      <dgm:prSet/>
      <dgm:spPr/>
      <dgm:t>
        <a:bodyPr/>
        <a:lstStyle/>
        <a:p>
          <a:endParaRPr lang="en-US"/>
        </a:p>
      </dgm:t>
    </dgm:pt>
    <dgm:pt modelId="{8352CB10-4C17-490E-9082-08DDAF3F0EB8}">
      <dgm:prSet phldrT="[Text]" custT="1"/>
      <dgm:spPr/>
      <dgm:t>
        <a:bodyPr/>
        <a:lstStyle/>
        <a:p>
          <a:r>
            <a:rPr lang="en-US" sz="2400" dirty="0"/>
            <a:t>Education</a:t>
          </a:r>
        </a:p>
      </dgm:t>
    </dgm:pt>
    <dgm:pt modelId="{3E75EE3C-C0C1-4A09-8236-E8BA8EF93BA5}" type="parTrans" cxnId="{868D7AD3-D615-4983-8690-57A8A242C9A6}">
      <dgm:prSet/>
      <dgm:spPr/>
      <dgm:t>
        <a:bodyPr/>
        <a:lstStyle/>
        <a:p>
          <a:endParaRPr lang="en-US"/>
        </a:p>
      </dgm:t>
    </dgm:pt>
    <dgm:pt modelId="{2CAC41FE-56C0-4CEA-9CC4-29DC41615306}" type="sibTrans" cxnId="{868D7AD3-D615-4983-8690-57A8A242C9A6}">
      <dgm:prSet/>
      <dgm:spPr/>
      <dgm:t>
        <a:bodyPr/>
        <a:lstStyle/>
        <a:p>
          <a:endParaRPr lang="en-US"/>
        </a:p>
      </dgm:t>
    </dgm:pt>
    <dgm:pt modelId="{8B99929D-5BAB-4F7B-8E03-A438582B8524}">
      <dgm:prSet phldrT="[Text]" custT="1"/>
      <dgm:spPr/>
      <dgm:t>
        <a:bodyPr/>
        <a:lstStyle/>
        <a:p>
          <a:r>
            <a:rPr lang="en-US" sz="2400" dirty="0"/>
            <a:t>Workforce Development</a:t>
          </a:r>
        </a:p>
      </dgm:t>
    </dgm:pt>
    <dgm:pt modelId="{32204E68-035C-4012-B262-E55193D219D3}" type="parTrans" cxnId="{8C72AA7E-14AC-416C-9FD8-16486F0B453A}">
      <dgm:prSet/>
      <dgm:spPr/>
      <dgm:t>
        <a:bodyPr/>
        <a:lstStyle/>
        <a:p>
          <a:endParaRPr lang="en-US"/>
        </a:p>
      </dgm:t>
    </dgm:pt>
    <dgm:pt modelId="{EA1BA9C0-3FA7-43A7-8A71-03F8C2A2127D}" type="sibTrans" cxnId="{8C72AA7E-14AC-416C-9FD8-16486F0B453A}">
      <dgm:prSet/>
      <dgm:spPr/>
      <dgm:t>
        <a:bodyPr/>
        <a:lstStyle/>
        <a:p>
          <a:endParaRPr lang="en-US"/>
        </a:p>
      </dgm:t>
    </dgm:pt>
    <dgm:pt modelId="{2B7BF4AE-7CE7-47F0-A574-5A652CA09D1C}">
      <dgm:prSet phldrT="[Text]" custT="1"/>
      <dgm:spPr/>
      <dgm:t>
        <a:bodyPr/>
        <a:lstStyle/>
        <a:p>
          <a:r>
            <a:rPr lang="en-US" sz="2400" dirty="0"/>
            <a:t>Others</a:t>
          </a:r>
        </a:p>
      </dgm:t>
    </dgm:pt>
    <dgm:pt modelId="{5140450C-1C52-4513-82CD-08463892C0A7}" type="parTrans" cxnId="{576F3971-A162-4D85-8176-8A49D8EF2669}">
      <dgm:prSet/>
      <dgm:spPr/>
      <dgm:t>
        <a:bodyPr/>
        <a:lstStyle/>
        <a:p>
          <a:endParaRPr lang="en-US"/>
        </a:p>
      </dgm:t>
    </dgm:pt>
    <dgm:pt modelId="{15FD09C0-8981-467F-BA0B-2062810C1954}" type="sibTrans" cxnId="{576F3971-A162-4D85-8176-8A49D8EF2669}">
      <dgm:prSet/>
      <dgm:spPr/>
      <dgm:t>
        <a:bodyPr/>
        <a:lstStyle/>
        <a:p>
          <a:endParaRPr lang="en-US"/>
        </a:p>
      </dgm:t>
    </dgm:pt>
    <dgm:pt modelId="{517A8BCB-9C9C-4246-AA55-1BD1ABCFCFFD}">
      <dgm:prSet phldrT="[Text]" custT="1"/>
      <dgm:spPr/>
      <dgm:t>
        <a:bodyPr/>
        <a:lstStyle/>
        <a:p>
          <a:r>
            <a:rPr lang="en-US" sz="2400" dirty="0"/>
            <a:t>Government</a:t>
          </a:r>
        </a:p>
      </dgm:t>
    </dgm:pt>
    <dgm:pt modelId="{ED3A8271-66F9-4120-BA4E-B70FD6814952}" type="parTrans" cxnId="{729E0F0E-F3FD-45B7-990E-281F37EF9134}">
      <dgm:prSet/>
      <dgm:spPr/>
      <dgm:t>
        <a:bodyPr/>
        <a:lstStyle/>
        <a:p>
          <a:endParaRPr lang="en-US"/>
        </a:p>
      </dgm:t>
    </dgm:pt>
    <dgm:pt modelId="{5DD2242B-0A7F-4C73-B508-49BBCEE00796}" type="sibTrans" cxnId="{729E0F0E-F3FD-45B7-990E-281F37EF9134}">
      <dgm:prSet/>
      <dgm:spPr/>
      <dgm:t>
        <a:bodyPr/>
        <a:lstStyle/>
        <a:p>
          <a:endParaRPr lang="en-US"/>
        </a:p>
      </dgm:t>
    </dgm:pt>
    <dgm:pt modelId="{35246D9C-5495-4CAC-B0E9-BBA77B2474AD}">
      <dgm:prSet phldrT="[Text]" custT="1"/>
      <dgm:spPr/>
      <dgm:t>
        <a:bodyPr/>
        <a:lstStyle/>
        <a:p>
          <a:r>
            <a:rPr lang="en-US" sz="2400" dirty="0"/>
            <a:t>Non-profits</a:t>
          </a:r>
        </a:p>
      </dgm:t>
    </dgm:pt>
    <dgm:pt modelId="{2D82197B-502E-482D-BF30-6E123F7D2729}" type="parTrans" cxnId="{CFF00770-C500-45A6-B00D-F90C27244430}">
      <dgm:prSet/>
      <dgm:spPr/>
      <dgm:t>
        <a:bodyPr/>
        <a:lstStyle/>
        <a:p>
          <a:endParaRPr lang="en-US"/>
        </a:p>
      </dgm:t>
    </dgm:pt>
    <dgm:pt modelId="{26C1A14C-9E2F-4B19-8EEE-09B290AF4A99}" type="sibTrans" cxnId="{CFF00770-C500-45A6-B00D-F90C27244430}">
      <dgm:prSet/>
      <dgm:spPr/>
      <dgm:t>
        <a:bodyPr/>
        <a:lstStyle/>
        <a:p>
          <a:endParaRPr lang="en-US"/>
        </a:p>
      </dgm:t>
    </dgm:pt>
    <dgm:pt modelId="{1C1F0B6A-C73F-4D44-BB5D-81C59DC26E64}">
      <dgm:prSet phldrT="[Text]" custT="1"/>
      <dgm:spPr/>
      <dgm:t>
        <a:bodyPr/>
        <a:lstStyle/>
        <a:p>
          <a:r>
            <a:rPr lang="en-US" sz="2400" dirty="0"/>
            <a:t>Businesses</a:t>
          </a:r>
        </a:p>
      </dgm:t>
    </dgm:pt>
    <dgm:pt modelId="{24E0F2C9-D980-4CDE-B3BF-4B8898D37284}" type="parTrans" cxnId="{1F8A81D9-8930-4FDA-9DFA-97CCD353E8DB}">
      <dgm:prSet/>
      <dgm:spPr/>
      <dgm:t>
        <a:bodyPr/>
        <a:lstStyle/>
        <a:p>
          <a:endParaRPr lang="en-US"/>
        </a:p>
      </dgm:t>
    </dgm:pt>
    <dgm:pt modelId="{43348F57-6272-4892-9D04-66896D270692}" type="sibTrans" cxnId="{1F8A81D9-8930-4FDA-9DFA-97CCD353E8DB}">
      <dgm:prSet/>
      <dgm:spPr/>
      <dgm:t>
        <a:bodyPr/>
        <a:lstStyle/>
        <a:p>
          <a:endParaRPr lang="en-US"/>
        </a:p>
      </dgm:t>
    </dgm:pt>
    <dgm:pt modelId="{95DD9346-8724-4823-8D98-245682A02CDF}">
      <dgm:prSet phldr="0" custT="1"/>
      <dgm:spPr/>
      <dgm:t>
        <a:bodyPr/>
        <a:lstStyle/>
        <a:p>
          <a:r>
            <a:rPr lang="en-US" sz="2400" dirty="0">
              <a:latin typeface="Gill Sans MT" panose="020B0502020104020203"/>
            </a:rPr>
            <a:t>Employees</a:t>
          </a:r>
        </a:p>
      </dgm:t>
    </dgm:pt>
    <dgm:pt modelId="{9133050A-26F4-4BE2-8363-8F597E203B56}" type="parTrans" cxnId="{90F0C8F1-F8E7-4832-91AA-59BADD6C21C7}">
      <dgm:prSet/>
      <dgm:spPr/>
      <dgm:t>
        <a:bodyPr/>
        <a:lstStyle/>
        <a:p>
          <a:endParaRPr lang="en-US"/>
        </a:p>
      </dgm:t>
    </dgm:pt>
    <dgm:pt modelId="{5E1F4AA2-99F3-4466-9081-977676B7C690}" type="sibTrans" cxnId="{90F0C8F1-F8E7-4832-91AA-59BADD6C21C7}">
      <dgm:prSet/>
      <dgm:spPr/>
      <dgm:t>
        <a:bodyPr/>
        <a:lstStyle/>
        <a:p>
          <a:endParaRPr lang="en-US"/>
        </a:p>
      </dgm:t>
    </dgm:pt>
    <dgm:pt modelId="{12B5F26C-AA1D-4684-90D7-5FEB7216D813}" type="pres">
      <dgm:prSet presAssocID="{A34A1082-D524-420E-B0BD-0D78471F1B77}" presName="cycle" presStyleCnt="0">
        <dgm:presLayoutVars>
          <dgm:chMax val="1"/>
          <dgm:dir/>
          <dgm:animLvl val="ctr"/>
          <dgm:resizeHandles val="exact"/>
        </dgm:presLayoutVars>
      </dgm:prSet>
      <dgm:spPr/>
    </dgm:pt>
    <dgm:pt modelId="{05211070-E9A8-4F1B-9795-822541D307C3}" type="pres">
      <dgm:prSet presAssocID="{76D94080-6D2C-4810-9D16-5D9E3E6E0DB9}" presName="centerShape" presStyleLbl="node0" presStyleIdx="0" presStyleCnt="1"/>
      <dgm:spPr/>
    </dgm:pt>
    <dgm:pt modelId="{0B82AC05-1086-414C-960A-51DD6A8FBCC1}" type="pres">
      <dgm:prSet presAssocID="{CDFA4F7A-BD09-4C4B-96C1-4EAA9FB5EA8E}" presName="parTrans" presStyleLbl="bgSibTrans2D1" presStyleIdx="0" presStyleCnt="8"/>
      <dgm:spPr/>
    </dgm:pt>
    <dgm:pt modelId="{3D2E9E8A-DFB1-4E9A-B026-2594444FBD75}" type="pres">
      <dgm:prSet presAssocID="{8C7F62C7-749C-4339-8B45-5780850D7E01}" presName="node" presStyleLbl="node1" presStyleIdx="0" presStyleCnt="8" custScaleX="148366" custScaleY="131866">
        <dgm:presLayoutVars>
          <dgm:bulletEnabled val="1"/>
        </dgm:presLayoutVars>
      </dgm:prSet>
      <dgm:spPr/>
    </dgm:pt>
    <dgm:pt modelId="{E00A26B6-FDD2-4620-8352-3A814F304AA9}" type="pres">
      <dgm:prSet presAssocID="{3E75EE3C-C0C1-4A09-8236-E8BA8EF93BA5}" presName="parTrans" presStyleLbl="bgSibTrans2D1" presStyleIdx="1" presStyleCnt="8"/>
      <dgm:spPr/>
    </dgm:pt>
    <dgm:pt modelId="{B5A4CE03-EC48-4031-A8C2-014E369B7232}" type="pres">
      <dgm:prSet presAssocID="{8352CB10-4C17-490E-9082-08DDAF3F0EB8}" presName="node" presStyleLbl="node1" presStyleIdx="1" presStyleCnt="8" custScaleX="148366" custScaleY="131866">
        <dgm:presLayoutVars>
          <dgm:bulletEnabled val="1"/>
        </dgm:presLayoutVars>
      </dgm:prSet>
      <dgm:spPr/>
    </dgm:pt>
    <dgm:pt modelId="{722FFBE6-5755-496E-84E3-F5381187240D}" type="pres">
      <dgm:prSet presAssocID="{32204E68-035C-4012-B262-E55193D219D3}" presName="parTrans" presStyleLbl="bgSibTrans2D1" presStyleIdx="2" presStyleCnt="8"/>
      <dgm:spPr/>
    </dgm:pt>
    <dgm:pt modelId="{18BAC39D-07B3-4F18-8A43-4A9048BB1276}" type="pres">
      <dgm:prSet presAssocID="{8B99929D-5BAB-4F7B-8E03-A438582B8524}" presName="node" presStyleLbl="node1" presStyleIdx="2" presStyleCnt="8" custScaleX="148366" custScaleY="131866" custRadScaleRad="103120" custRadScaleInc="-9444">
        <dgm:presLayoutVars>
          <dgm:bulletEnabled val="1"/>
        </dgm:presLayoutVars>
      </dgm:prSet>
      <dgm:spPr/>
    </dgm:pt>
    <dgm:pt modelId="{FF6347F0-5A85-4E2F-B32F-D8BFE6446506}" type="pres">
      <dgm:prSet presAssocID="{ED3A8271-66F9-4120-BA4E-B70FD6814952}" presName="parTrans" presStyleLbl="bgSibTrans2D1" presStyleIdx="3" presStyleCnt="8"/>
      <dgm:spPr/>
    </dgm:pt>
    <dgm:pt modelId="{0884031E-6594-444F-97EC-B9B8D88B971A}" type="pres">
      <dgm:prSet presAssocID="{517A8BCB-9C9C-4246-AA55-1BD1ABCFCFFD}" presName="node" presStyleLbl="node1" presStyleIdx="3" presStyleCnt="8" custScaleX="148366" custScaleY="131866">
        <dgm:presLayoutVars>
          <dgm:bulletEnabled val="1"/>
        </dgm:presLayoutVars>
      </dgm:prSet>
      <dgm:spPr/>
    </dgm:pt>
    <dgm:pt modelId="{30D3BB68-8BD4-4599-A651-6ECC099FC51C}" type="pres">
      <dgm:prSet presAssocID="{2D82197B-502E-482D-BF30-6E123F7D2729}" presName="parTrans" presStyleLbl="bgSibTrans2D1" presStyleIdx="4" presStyleCnt="8"/>
      <dgm:spPr/>
    </dgm:pt>
    <dgm:pt modelId="{AF7BF4CD-6C14-4491-9854-F5A88057B388}" type="pres">
      <dgm:prSet presAssocID="{35246D9C-5495-4CAC-B0E9-BBA77B2474AD}" presName="node" presStyleLbl="node1" presStyleIdx="4" presStyleCnt="8" custScaleX="148366" custScaleY="131866" custRadScaleRad="105192" custRadScaleInc="17739">
        <dgm:presLayoutVars>
          <dgm:bulletEnabled val="1"/>
        </dgm:presLayoutVars>
      </dgm:prSet>
      <dgm:spPr/>
    </dgm:pt>
    <dgm:pt modelId="{E835D5D0-E947-46A2-9A96-522B7DCB28D5}" type="pres">
      <dgm:prSet presAssocID="{24E0F2C9-D980-4CDE-B3BF-4B8898D37284}" presName="parTrans" presStyleLbl="bgSibTrans2D1" presStyleIdx="5" presStyleCnt="8"/>
      <dgm:spPr/>
    </dgm:pt>
    <dgm:pt modelId="{625F392B-2C7C-4471-8058-70AE83E86550}" type="pres">
      <dgm:prSet presAssocID="{1C1F0B6A-C73F-4D44-BB5D-81C59DC26E64}" presName="node" presStyleLbl="node1" presStyleIdx="5" presStyleCnt="8" custScaleX="148366" custScaleY="131866" custRadScaleRad="95892" custRadScaleInc="7029">
        <dgm:presLayoutVars>
          <dgm:bulletEnabled val="1"/>
        </dgm:presLayoutVars>
      </dgm:prSet>
      <dgm:spPr/>
    </dgm:pt>
    <dgm:pt modelId="{91AE11DE-1B7E-445C-AB43-AA480483252A}" type="pres">
      <dgm:prSet presAssocID="{9133050A-26F4-4BE2-8363-8F597E203B56}" presName="parTrans" presStyleLbl="bgSibTrans2D1" presStyleIdx="6" presStyleCnt="8"/>
      <dgm:spPr/>
    </dgm:pt>
    <dgm:pt modelId="{797862EC-B0BC-49DE-9759-F63AE54E9798}" type="pres">
      <dgm:prSet presAssocID="{95DD9346-8724-4823-8D98-245682A02CDF}" presName="node" presStyleLbl="node1" presStyleIdx="6" presStyleCnt="8" custScaleX="148366" custScaleY="131866">
        <dgm:presLayoutVars>
          <dgm:bulletEnabled val="1"/>
        </dgm:presLayoutVars>
      </dgm:prSet>
      <dgm:spPr/>
    </dgm:pt>
    <dgm:pt modelId="{6176D73C-0BED-4E9E-BDBB-CAEE873B4372}" type="pres">
      <dgm:prSet presAssocID="{5140450C-1C52-4513-82CD-08463892C0A7}" presName="parTrans" presStyleLbl="bgSibTrans2D1" presStyleIdx="7" presStyleCnt="8"/>
      <dgm:spPr/>
    </dgm:pt>
    <dgm:pt modelId="{E3976B16-9A01-4091-82B0-07BE0B7B95D8}" type="pres">
      <dgm:prSet presAssocID="{2B7BF4AE-7CE7-47F0-A574-5A652CA09D1C}" presName="node" presStyleLbl="node1" presStyleIdx="7" presStyleCnt="8" custScaleX="148366" custScaleY="131866">
        <dgm:presLayoutVars>
          <dgm:bulletEnabled val="1"/>
        </dgm:presLayoutVars>
      </dgm:prSet>
      <dgm:spPr/>
    </dgm:pt>
  </dgm:ptLst>
  <dgm:cxnLst>
    <dgm:cxn modelId="{729E0F0E-F3FD-45B7-990E-281F37EF9134}" srcId="{76D94080-6D2C-4810-9D16-5D9E3E6E0DB9}" destId="{517A8BCB-9C9C-4246-AA55-1BD1ABCFCFFD}" srcOrd="3" destOrd="0" parTransId="{ED3A8271-66F9-4120-BA4E-B70FD6814952}" sibTransId="{5DD2242B-0A7F-4C73-B508-49BBCEE00796}"/>
    <dgm:cxn modelId="{4BF7AA0F-BC4F-4271-9328-27386B3BE40D}" type="presOf" srcId="{5140450C-1C52-4513-82CD-08463892C0A7}" destId="{6176D73C-0BED-4E9E-BDBB-CAEE873B4372}" srcOrd="0" destOrd="0" presId="urn:microsoft.com/office/officeart/2005/8/layout/radial4"/>
    <dgm:cxn modelId="{06CA5618-D0D7-4A60-B16E-5A0FAF84B9C5}" type="presOf" srcId="{95DD9346-8724-4823-8D98-245682A02CDF}" destId="{797862EC-B0BC-49DE-9759-F63AE54E9798}" srcOrd="0" destOrd="0" presId="urn:microsoft.com/office/officeart/2005/8/layout/radial4"/>
    <dgm:cxn modelId="{411FE31C-1784-4F8E-B625-8C790F327D42}" type="presOf" srcId="{CDFA4F7A-BD09-4C4B-96C1-4EAA9FB5EA8E}" destId="{0B82AC05-1086-414C-960A-51DD6A8FBCC1}" srcOrd="0" destOrd="0" presId="urn:microsoft.com/office/officeart/2005/8/layout/radial4"/>
    <dgm:cxn modelId="{A5CD8D1F-1B00-4E46-BEA2-0EFD7FFF359C}" type="presOf" srcId="{76D94080-6D2C-4810-9D16-5D9E3E6E0DB9}" destId="{05211070-E9A8-4F1B-9795-822541D307C3}" srcOrd="0" destOrd="0" presId="urn:microsoft.com/office/officeart/2005/8/layout/radial4"/>
    <dgm:cxn modelId="{4DBD4C27-54CC-4966-A2B5-641A4144588D}" type="presOf" srcId="{1C1F0B6A-C73F-4D44-BB5D-81C59DC26E64}" destId="{625F392B-2C7C-4471-8058-70AE83E86550}" srcOrd="0" destOrd="0" presId="urn:microsoft.com/office/officeart/2005/8/layout/radial4"/>
    <dgm:cxn modelId="{106CD12E-4E1F-45B0-AE77-6695826413E1}" type="presOf" srcId="{8B99929D-5BAB-4F7B-8E03-A438582B8524}" destId="{18BAC39D-07B3-4F18-8A43-4A9048BB1276}" srcOrd="0" destOrd="0" presId="urn:microsoft.com/office/officeart/2005/8/layout/radial4"/>
    <dgm:cxn modelId="{A2E9DE36-FE29-4302-B46C-6C502690C144}" type="presOf" srcId="{517A8BCB-9C9C-4246-AA55-1BD1ABCFCFFD}" destId="{0884031E-6594-444F-97EC-B9B8D88B971A}" srcOrd="0" destOrd="0" presId="urn:microsoft.com/office/officeart/2005/8/layout/radial4"/>
    <dgm:cxn modelId="{66F72E5D-92D7-4F75-A15C-0B5E5883A0F1}" srcId="{A34A1082-D524-420E-B0BD-0D78471F1B77}" destId="{76D94080-6D2C-4810-9D16-5D9E3E6E0DB9}" srcOrd="0" destOrd="0" parTransId="{F2772B77-25F1-4610-882C-2BB0C7114431}" sibTransId="{66C84605-E05B-4F26-BA3C-B9E13F268539}"/>
    <dgm:cxn modelId="{0F1FC461-393B-42EE-815C-583BC4ADDDEA}" type="presOf" srcId="{2D82197B-502E-482D-BF30-6E123F7D2729}" destId="{30D3BB68-8BD4-4599-A651-6ECC099FC51C}" srcOrd="0" destOrd="0" presId="urn:microsoft.com/office/officeart/2005/8/layout/radial4"/>
    <dgm:cxn modelId="{D2329E48-770A-4822-BB0E-9A0939F55DCB}" type="presOf" srcId="{24E0F2C9-D980-4CDE-B3BF-4B8898D37284}" destId="{E835D5D0-E947-46A2-9A96-522B7DCB28D5}" srcOrd="0" destOrd="0" presId="urn:microsoft.com/office/officeart/2005/8/layout/radial4"/>
    <dgm:cxn modelId="{CFF00770-C500-45A6-B00D-F90C27244430}" srcId="{76D94080-6D2C-4810-9D16-5D9E3E6E0DB9}" destId="{35246D9C-5495-4CAC-B0E9-BBA77B2474AD}" srcOrd="4" destOrd="0" parTransId="{2D82197B-502E-482D-BF30-6E123F7D2729}" sibTransId="{26C1A14C-9E2F-4B19-8EEE-09B290AF4A99}"/>
    <dgm:cxn modelId="{576F3971-A162-4D85-8176-8A49D8EF2669}" srcId="{76D94080-6D2C-4810-9D16-5D9E3E6E0DB9}" destId="{2B7BF4AE-7CE7-47F0-A574-5A652CA09D1C}" srcOrd="7" destOrd="0" parTransId="{5140450C-1C52-4513-82CD-08463892C0A7}" sibTransId="{15FD09C0-8981-467F-BA0B-2062810C1954}"/>
    <dgm:cxn modelId="{8C72AA7E-14AC-416C-9FD8-16486F0B453A}" srcId="{76D94080-6D2C-4810-9D16-5D9E3E6E0DB9}" destId="{8B99929D-5BAB-4F7B-8E03-A438582B8524}" srcOrd="2" destOrd="0" parTransId="{32204E68-035C-4012-B262-E55193D219D3}" sibTransId="{EA1BA9C0-3FA7-43A7-8A71-03F8C2A2127D}"/>
    <dgm:cxn modelId="{D9F29981-7F75-47C6-8B76-E93451FE6ADF}" type="presOf" srcId="{35246D9C-5495-4CAC-B0E9-BBA77B2474AD}" destId="{AF7BF4CD-6C14-4491-9854-F5A88057B388}" srcOrd="0" destOrd="0" presId="urn:microsoft.com/office/officeart/2005/8/layout/radial4"/>
    <dgm:cxn modelId="{5ADA7183-0933-4209-8D8B-7A906093C7A3}" type="presOf" srcId="{32204E68-035C-4012-B262-E55193D219D3}" destId="{722FFBE6-5755-496E-84E3-F5381187240D}" srcOrd="0" destOrd="0" presId="urn:microsoft.com/office/officeart/2005/8/layout/radial4"/>
    <dgm:cxn modelId="{3B17778F-4241-4A23-B8F6-1E58CB628874}" type="presOf" srcId="{9133050A-26F4-4BE2-8363-8F597E203B56}" destId="{91AE11DE-1B7E-445C-AB43-AA480483252A}" srcOrd="0" destOrd="0" presId="urn:microsoft.com/office/officeart/2005/8/layout/radial4"/>
    <dgm:cxn modelId="{DC655F9C-B80F-4DC0-9913-35C350B6154D}" srcId="{76D94080-6D2C-4810-9D16-5D9E3E6E0DB9}" destId="{8C7F62C7-749C-4339-8B45-5780850D7E01}" srcOrd="0" destOrd="0" parTransId="{CDFA4F7A-BD09-4C4B-96C1-4EAA9FB5EA8E}" sibTransId="{D2A1077C-ED6A-466B-AFB4-E7A3665035F1}"/>
    <dgm:cxn modelId="{4BD315AB-03C6-4A0F-9305-F5EFB20989CC}" type="presOf" srcId="{3E75EE3C-C0C1-4A09-8236-E8BA8EF93BA5}" destId="{E00A26B6-FDD2-4620-8352-3A814F304AA9}" srcOrd="0" destOrd="0" presId="urn:microsoft.com/office/officeart/2005/8/layout/radial4"/>
    <dgm:cxn modelId="{E53326AF-C3B7-4F6E-8C67-AD65A8EB8D87}" type="presOf" srcId="{A34A1082-D524-420E-B0BD-0D78471F1B77}" destId="{12B5F26C-AA1D-4684-90D7-5FEB7216D813}" srcOrd="0" destOrd="0" presId="urn:microsoft.com/office/officeart/2005/8/layout/radial4"/>
    <dgm:cxn modelId="{868D7AD3-D615-4983-8690-57A8A242C9A6}" srcId="{76D94080-6D2C-4810-9D16-5D9E3E6E0DB9}" destId="{8352CB10-4C17-490E-9082-08DDAF3F0EB8}" srcOrd="1" destOrd="0" parTransId="{3E75EE3C-C0C1-4A09-8236-E8BA8EF93BA5}" sibTransId="{2CAC41FE-56C0-4CEA-9CC4-29DC41615306}"/>
    <dgm:cxn modelId="{CC547BD7-3A55-4BEE-9E48-C769D7768DE9}" type="presOf" srcId="{8352CB10-4C17-490E-9082-08DDAF3F0EB8}" destId="{B5A4CE03-EC48-4031-A8C2-014E369B7232}" srcOrd="0" destOrd="0" presId="urn:microsoft.com/office/officeart/2005/8/layout/radial4"/>
    <dgm:cxn modelId="{1F8A81D9-8930-4FDA-9DFA-97CCD353E8DB}" srcId="{76D94080-6D2C-4810-9D16-5D9E3E6E0DB9}" destId="{1C1F0B6A-C73F-4D44-BB5D-81C59DC26E64}" srcOrd="5" destOrd="0" parTransId="{24E0F2C9-D980-4CDE-B3BF-4B8898D37284}" sibTransId="{43348F57-6272-4892-9D04-66896D270692}"/>
    <dgm:cxn modelId="{441AD2E7-FBC1-47CD-97CA-F6F4B7BC7559}" type="presOf" srcId="{ED3A8271-66F9-4120-BA4E-B70FD6814952}" destId="{FF6347F0-5A85-4E2F-B32F-D8BFE6446506}" srcOrd="0" destOrd="0" presId="urn:microsoft.com/office/officeart/2005/8/layout/radial4"/>
    <dgm:cxn modelId="{36915FEB-5B53-4EE2-B6D3-11518EA7283F}" type="presOf" srcId="{2B7BF4AE-7CE7-47F0-A574-5A652CA09D1C}" destId="{E3976B16-9A01-4091-82B0-07BE0B7B95D8}" srcOrd="0" destOrd="0" presId="urn:microsoft.com/office/officeart/2005/8/layout/radial4"/>
    <dgm:cxn modelId="{90F0C8F1-F8E7-4832-91AA-59BADD6C21C7}" srcId="{76D94080-6D2C-4810-9D16-5D9E3E6E0DB9}" destId="{95DD9346-8724-4823-8D98-245682A02CDF}" srcOrd="6" destOrd="0" parTransId="{9133050A-26F4-4BE2-8363-8F597E203B56}" sibTransId="{5E1F4AA2-99F3-4466-9081-977676B7C690}"/>
    <dgm:cxn modelId="{11A9D2FF-01D1-4951-B20D-520A63415310}" type="presOf" srcId="{8C7F62C7-749C-4339-8B45-5780850D7E01}" destId="{3D2E9E8A-DFB1-4E9A-B026-2594444FBD75}" srcOrd="0" destOrd="0" presId="urn:microsoft.com/office/officeart/2005/8/layout/radial4"/>
    <dgm:cxn modelId="{47BE6B59-B787-4DF4-8C89-3C17405583A6}" type="presParOf" srcId="{12B5F26C-AA1D-4684-90D7-5FEB7216D813}" destId="{05211070-E9A8-4F1B-9795-822541D307C3}" srcOrd="0" destOrd="0" presId="urn:microsoft.com/office/officeart/2005/8/layout/radial4"/>
    <dgm:cxn modelId="{EE564AAA-0BDB-4FB3-919D-5F4074D45733}" type="presParOf" srcId="{12B5F26C-AA1D-4684-90D7-5FEB7216D813}" destId="{0B82AC05-1086-414C-960A-51DD6A8FBCC1}" srcOrd="1" destOrd="0" presId="urn:microsoft.com/office/officeart/2005/8/layout/radial4"/>
    <dgm:cxn modelId="{10940083-2BD5-423F-89D6-A9C2CA2E4429}" type="presParOf" srcId="{12B5F26C-AA1D-4684-90D7-5FEB7216D813}" destId="{3D2E9E8A-DFB1-4E9A-B026-2594444FBD75}" srcOrd="2" destOrd="0" presId="urn:microsoft.com/office/officeart/2005/8/layout/radial4"/>
    <dgm:cxn modelId="{B43FF6DF-BE6D-465D-A9DE-9FED82DBF196}" type="presParOf" srcId="{12B5F26C-AA1D-4684-90D7-5FEB7216D813}" destId="{E00A26B6-FDD2-4620-8352-3A814F304AA9}" srcOrd="3" destOrd="0" presId="urn:microsoft.com/office/officeart/2005/8/layout/radial4"/>
    <dgm:cxn modelId="{49F3FAC2-D760-4AD5-8391-68BFE3215927}" type="presParOf" srcId="{12B5F26C-AA1D-4684-90D7-5FEB7216D813}" destId="{B5A4CE03-EC48-4031-A8C2-014E369B7232}" srcOrd="4" destOrd="0" presId="urn:microsoft.com/office/officeart/2005/8/layout/radial4"/>
    <dgm:cxn modelId="{57697275-B713-4231-8754-B03C3CACBC33}" type="presParOf" srcId="{12B5F26C-AA1D-4684-90D7-5FEB7216D813}" destId="{722FFBE6-5755-496E-84E3-F5381187240D}" srcOrd="5" destOrd="0" presId="urn:microsoft.com/office/officeart/2005/8/layout/radial4"/>
    <dgm:cxn modelId="{1B6C18E9-D3F4-4593-BD08-61C5918A8063}" type="presParOf" srcId="{12B5F26C-AA1D-4684-90D7-5FEB7216D813}" destId="{18BAC39D-07B3-4F18-8A43-4A9048BB1276}" srcOrd="6" destOrd="0" presId="urn:microsoft.com/office/officeart/2005/8/layout/radial4"/>
    <dgm:cxn modelId="{85CD578B-D83E-4EE6-A2B4-19CB5C7D8DF0}" type="presParOf" srcId="{12B5F26C-AA1D-4684-90D7-5FEB7216D813}" destId="{FF6347F0-5A85-4E2F-B32F-D8BFE6446506}" srcOrd="7" destOrd="0" presId="urn:microsoft.com/office/officeart/2005/8/layout/radial4"/>
    <dgm:cxn modelId="{6BFC00E9-CD61-4CC6-BD69-FE5B007DF120}" type="presParOf" srcId="{12B5F26C-AA1D-4684-90D7-5FEB7216D813}" destId="{0884031E-6594-444F-97EC-B9B8D88B971A}" srcOrd="8" destOrd="0" presId="urn:microsoft.com/office/officeart/2005/8/layout/radial4"/>
    <dgm:cxn modelId="{3120DCDC-6060-484D-8639-766B44ED1760}" type="presParOf" srcId="{12B5F26C-AA1D-4684-90D7-5FEB7216D813}" destId="{30D3BB68-8BD4-4599-A651-6ECC099FC51C}" srcOrd="9" destOrd="0" presId="urn:microsoft.com/office/officeart/2005/8/layout/radial4"/>
    <dgm:cxn modelId="{2BDAE466-0EBC-42FB-BF29-A572F15890FC}" type="presParOf" srcId="{12B5F26C-AA1D-4684-90D7-5FEB7216D813}" destId="{AF7BF4CD-6C14-4491-9854-F5A88057B388}" srcOrd="10" destOrd="0" presId="urn:microsoft.com/office/officeart/2005/8/layout/radial4"/>
    <dgm:cxn modelId="{629F6811-3282-49B3-A8BD-2E8D467702FA}" type="presParOf" srcId="{12B5F26C-AA1D-4684-90D7-5FEB7216D813}" destId="{E835D5D0-E947-46A2-9A96-522B7DCB28D5}" srcOrd="11" destOrd="0" presId="urn:microsoft.com/office/officeart/2005/8/layout/radial4"/>
    <dgm:cxn modelId="{BFAA9EED-1E98-4FDD-BD46-D0C1ADBF6AC0}" type="presParOf" srcId="{12B5F26C-AA1D-4684-90D7-5FEB7216D813}" destId="{625F392B-2C7C-4471-8058-70AE83E86550}" srcOrd="12" destOrd="0" presId="urn:microsoft.com/office/officeart/2005/8/layout/radial4"/>
    <dgm:cxn modelId="{1B88D6FC-7727-4A1A-8489-1FA780A9DCA1}" type="presParOf" srcId="{12B5F26C-AA1D-4684-90D7-5FEB7216D813}" destId="{91AE11DE-1B7E-445C-AB43-AA480483252A}" srcOrd="13" destOrd="0" presId="urn:microsoft.com/office/officeart/2005/8/layout/radial4"/>
    <dgm:cxn modelId="{92CE187D-B7B5-49E0-AD07-E17155F1AE61}" type="presParOf" srcId="{12B5F26C-AA1D-4684-90D7-5FEB7216D813}" destId="{797862EC-B0BC-49DE-9759-F63AE54E9798}" srcOrd="14" destOrd="0" presId="urn:microsoft.com/office/officeart/2005/8/layout/radial4"/>
    <dgm:cxn modelId="{D85D50E5-1B9A-48A4-8448-2D3085641ED7}" type="presParOf" srcId="{12B5F26C-AA1D-4684-90D7-5FEB7216D813}" destId="{6176D73C-0BED-4E9E-BDBB-CAEE873B4372}" srcOrd="15" destOrd="0" presId="urn:microsoft.com/office/officeart/2005/8/layout/radial4"/>
    <dgm:cxn modelId="{F95B0BBF-DB56-4FFD-8A2F-3F48E2219BED}" type="presParOf" srcId="{12B5F26C-AA1D-4684-90D7-5FEB7216D813}" destId="{E3976B16-9A01-4091-82B0-07BE0B7B95D8}"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BAAFA-03CD-4235-9AD0-575ADDD792D8}" type="doc">
      <dgm:prSet loTypeId="urn:microsoft.com/office/officeart/2005/8/layout/vList3" loCatId="list" qsTypeId="urn:microsoft.com/office/officeart/2005/8/quickstyle/simple1" qsCatId="simple" csTypeId="urn:microsoft.com/office/officeart/2005/8/colors/accent1_2" csCatId="accent1" phldr="1"/>
      <dgm:spPr/>
    </dgm:pt>
    <dgm:pt modelId="{730ED2A1-BD4A-419D-B488-77ECDE47E576}">
      <dgm:prSet custT="1"/>
      <dgm:spPr/>
      <dgm:t>
        <a:bodyPr/>
        <a:lstStyle/>
        <a:p>
          <a:pPr rtl="0"/>
          <a:r>
            <a:rPr lang="en-US" sz="2400" b="0" i="0" u="none" dirty="0">
              <a:latin typeface="Gill Sans MT" panose="020B0502020104020203"/>
            </a:rPr>
            <a:t>Introduce CREATE BRIDGES Program</a:t>
          </a:r>
          <a:r>
            <a:rPr lang="en-US" sz="2400" b="0" i="0" dirty="0"/>
            <a:t>​</a:t>
          </a:r>
        </a:p>
      </dgm:t>
    </dgm:pt>
    <dgm:pt modelId="{9CD1A1C4-A723-4036-8090-24609B11516E}" type="parTrans" cxnId="{79D62F16-E483-4AF3-9A18-E1E6C3E4A9E5}">
      <dgm:prSet/>
      <dgm:spPr/>
      <dgm:t>
        <a:bodyPr/>
        <a:lstStyle/>
        <a:p>
          <a:endParaRPr lang="en-US"/>
        </a:p>
      </dgm:t>
    </dgm:pt>
    <dgm:pt modelId="{F0084839-8034-4E51-BA10-E454BFD6FACD}" type="sibTrans" cxnId="{79D62F16-E483-4AF3-9A18-E1E6C3E4A9E5}">
      <dgm:prSet/>
      <dgm:spPr/>
      <dgm:t>
        <a:bodyPr/>
        <a:lstStyle/>
        <a:p>
          <a:endParaRPr lang="en-US"/>
        </a:p>
      </dgm:t>
    </dgm:pt>
    <dgm:pt modelId="{4B3962BE-D376-41D2-B61E-0A5CECFF44F4}">
      <dgm:prSet custT="1"/>
      <dgm:spPr/>
      <dgm:t>
        <a:bodyPr/>
        <a:lstStyle/>
        <a:p>
          <a:pPr rtl="0"/>
          <a:r>
            <a:rPr lang="en-US" sz="2400" b="0" i="0" u="none" dirty="0"/>
            <a:t>CREATE BRIDGES Forum Planning</a:t>
          </a:r>
          <a:r>
            <a:rPr lang="en-US" sz="2400" b="0" i="0" dirty="0"/>
            <a:t>​</a:t>
          </a:r>
        </a:p>
      </dgm:t>
    </dgm:pt>
    <dgm:pt modelId="{8CCF21CD-4778-4076-A5EB-9E5EEE9DF725}" type="parTrans" cxnId="{C6CDCFD2-263A-4F14-A9F1-9536015F2415}">
      <dgm:prSet/>
      <dgm:spPr/>
      <dgm:t>
        <a:bodyPr/>
        <a:lstStyle/>
        <a:p>
          <a:endParaRPr lang="en-US"/>
        </a:p>
      </dgm:t>
    </dgm:pt>
    <dgm:pt modelId="{69DC0677-A15B-4459-AED2-829527BE0401}" type="sibTrans" cxnId="{C6CDCFD2-263A-4F14-A9F1-9536015F2415}">
      <dgm:prSet/>
      <dgm:spPr/>
      <dgm:t>
        <a:bodyPr/>
        <a:lstStyle/>
        <a:p>
          <a:endParaRPr lang="en-US"/>
        </a:p>
      </dgm:t>
    </dgm:pt>
    <dgm:pt modelId="{2A0566CD-5771-4C58-9C33-D5FAB98F0F05}">
      <dgm:prSet custT="1"/>
      <dgm:spPr/>
      <dgm:t>
        <a:bodyPr/>
        <a:lstStyle/>
        <a:p>
          <a:pPr rtl="0"/>
          <a:r>
            <a:rPr lang="en-US" sz="2400" b="0" i="0" u="none" dirty="0"/>
            <a:t>Introduce Business Retention and Expansion Options</a:t>
          </a:r>
          <a:r>
            <a:rPr lang="en-US" sz="2400" b="0" i="0" dirty="0"/>
            <a:t>​</a:t>
          </a:r>
        </a:p>
      </dgm:t>
    </dgm:pt>
    <dgm:pt modelId="{658EAC9B-EC15-4C8E-8705-B699E809617F}" type="parTrans" cxnId="{66DB38AA-0312-4141-A601-9B6224358EAE}">
      <dgm:prSet/>
      <dgm:spPr/>
      <dgm:t>
        <a:bodyPr/>
        <a:lstStyle/>
        <a:p>
          <a:endParaRPr lang="en-US"/>
        </a:p>
      </dgm:t>
    </dgm:pt>
    <dgm:pt modelId="{C8755401-F291-424C-98B4-BBF70C946E51}" type="sibTrans" cxnId="{66DB38AA-0312-4141-A601-9B6224358EAE}">
      <dgm:prSet/>
      <dgm:spPr/>
      <dgm:t>
        <a:bodyPr/>
        <a:lstStyle/>
        <a:p>
          <a:endParaRPr lang="en-US"/>
        </a:p>
      </dgm:t>
    </dgm:pt>
    <dgm:pt modelId="{EE512FC2-BDD5-4EAB-83D2-BA1A7F58452B}">
      <dgm:prSet custT="1"/>
      <dgm:spPr/>
      <dgm:t>
        <a:bodyPr/>
        <a:lstStyle/>
        <a:p>
          <a:pPr rtl="0"/>
          <a:r>
            <a:rPr lang="en-US" sz="2400" b="0" i="0" u="none" dirty="0"/>
            <a:t> Introduce Employee Engagement Survey</a:t>
          </a:r>
          <a:endParaRPr lang="en-US" sz="2400" b="0" i="0" dirty="0"/>
        </a:p>
      </dgm:t>
    </dgm:pt>
    <dgm:pt modelId="{99EDB4DC-095A-4637-A20D-AF34C7EF50CE}" type="parTrans" cxnId="{C0DD2971-5E61-444C-BBF5-BD4C0856116F}">
      <dgm:prSet/>
      <dgm:spPr/>
      <dgm:t>
        <a:bodyPr/>
        <a:lstStyle/>
        <a:p>
          <a:endParaRPr lang="en-US"/>
        </a:p>
      </dgm:t>
    </dgm:pt>
    <dgm:pt modelId="{DA46A6C2-C6E5-4C83-ACB9-D2197FDCEC45}" type="sibTrans" cxnId="{C0DD2971-5E61-444C-BBF5-BD4C0856116F}">
      <dgm:prSet/>
      <dgm:spPr/>
      <dgm:t>
        <a:bodyPr/>
        <a:lstStyle/>
        <a:p>
          <a:endParaRPr lang="en-US"/>
        </a:p>
      </dgm:t>
    </dgm:pt>
    <dgm:pt modelId="{04FBC881-DBB1-4C86-90D3-F6417EBE9B83}">
      <dgm:prSet custT="1"/>
      <dgm:spPr/>
      <dgm:t>
        <a:bodyPr/>
        <a:lstStyle/>
        <a:p>
          <a:pPr rtl="0"/>
          <a:r>
            <a:rPr lang="en-US" sz="2400" b="0" i="0" u="none" dirty="0">
              <a:latin typeface="Gill Sans MT" panose="020B0502020104020203"/>
            </a:rPr>
            <a:t>Resource Listing Exercise </a:t>
          </a:r>
          <a:r>
            <a:rPr lang="en-US" sz="2400" b="0" i="0" dirty="0"/>
            <a:t>​</a:t>
          </a:r>
        </a:p>
      </dgm:t>
    </dgm:pt>
    <dgm:pt modelId="{96DDB05E-740E-493C-9C74-3A0534BFD756}" type="parTrans" cxnId="{A7FFA549-278B-4EBC-AFFC-DDDEC75A1696}">
      <dgm:prSet/>
      <dgm:spPr/>
      <dgm:t>
        <a:bodyPr/>
        <a:lstStyle/>
        <a:p>
          <a:endParaRPr lang="en-US"/>
        </a:p>
      </dgm:t>
    </dgm:pt>
    <dgm:pt modelId="{559C7168-CDD8-4177-8D98-770420B26503}" type="sibTrans" cxnId="{A7FFA549-278B-4EBC-AFFC-DDDEC75A1696}">
      <dgm:prSet/>
      <dgm:spPr/>
      <dgm:t>
        <a:bodyPr/>
        <a:lstStyle/>
        <a:p>
          <a:endParaRPr lang="en-US"/>
        </a:p>
      </dgm:t>
    </dgm:pt>
    <dgm:pt modelId="{649EEB22-C488-400E-B504-0F1B171CAA5B}" type="pres">
      <dgm:prSet presAssocID="{C49BAAFA-03CD-4235-9AD0-575ADDD792D8}" presName="linearFlow" presStyleCnt="0">
        <dgm:presLayoutVars>
          <dgm:dir/>
          <dgm:resizeHandles val="exact"/>
        </dgm:presLayoutVars>
      </dgm:prSet>
      <dgm:spPr/>
    </dgm:pt>
    <dgm:pt modelId="{FAA1261D-BA25-458F-BE84-6709F45FBD8A}" type="pres">
      <dgm:prSet presAssocID="{730ED2A1-BD4A-419D-B488-77ECDE47E576}" presName="composite" presStyleCnt="0"/>
      <dgm:spPr/>
    </dgm:pt>
    <dgm:pt modelId="{6B926464-E47B-4D01-8872-AC1FA46DA112}" type="pres">
      <dgm:prSet presAssocID="{730ED2A1-BD4A-419D-B488-77ECDE47E576}"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3000" b="-3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85EDED0-A562-44E9-85E7-6E2761A86B67}" type="pres">
      <dgm:prSet presAssocID="{730ED2A1-BD4A-419D-B488-77ECDE47E576}" presName="txShp" presStyleLbl="node1" presStyleIdx="0" presStyleCnt="5" custLinFactNeighborY="6681">
        <dgm:presLayoutVars>
          <dgm:bulletEnabled val="1"/>
        </dgm:presLayoutVars>
      </dgm:prSet>
      <dgm:spPr/>
    </dgm:pt>
    <dgm:pt modelId="{23373F7A-3E25-4EB0-8AC2-ACB578FE350C}" type="pres">
      <dgm:prSet presAssocID="{F0084839-8034-4E51-BA10-E454BFD6FACD}" presName="spacing" presStyleCnt="0"/>
      <dgm:spPr/>
    </dgm:pt>
    <dgm:pt modelId="{A88D574E-B88D-4B0E-9647-D20C94C34F7C}" type="pres">
      <dgm:prSet presAssocID="{04FBC881-DBB1-4C86-90D3-F6417EBE9B83}" presName="composite" presStyleCnt="0"/>
      <dgm:spPr/>
    </dgm:pt>
    <dgm:pt modelId="{4A489E34-2A86-4368-A734-24D1FCFB78BF}" type="pres">
      <dgm:prSet presAssocID="{04FBC881-DBB1-4C86-90D3-F6417EBE9B83}" presName="imgShp" presStyleLbl="fg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 r="-3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B5163C2-A4C6-43D1-9443-DF8B5327616C}" type="pres">
      <dgm:prSet presAssocID="{04FBC881-DBB1-4C86-90D3-F6417EBE9B83}" presName="txShp" presStyleLbl="node1" presStyleIdx="1" presStyleCnt="5" custLinFactNeighborY="6681">
        <dgm:presLayoutVars>
          <dgm:bulletEnabled val="1"/>
        </dgm:presLayoutVars>
      </dgm:prSet>
      <dgm:spPr/>
    </dgm:pt>
    <dgm:pt modelId="{508A9452-42EB-4F96-9024-8ED681623F78}" type="pres">
      <dgm:prSet presAssocID="{559C7168-CDD8-4177-8D98-770420B26503}" presName="spacing" presStyleCnt="0"/>
      <dgm:spPr/>
    </dgm:pt>
    <dgm:pt modelId="{E2EAD558-E534-4652-9C4C-0A9C40F652D0}" type="pres">
      <dgm:prSet presAssocID="{4B3962BE-D376-41D2-B61E-0A5CECFF44F4}" presName="composite" presStyleCnt="0"/>
      <dgm:spPr/>
    </dgm:pt>
    <dgm:pt modelId="{E727CB67-F69B-42B4-81C8-D0028746B13E}" type="pres">
      <dgm:prSet presAssocID="{4B3962BE-D376-41D2-B61E-0A5CECFF44F4}" presName="imgShp" presStyleLbl="fgImgPlace1" presStyleIdx="2" presStyleCnt="5"/>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811D9F7-FC02-494E-B7A9-AB917538CFC2}" type="pres">
      <dgm:prSet presAssocID="{4B3962BE-D376-41D2-B61E-0A5CECFF44F4}" presName="txShp" presStyleLbl="node1" presStyleIdx="2" presStyleCnt="5">
        <dgm:presLayoutVars>
          <dgm:bulletEnabled val="1"/>
        </dgm:presLayoutVars>
      </dgm:prSet>
      <dgm:spPr/>
    </dgm:pt>
    <dgm:pt modelId="{BA0D390C-A162-4103-A2C7-787AA0A9918D}" type="pres">
      <dgm:prSet presAssocID="{69DC0677-A15B-4459-AED2-829527BE0401}" presName="spacing" presStyleCnt="0"/>
      <dgm:spPr/>
    </dgm:pt>
    <dgm:pt modelId="{20F015CE-12D6-4ABF-BE1D-1CE70F35E3C2}" type="pres">
      <dgm:prSet presAssocID="{2A0566CD-5771-4C58-9C33-D5FAB98F0F05}" presName="composite" presStyleCnt="0"/>
      <dgm:spPr/>
    </dgm:pt>
    <dgm:pt modelId="{0928E8B1-8E1B-4F98-AEEF-FE5CC5A841F9}" type="pres">
      <dgm:prSet presAssocID="{2A0566CD-5771-4C58-9C33-D5FAB98F0F05}" presName="imgShp" presStyleLbl="fgImgPlace1" presStyleIdx="3" presStyleCnt="5"/>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l="-25000" r="-25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4C42072-A957-45DB-8592-6D03A5B95313}" type="pres">
      <dgm:prSet presAssocID="{2A0566CD-5771-4C58-9C33-D5FAB98F0F05}" presName="txShp" presStyleLbl="node1" presStyleIdx="3" presStyleCnt="5">
        <dgm:presLayoutVars>
          <dgm:bulletEnabled val="1"/>
        </dgm:presLayoutVars>
      </dgm:prSet>
      <dgm:spPr/>
    </dgm:pt>
    <dgm:pt modelId="{F5118984-E092-4521-837F-4CE01FEF77C5}" type="pres">
      <dgm:prSet presAssocID="{C8755401-F291-424C-98B4-BBF70C946E51}" presName="spacing" presStyleCnt="0"/>
      <dgm:spPr/>
    </dgm:pt>
    <dgm:pt modelId="{37007889-A0F6-4824-9F54-7DEF95FCC930}" type="pres">
      <dgm:prSet presAssocID="{EE512FC2-BDD5-4EAB-83D2-BA1A7F58452B}" presName="composite" presStyleCnt="0"/>
      <dgm:spPr/>
    </dgm:pt>
    <dgm:pt modelId="{27217DE3-6A8F-4789-B0ED-AAFF163A9074}" type="pres">
      <dgm:prSet presAssocID="{EE512FC2-BDD5-4EAB-83D2-BA1A7F58452B}" presName="imgShp" presStyleLbl="fgImgPlace1" presStyleIdx="4" presStyleCnt="5"/>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36000" r="-36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1AB3F6B-8315-4ED3-8477-E4DBA55F205F}" type="pres">
      <dgm:prSet presAssocID="{EE512FC2-BDD5-4EAB-83D2-BA1A7F58452B}" presName="txShp" presStyleLbl="node1" presStyleIdx="4" presStyleCnt="5">
        <dgm:presLayoutVars>
          <dgm:bulletEnabled val="1"/>
        </dgm:presLayoutVars>
      </dgm:prSet>
      <dgm:spPr/>
    </dgm:pt>
  </dgm:ptLst>
  <dgm:cxnLst>
    <dgm:cxn modelId="{79D62F16-E483-4AF3-9A18-E1E6C3E4A9E5}" srcId="{C49BAAFA-03CD-4235-9AD0-575ADDD792D8}" destId="{730ED2A1-BD4A-419D-B488-77ECDE47E576}" srcOrd="0" destOrd="0" parTransId="{9CD1A1C4-A723-4036-8090-24609B11516E}" sibTransId="{F0084839-8034-4E51-BA10-E454BFD6FACD}"/>
    <dgm:cxn modelId="{90A2771B-23B3-441F-9C15-9A0F5F75D7F2}" type="presOf" srcId="{EE512FC2-BDD5-4EAB-83D2-BA1A7F58452B}" destId="{51AB3F6B-8315-4ED3-8477-E4DBA55F205F}" srcOrd="0" destOrd="0" presId="urn:microsoft.com/office/officeart/2005/8/layout/vList3"/>
    <dgm:cxn modelId="{FFCA212A-42D6-4EB9-9EB6-1097EE197F38}" type="presOf" srcId="{4B3962BE-D376-41D2-B61E-0A5CECFF44F4}" destId="{4811D9F7-FC02-494E-B7A9-AB917538CFC2}" srcOrd="0" destOrd="0" presId="urn:microsoft.com/office/officeart/2005/8/layout/vList3"/>
    <dgm:cxn modelId="{16E41533-C974-49A6-BC63-51B0F52C43D9}" type="presOf" srcId="{C49BAAFA-03CD-4235-9AD0-575ADDD792D8}" destId="{649EEB22-C488-400E-B504-0F1B171CAA5B}" srcOrd="0" destOrd="0" presId="urn:microsoft.com/office/officeart/2005/8/layout/vList3"/>
    <dgm:cxn modelId="{8AF70B3F-5A07-4403-A4AD-13636189ECAB}" type="presOf" srcId="{04FBC881-DBB1-4C86-90D3-F6417EBE9B83}" destId="{5B5163C2-A4C6-43D1-9443-DF8B5327616C}" srcOrd="0" destOrd="0" presId="urn:microsoft.com/office/officeart/2005/8/layout/vList3"/>
    <dgm:cxn modelId="{8EAF8166-DDF1-4BCE-9BEC-84DDE47DF943}" type="presOf" srcId="{730ED2A1-BD4A-419D-B488-77ECDE47E576}" destId="{785EDED0-A562-44E9-85E7-6E2761A86B67}" srcOrd="0" destOrd="0" presId="urn:microsoft.com/office/officeart/2005/8/layout/vList3"/>
    <dgm:cxn modelId="{A7FFA549-278B-4EBC-AFFC-DDDEC75A1696}" srcId="{C49BAAFA-03CD-4235-9AD0-575ADDD792D8}" destId="{04FBC881-DBB1-4C86-90D3-F6417EBE9B83}" srcOrd="1" destOrd="0" parTransId="{96DDB05E-740E-493C-9C74-3A0534BFD756}" sibTransId="{559C7168-CDD8-4177-8D98-770420B26503}"/>
    <dgm:cxn modelId="{E6AAF46B-6C8F-49DD-94BB-9E35D284947E}" type="presOf" srcId="{2A0566CD-5771-4C58-9C33-D5FAB98F0F05}" destId="{B4C42072-A957-45DB-8592-6D03A5B95313}" srcOrd="0" destOrd="0" presId="urn:microsoft.com/office/officeart/2005/8/layout/vList3"/>
    <dgm:cxn modelId="{C0DD2971-5E61-444C-BBF5-BD4C0856116F}" srcId="{C49BAAFA-03CD-4235-9AD0-575ADDD792D8}" destId="{EE512FC2-BDD5-4EAB-83D2-BA1A7F58452B}" srcOrd="4" destOrd="0" parTransId="{99EDB4DC-095A-4637-A20D-AF34C7EF50CE}" sibTransId="{DA46A6C2-C6E5-4C83-ACB9-D2197FDCEC45}"/>
    <dgm:cxn modelId="{66DB38AA-0312-4141-A601-9B6224358EAE}" srcId="{C49BAAFA-03CD-4235-9AD0-575ADDD792D8}" destId="{2A0566CD-5771-4C58-9C33-D5FAB98F0F05}" srcOrd="3" destOrd="0" parTransId="{658EAC9B-EC15-4C8E-8705-B699E809617F}" sibTransId="{C8755401-F291-424C-98B4-BBF70C946E51}"/>
    <dgm:cxn modelId="{C6CDCFD2-263A-4F14-A9F1-9536015F2415}" srcId="{C49BAAFA-03CD-4235-9AD0-575ADDD792D8}" destId="{4B3962BE-D376-41D2-B61E-0A5CECFF44F4}" srcOrd="2" destOrd="0" parTransId="{8CCF21CD-4778-4076-A5EB-9E5EEE9DF725}" sibTransId="{69DC0677-A15B-4459-AED2-829527BE0401}"/>
    <dgm:cxn modelId="{BEC5B98D-17F6-44FD-B879-730EF49C5DAC}" type="presParOf" srcId="{649EEB22-C488-400E-B504-0F1B171CAA5B}" destId="{FAA1261D-BA25-458F-BE84-6709F45FBD8A}" srcOrd="0" destOrd="0" presId="urn:microsoft.com/office/officeart/2005/8/layout/vList3"/>
    <dgm:cxn modelId="{009B632E-9D83-491A-A99F-DBD4F0A0FF63}" type="presParOf" srcId="{FAA1261D-BA25-458F-BE84-6709F45FBD8A}" destId="{6B926464-E47B-4D01-8872-AC1FA46DA112}" srcOrd="0" destOrd="0" presId="urn:microsoft.com/office/officeart/2005/8/layout/vList3"/>
    <dgm:cxn modelId="{340BCB55-F855-48F9-B8D7-4AE43822C131}" type="presParOf" srcId="{FAA1261D-BA25-458F-BE84-6709F45FBD8A}" destId="{785EDED0-A562-44E9-85E7-6E2761A86B67}" srcOrd="1" destOrd="0" presId="urn:microsoft.com/office/officeart/2005/8/layout/vList3"/>
    <dgm:cxn modelId="{B768FF62-10C0-4900-9976-D446635E5E1D}" type="presParOf" srcId="{649EEB22-C488-400E-B504-0F1B171CAA5B}" destId="{23373F7A-3E25-4EB0-8AC2-ACB578FE350C}" srcOrd="1" destOrd="0" presId="urn:microsoft.com/office/officeart/2005/8/layout/vList3"/>
    <dgm:cxn modelId="{D1454538-282B-4FA9-B807-29F71E01F7B1}" type="presParOf" srcId="{649EEB22-C488-400E-B504-0F1B171CAA5B}" destId="{A88D574E-B88D-4B0E-9647-D20C94C34F7C}" srcOrd="2" destOrd="0" presId="urn:microsoft.com/office/officeart/2005/8/layout/vList3"/>
    <dgm:cxn modelId="{C990B2AA-32DF-4AFC-A220-F1B7B1105B45}" type="presParOf" srcId="{A88D574E-B88D-4B0E-9647-D20C94C34F7C}" destId="{4A489E34-2A86-4368-A734-24D1FCFB78BF}" srcOrd="0" destOrd="0" presId="urn:microsoft.com/office/officeart/2005/8/layout/vList3"/>
    <dgm:cxn modelId="{8853A4D1-1E35-43B4-9A09-4D4122FC2ACA}" type="presParOf" srcId="{A88D574E-B88D-4B0E-9647-D20C94C34F7C}" destId="{5B5163C2-A4C6-43D1-9443-DF8B5327616C}" srcOrd="1" destOrd="0" presId="urn:microsoft.com/office/officeart/2005/8/layout/vList3"/>
    <dgm:cxn modelId="{4FBEF727-7146-4B8F-905C-9B53E5E4551C}" type="presParOf" srcId="{649EEB22-C488-400E-B504-0F1B171CAA5B}" destId="{508A9452-42EB-4F96-9024-8ED681623F78}" srcOrd="3" destOrd="0" presId="urn:microsoft.com/office/officeart/2005/8/layout/vList3"/>
    <dgm:cxn modelId="{D116AB6E-1E57-4DB0-B2F1-943CF2124DA9}" type="presParOf" srcId="{649EEB22-C488-400E-B504-0F1B171CAA5B}" destId="{E2EAD558-E534-4652-9C4C-0A9C40F652D0}" srcOrd="4" destOrd="0" presId="urn:microsoft.com/office/officeart/2005/8/layout/vList3"/>
    <dgm:cxn modelId="{EB56B0B7-6526-4B23-9028-6A3E0A2329AC}" type="presParOf" srcId="{E2EAD558-E534-4652-9C4C-0A9C40F652D0}" destId="{E727CB67-F69B-42B4-81C8-D0028746B13E}" srcOrd="0" destOrd="0" presId="urn:microsoft.com/office/officeart/2005/8/layout/vList3"/>
    <dgm:cxn modelId="{8352EB05-F6AC-402C-ACF3-2A2A4BC30EF4}" type="presParOf" srcId="{E2EAD558-E534-4652-9C4C-0A9C40F652D0}" destId="{4811D9F7-FC02-494E-B7A9-AB917538CFC2}" srcOrd="1" destOrd="0" presId="urn:microsoft.com/office/officeart/2005/8/layout/vList3"/>
    <dgm:cxn modelId="{0E9FBF3B-546C-4BDC-B32D-6FCBDC9156E7}" type="presParOf" srcId="{649EEB22-C488-400E-B504-0F1B171CAA5B}" destId="{BA0D390C-A162-4103-A2C7-787AA0A9918D}" srcOrd="5" destOrd="0" presId="urn:microsoft.com/office/officeart/2005/8/layout/vList3"/>
    <dgm:cxn modelId="{356120CD-8AD4-4334-A741-2E47E8512B7C}" type="presParOf" srcId="{649EEB22-C488-400E-B504-0F1B171CAA5B}" destId="{20F015CE-12D6-4ABF-BE1D-1CE70F35E3C2}" srcOrd="6" destOrd="0" presId="urn:microsoft.com/office/officeart/2005/8/layout/vList3"/>
    <dgm:cxn modelId="{E0BF03A8-26F0-4FC8-97EF-32D97937F23D}" type="presParOf" srcId="{20F015CE-12D6-4ABF-BE1D-1CE70F35E3C2}" destId="{0928E8B1-8E1B-4F98-AEEF-FE5CC5A841F9}" srcOrd="0" destOrd="0" presId="urn:microsoft.com/office/officeart/2005/8/layout/vList3"/>
    <dgm:cxn modelId="{846E50A4-6B25-4024-BA2A-3B09921CA987}" type="presParOf" srcId="{20F015CE-12D6-4ABF-BE1D-1CE70F35E3C2}" destId="{B4C42072-A957-45DB-8592-6D03A5B95313}" srcOrd="1" destOrd="0" presId="urn:microsoft.com/office/officeart/2005/8/layout/vList3"/>
    <dgm:cxn modelId="{20DD53E2-401D-4B1F-B642-5DAD5CFAA305}" type="presParOf" srcId="{649EEB22-C488-400E-B504-0F1B171CAA5B}" destId="{F5118984-E092-4521-837F-4CE01FEF77C5}" srcOrd="7" destOrd="0" presId="urn:microsoft.com/office/officeart/2005/8/layout/vList3"/>
    <dgm:cxn modelId="{29E1979A-5AC8-4864-8F4C-163C9F0BE29E}" type="presParOf" srcId="{649EEB22-C488-400E-B504-0F1B171CAA5B}" destId="{37007889-A0F6-4824-9F54-7DEF95FCC930}" srcOrd="8" destOrd="0" presId="urn:microsoft.com/office/officeart/2005/8/layout/vList3"/>
    <dgm:cxn modelId="{9EC40AD8-AFEB-4D9C-A920-33D1E4E18C09}" type="presParOf" srcId="{37007889-A0F6-4824-9F54-7DEF95FCC930}" destId="{27217DE3-6A8F-4789-B0ED-AAFF163A9074}" srcOrd="0" destOrd="0" presId="urn:microsoft.com/office/officeart/2005/8/layout/vList3"/>
    <dgm:cxn modelId="{9E191AE6-0547-4FEC-BF68-FDD49D0B927D}" type="presParOf" srcId="{37007889-A0F6-4824-9F54-7DEF95FCC930}" destId="{51AB3F6B-8315-4ED3-8477-E4DBA55F205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67D74E-B936-4809-AE78-A0BB104E7A32}"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EC91688A-A347-48AE-A29A-219862224035}">
      <dgm:prSet phldrT="[Text]"/>
      <dgm:spPr/>
      <dgm:t>
        <a:bodyPr/>
        <a:lstStyle/>
        <a:p>
          <a:r>
            <a:rPr lang="en-US" dirty="0"/>
            <a:t>Strengths</a:t>
          </a:r>
        </a:p>
      </dgm:t>
    </dgm:pt>
    <dgm:pt modelId="{488DFDC4-6E35-490E-9090-F033739C4911}" type="parTrans" cxnId="{B5221633-6539-4EBB-8504-B853E6B9405C}">
      <dgm:prSet/>
      <dgm:spPr/>
      <dgm:t>
        <a:bodyPr/>
        <a:lstStyle/>
        <a:p>
          <a:endParaRPr lang="en-US"/>
        </a:p>
      </dgm:t>
    </dgm:pt>
    <dgm:pt modelId="{B17E6D0A-8C7B-4A5F-9772-989DB0C293B6}" type="sibTrans" cxnId="{B5221633-6539-4EBB-8504-B853E6B9405C}">
      <dgm:prSet/>
      <dgm:spPr/>
      <dgm:t>
        <a:bodyPr/>
        <a:lstStyle/>
        <a:p>
          <a:endParaRPr lang="en-US"/>
        </a:p>
      </dgm:t>
    </dgm:pt>
    <dgm:pt modelId="{FD7D62E2-CAEF-4D1B-BE42-44CA3C890560}">
      <dgm:prSet phldrT="[Text]"/>
      <dgm:spPr/>
      <dgm:t>
        <a:bodyPr/>
        <a:lstStyle/>
        <a:p>
          <a:r>
            <a:rPr lang="en-US" dirty="0"/>
            <a:t>Provides a picture of the region’s strengths as they relate to CREATE sectors</a:t>
          </a:r>
        </a:p>
      </dgm:t>
    </dgm:pt>
    <dgm:pt modelId="{C5B5653A-76C3-4EAB-9C09-3DE8552ACFF3}" type="parTrans" cxnId="{7E545A7E-0271-46EA-B9DB-60714756EC63}">
      <dgm:prSet/>
      <dgm:spPr/>
      <dgm:t>
        <a:bodyPr/>
        <a:lstStyle/>
        <a:p>
          <a:endParaRPr lang="en-US"/>
        </a:p>
      </dgm:t>
    </dgm:pt>
    <dgm:pt modelId="{72BEFE46-99B4-4765-9757-40A6AEB0E5AE}" type="sibTrans" cxnId="{7E545A7E-0271-46EA-B9DB-60714756EC63}">
      <dgm:prSet/>
      <dgm:spPr/>
      <dgm:t>
        <a:bodyPr/>
        <a:lstStyle/>
        <a:p>
          <a:endParaRPr lang="en-US"/>
        </a:p>
      </dgm:t>
    </dgm:pt>
    <dgm:pt modelId="{057EEE65-95BD-4C15-BF61-8B11221CBCA0}">
      <dgm:prSet phldrT="[Text]"/>
      <dgm:spPr/>
      <dgm:t>
        <a:bodyPr/>
        <a:lstStyle/>
        <a:p>
          <a:r>
            <a:rPr lang="en-US" dirty="0"/>
            <a:t>Invitation</a:t>
          </a:r>
        </a:p>
      </dgm:t>
    </dgm:pt>
    <dgm:pt modelId="{9670B706-3F01-4DFF-8712-8A0E0C586B50}" type="parTrans" cxnId="{B455F272-9487-429E-BAE0-3849B34466AE}">
      <dgm:prSet/>
      <dgm:spPr/>
      <dgm:t>
        <a:bodyPr/>
        <a:lstStyle/>
        <a:p>
          <a:endParaRPr lang="en-US"/>
        </a:p>
      </dgm:t>
    </dgm:pt>
    <dgm:pt modelId="{8C1EBE8D-4DB0-4486-B840-DF8CEDFB812C}" type="sibTrans" cxnId="{B455F272-9487-429E-BAE0-3849B34466AE}">
      <dgm:prSet/>
      <dgm:spPr/>
      <dgm:t>
        <a:bodyPr/>
        <a:lstStyle/>
        <a:p>
          <a:endParaRPr lang="en-US"/>
        </a:p>
      </dgm:t>
    </dgm:pt>
    <dgm:pt modelId="{BD9E05A1-A3FD-4840-9497-0FFB2662DDFA}">
      <dgm:prSet phldrT="[Text]"/>
      <dgm:spPr/>
      <dgm:t>
        <a:bodyPr/>
        <a:lstStyle/>
        <a:p>
          <a:r>
            <a:rPr lang="en-US" dirty="0"/>
            <a:t>Provides a potential invitation list for the CREATE BRIDGES forum</a:t>
          </a:r>
        </a:p>
      </dgm:t>
    </dgm:pt>
    <dgm:pt modelId="{E037A7B3-8190-445F-AF05-E3F1B274AFAC}" type="parTrans" cxnId="{DBCC5261-A9D3-4C4D-8F3A-95E5B512A256}">
      <dgm:prSet/>
      <dgm:spPr/>
      <dgm:t>
        <a:bodyPr/>
        <a:lstStyle/>
        <a:p>
          <a:endParaRPr lang="en-US"/>
        </a:p>
      </dgm:t>
    </dgm:pt>
    <dgm:pt modelId="{6A67AF0E-5D7D-49BA-88D1-A9AFCA6DBEC3}" type="sibTrans" cxnId="{DBCC5261-A9D3-4C4D-8F3A-95E5B512A256}">
      <dgm:prSet/>
      <dgm:spPr/>
      <dgm:t>
        <a:bodyPr/>
        <a:lstStyle/>
        <a:p>
          <a:endParaRPr lang="en-US"/>
        </a:p>
      </dgm:t>
    </dgm:pt>
    <dgm:pt modelId="{364AAFA2-B6F6-4C3E-965E-6AF3BD488CDF}">
      <dgm:prSet phldrT="[Text]"/>
      <dgm:spPr/>
      <dgm:t>
        <a:bodyPr/>
        <a:lstStyle/>
        <a:p>
          <a:r>
            <a:rPr lang="en-US" dirty="0"/>
            <a:t>Foundation</a:t>
          </a:r>
        </a:p>
      </dgm:t>
    </dgm:pt>
    <dgm:pt modelId="{FC307E68-FB6E-4B82-A7F7-A036C4986C4E}" type="parTrans" cxnId="{B318B09C-B29F-45E8-B64A-9FE9BB870B49}">
      <dgm:prSet/>
      <dgm:spPr/>
      <dgm:t>
        <a:bodyPr/>
        <a:lstStyle/>
        <a:p>
          <a:endParaRPr lang="en-US"/>
        </a:p>
      </dgm:t>
    </dgm:pt>
    <dgm:pt modelId="{ECB5A89F-0246-4F18-9C92-FBFE2C6E90BF}" type="sibTrans" cxnId="{B318B09C-B29F-45E8-B64A-9FE9BB870B49}">
      <dgm:prSet/>
      <dgm:spPr/>
      <dgm:t>
        <a:bodyPr/>
        <a:lstStyle/>
        <a:p>
          <a:endParaRPr lang="en-US"/>
        </a:p>
      </dgm:t>
    </dgm:pt>
    <dgm:pt modelId="{4AAB3501-86D3-47FF-8723-243DD1BFEDDB}">
      <dgm:prSet phldrT="[Text]"/>
      <dgm:spPr/>
      <dgm:t>
        <a:bodyPr/>
        <a:lstStyle/>
        <a:p>
          <a:r>
            <a:rPr lang="en-US" dirty="0"/>
            <a:t>Provides a foundation for BR&amp;E and workforce training phases</a:t>
          </a:r>
        </a:p>
      </dgm:t>
    </dgm:pt>
    <dgm:pt modelId="{45F4D888-EA49-4A31-939D-257255C0C8D3}" type="parTrans" cxnId="{E5202FF5-3322-4778-A984-8AA8A9BD32C5}">
      <dgm:prSet/>
      <dgm:spPr/>
      <dgm:t>
        <a:bodyPr/>
        <a:lstStyle/>
        <a:p>
          <a:endParaRPr lang="en-US"/>
        </a:p>
      </dgm:t>
    </dgm:pt>
    <dgm:pt modelId="{304B3E50-0F14-456C-902B-BA937591FF76}" type="sibTrans" cxnId="{E5202FF5-3322-4778-A984-8AA8A9BD32C5}">
      <dgm:prSet/>
      <dgm:spPr/>
      <dgm:t>
        <a:bodyPr/>
        <a:lstStyle/>
        <a:p>
          <a:endParaRPr lang="en-US"/>
        </a:p>
      </dgm:t>
    </dgm:pt>
    <dgm:pt modelId="{28B5106F-2734-4340-834C-8B0AE9843F98}" type="pres">
      <dgm:prSet presAssocID="{4967D74E-B936-4809-AE78-A0BB104E7A32}" presName="linearFlow" presStyleCnt="0">
        <dgm:presLayoutVars>
          <dgm:dir/>
          <dgm:animLvl val="lvl"/>
          <dgm:resizeHandles/>
        </dgm:presLayoutVars>
      </dgm:prSet>
      <dgm:spPr/>
    </dgm:pt>
    <dgm:pt modelId="{D3C3247A-1F48-4BC9-9548-6DE497D3A002}" type="pres">
      <dgm:prSet presAssocID="{EC91688A-A347-48AE-A29A-219862224035}" presName="compositeNode" presStyleCnt="0">
        <dgm:presLayoutVars>
          <dgm:bulletEnabled val="1"/>
        </dgm:presLayoutVars>
      </dgm:prSet>
      <dgm:spPr/>
    </dgm:pt>
    <dgm:pt modelId="{2D17AD22-C672-4B58-BB25-FCB652EAA212}" type="pres">
      <dgm:prSet presAssocID="{EC91688A-A347-48AE-A29A-219862224035}" presName="image" presStyleLbl="fgImgPlac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81CBBAA-F4AC-4CB6-BACD-105E464B138E}" type="pres">
      <dgm:prSet presAssocID="{EC91688A-A347-48AE-A29A-219862224035}" presName="childNode" presStyleLbl="node1" presStyleIdx="0" presStyleCnt="3">
        <dgm:presLayoutVars>
          <dgm:bulletEnabled val="1"/>
        </dgm:presLayoutVars>
      </dgm:prSet>
      <dgm:spPr/>
    </dgm:pt>
    <dgm:pt modelId="{072BF25A-B7CB-4E67-AE91-7D3D62E6655E}" type="pres">
      <dgm:prSet presAssocID="{EC91688A-A347-48AE-A29A-219862224035}" presName="parentNode" presStyleLbl="revTx" presStyleIdx="0" presStyleCnt="3">
        <dgm:presLayoutVars>
          <dgm:chMax val="0"/>
          <dgm:bulletEnabled val="1"/>
        </dgm:presLayoutVars>
      </dgm:prSet>
      <dgm:spPr/>
    </dgm:pt>
    <dgm:pt modelId="{09F77ACF-F307-4321-BC5D-E9140D2646A9}" type="pres">
      <dgm:prSet presAssocID="{B17E6D0A-8C7B-4A5F-9772-989DB0C293B6}" presName="sibTrans" presStyleCnt="0"/>
      <dgm:spPr/>
    </dgm:pt>
    <dgm:pt modelId="{4ECF9FC1-31AD-4D86-8F23-561B435CDCEA}" type="pres">
      <dgm:prSet presAssocID="{057EEE65-95BD-4C15-BF61-8B11221CBCA0}" presName="compositeNode" presStyleCnt="0">
        <dgm:presLayoutVars>
          <dgm:bulletEnabled val="1"/>
        </dgm:presLayoutVars>
      </dgm:prSet>
      <dgm:spPr/>
    </dgm:pt>
    <dgm:pt modelId="{9AE5EBB8-769C-47A7-9B38-CEA3F75B96E8}" type="pres">
      <dgm:prSet presAssocID="{057EEE65-95BD-4C15-BF61-8B11221CBCA0}" presName="image" presStyleLbl="fgImgPlace1" presStyleIdx="1" presStyleCnt="3"/>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35E9B71-668D-4DBD-927B-EF2B712DCD39}" type="pres">
      <dgm:prSet presAssocID="{057EEE65-95BD-4C15-BF61-8B11221CBCA0}" presName="childNode" presStyleLbl="node1" presStyleIdx="1" presStyleCnt="3">
        <dgm:presLayoutVars>
          <dgm:bulletEnabled val="1"/>
        </dgm:presLayoutVars>
      </dgm:prSet>
      <dgm:spPr/>
    </dgm:pt>
    <dgm:pt modelId="{C76FBE13-B5F7-4BDA-B9C3-74AE5BDFD5F8}" type="pres">
      <dgm:prSet presAssocID="{057EEE65-95BD-4C15-BF61-8B11221CBCA0}" presName="parentNode" presStyleLbl="revTx" presStyleIdx="1" presStyleCnt="3">
        <dgm:presLayoutVars>
          <dgm:chMax val="0"/>
          <dgm:bulletEnabled val="1"/>
        </dgm:presLayoutVars>
      </dgm:prSet>
      <dgm:spPr/>
    </dgm:pt>
    <dgm:pt modelId="{B3CDBFB7-381D-46BD-A3E9-F80D94EC0E05}" type="pres">
      <dgm:prSet presAssocID="{8C1EBE8D-4DB0-4486-B840-DF8CEDFB812C}" presName="sibTrans" presStyleCnt="0"/>
      <dgm:spPr/>
    </dgm:pt>
    <dgm:pt modelId="{42E90731-26F3-45B7-A892-86E70A1C17ED}" type="pres">
      <dgm:prSet presAssocID="{364AAFA2-B6F6-4C3E-965E-6AF3BD488CDF}" presName="compositeNode" presStyleCnt="0">
        <dgm:presLayoutVars>
          <dgm:bulletEnabled val="1"/>
        </dgm:presLayoutVars>
      </dgm:prSet>
      <dgm:spPr/>
    </dgm:pt>
    <dgm:pt modelId="{2D8A5EC1-8309-45B4-9DC0-504C60C7566F}" type="pres">
      <dgm:prSet presAssocID="{364AAFA2-B6F6-4C3E-965E-6AF3BD488CDF}" presName="image" presStyleLbl="fgImgPlace1" presStyleIdx="2" presStyleCnt="3"/>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A20758B-1B02-47B8-9B47-8AAC534D316F}" type="pres">
      <dgm:prSet presAssocID="{364AAFA2-B6F6-4C3E-965E-6AF3BD488CDF}" presName="childNode" presStyleLbl="node1" presStyleIdx="2" presStyleCnt="3" custScaleX="90164">
        <dgm:presLayoutVars>
          <dgm:bulletEnabled val="1"/>
        </dgm:presLayoutVars>
      </dgm:prSet>
      <dgm:spPr/>
    </dgm:pt>
    <dgm:pt modelId="{01545ADB-4090-4074-851F-8EACFBEDB877}" type="pres">
      <dgm:prSet presAssocID="{364AAFA2-B6F6-4C3E-965E-6AF3BD488CDF}" presName="parentNode" presStyleLbl="revTx" presStyleIdx="2" presStyleCnt="3">
        <dgm:presLayoutVars>
          <dgm:chMax val="0"/>
          <dgm:bulletEnabled val="1"/>
        </dgm:presLayoutVars>
      </dgm:prSet>
      <dgm:spPr/>
    </dgm:pt>
  </dgm:ptLst>
  <dgm:cxnLst>
    <dgm:cxn modelId="{EEC3472B-913D-4B32-B764-1D125FBFAD24}" type="presOf" srcId="{364AAFA2-B6F6-4C3E-965E-6AF3BD488CDF}" destId="{01545ADB-4090-4074-851F-8EACFBEDB877}" srcOrd="0" destOrd="0" presId="urn:microsoft.com/office/officeart/2005/8/layout/hList2"/>
    <dgm:cxn modelId="{B5221633-6539-4EBB-8504-B853E6B9405C}" srcId="{4967D74E-B936-4809-AE78-A0BB104E7A32}" destId="{EC91688A-A347-48AE-A29A-219862224035}" srcOrd="0" destOrd="0" parTransId="{488DFDC4-6E35-490E-9090-F033739C4911}" sibTransId="{B17E6D0A-8C7B-4A5F-9772-989DB0C293B6}"/>
    <dgm:cxn modelId="{DBCC5261-A9D3-4C4D-8F3A-95E5B512A256}" srcId="{057EEE65-95BD-4C15-BF61-8B11221CBCA0}" destId="{BD9E05A1-A3FD-4840-9497-0FFB2662DDFA}" srcOrd="0" destOrd="0" parTransId="{E037A7B3-8190-445F-AF05-E3F1B274AFAC}" sibTransId="{6A67AF0E-5D7D-49BA-88D1-A9AFCA6DBEC3}"/>
    <dgm:cxn modelId="{B455F272-9487-429E-BAE0-3849B34466AE}" srcId="{4967D74E-B936-4809-AE78-A0BB104E7A32}" destId="{057EEE65-95BD-4C15-BF61-8B11221CBCA0}" srcOrd="1" destOrd="0" parTransId="{9670B706-3F01-4DFF-8712-8A0E0C586B50}" sibTransId="{8C1EBE8D-4DB0-4486-B840-DF8CEDFB812C}"/>
    <dgm:cxn modelId="{32CCAD77-AC4B-4AE3-B294-2D0BA2DC51A5}" type="presOf" srcId="{4AAB3501-86D3-47FF-8723-243DD1BFEDDB}" destId="{AA20758B-1B02-47B8-9B47-8AAC534D316F}" srcOrd="0" destOrd="0" presId="urn:microsoft.com/office/officeart/2005/8/layout/hList2"/>
    <dgm:cxn modelId="{E8DAF37B-4805-4183-B4E0-771BA807D718}" type="presOf" srcId="{BD9E05A1-A3FD-4840-9497-0FFB2662DDFA}" destId="{335E9B71-668D-4DBD-927B-EF2B712DCD39}" srcOrd="0" destOrd="0" presId="urn:microsoft.com/office/officeart/2005/8/layout/hList2"/>
    <dgm:cxn modelId="{7E545A7E-0271-46EA-B9DB-60714756EC63}" srcId="{EC91688A-A347-48AE-A29A-219862224035}" destId="{FD7D62E2-CAEF-4D1B-BE42-44CA3C890560}" srcOrd="0" destOrd="0" parTransId="{C5B5653A-76C3-4EAB-9C09-3DE8552ACFF3}" sibTransId="{72BEFE46-99B4-4765-9757-40A6AEB0E5AE}"/>
    <dgm:cxn modelId="{B318B09C-B29F-45E8-B64A-9FE9BB870B49}" srcId="{4967D74E-B936-4809-AE78-A0BB104E7A32}" destId="{364AAFA2-B6F6-4C3E-965E-6AF3BD488CDF}" srcOrd="2" destOrd="0" parTransId="{FC307E68-FB6E-4B82-A7F7-A036C4986C4E}" sibTransId="{ECB5A89F-0246-4F18-9C92-FBFE2C6E90BF}"/>
    <dgm:cxn modelId="{D4C767A4-BD42-48AC-A03D-21275178515C}" type="presOf" srcId="{EC91688A-A347-48AE-A29A-219862224035}" destId="{072BF25A-B7CB-4E67-AE91-7D3D62E6655E}" srcOrd="0" destOrd="0" presId="urn:microsoft.com/office/officeart/2005/8/layout/hList2"/>
    <dgm:cxn modelId="{37A9D7AC-566E-4479-B1C7-F258600BA2B0}" type="presOf" srcId="{FD7D62E2-CAEF-4D1B-BE42-44CA3C890560}" destId="{581CBBAA-F4AC-4CB6-BACD-105E464B138E}" srcOrd="0" destOrd="0" presId="urn:microsoft.com/office/officeart/2005/8/layout/hList2"/>
    <dgm:cxn modelId="{06E13AD9-F128-44B5-A955-5D59C24BAF04}" type="presOf" srcId="{057EEE65-95BD-4C15-BF61-8B11221CBCA0}" destId="{C76FBE13-B5F7-4BDA-B9C3-74AE5BDFD5F8}" srcOrd="0" destOrd="0" presId="urn:microsoft.com/office/officeart/2005/8/layout/hList2"/>
    <dgm:cxn modelId="{909EC4DE-FBEC-4FFC-8515-A29BADC57537}" type="presOf" srcId="{4967D74E-B936-4809-AE78-A0BB104E7A32}" destId="{28B5106F-2734-4340-834C-8B0AE9843F98}" srcOrd="0" destOrd="0" presId="urn:microsoft.com/office/officeart/2005/8/layout/hList2"/>
    <dgm:cxn modelId="{E5202FF5-3322-4778-A984-8AA8A9BD32C5}" srcId="{364AAFA2-B6F6-4C3E-965E-6AF3BD488CDF}" destId="{4AAB3501-86D3-47FF-8723-243DD1BFEDDB}" srcOrd="0" destOrd="0" parTransId="{45F4D888-EA49-4A31-939D-257255C0C8D3}" sibTransId="{304B3E50-0F14-456C-902B-BA937591FF76}"/>
    <dgm:cxn modelId="{1C292A9A-8749-45AE-8474-1B4E5173AEC2}" type="presParOf" srcId="{28B5106F-2734-4340-834C-8B0AE9843F98}" destId="{D3C3247A-1F48-4BC9-9548-6DE497D3A002}" srcOrd="0" destOrd="0" presId="urn:microsoft.com/office/officeart/2005/8/layout/hList2"/>
    <dgm:cxn modelId="{9DDFC7DD-2766-4728-90D1-A90F41EBDB31}" type="presParOf" srcId="{D3C3247A-1F48-4BC9-9548-6DE497D3A002}" destId="{2D17AD22-C672-4B58-BB25-FCB652EAA212}" srcOrd="0" destOrd="0" presId="urn:microsoft.com/office/officeart/2005/8/layout/hList2"/>
    <dgm:cxn modelId="{7EB25F44-4FAC-465D-96F5-3A0A4A878996}" type="presParOf" srcId="{D3C3247A-1F48-4BC9-9548-6DE497D3A002}" destId="{581CBBAA-F4AC-4CB6-BACD-105E464B138E}" srcOrd="1" destOrd="0" presId="urn:microsoft.com/office/officeart/2005/8/layout/hList2"/>
    <dgm:cxn modelId="{556EFCD1-DE15-483B-B75A-A1E08D67F47F}" type="presParOf" srcId="{D3C3247A-1F48-4BC9-9548-6DE497D3A002}" destId="{072BF25A-B7CB-4E67-AE91-7D3D62E6655E}" srcOrd="2" destOrd="0" presId="urn:microsoft.com/office/officeart/2005/8/layout/hList2"/>
    <dgm:cxn modelId="{9A277D27-09DD-470D-B66F-5580AABEE191}" type="presParOf" srcId="{28B5106F-2734-4340-834C-8B0AE9843F98}" destId="{09F77ACF-F307-4321-BC5D-E9140D2646A9}" srcOrd="1" destOrd="0" presId="urn:microsoft.com/office/officeart/2005/8/layout/hList2"/>
    <dgm:cxn modelId="{9DA4CEFD-345F-40D2-95CF-225D1F0773D3}" type="presParOf" srcId="{28B5106F-2734-4340-834C-8B0AE9843F98}" destId="{4ECF9FC1-31AD-4D86-8F23-561B435CDCEA}" srcOrd="2" destOrd="0" presId="urn:microsoft.com/office/officeart/2005/8/layout/hList2"/>
    <dgm:cxn modelId="{4E75E117-EF7B-4C33-8AC9-5C53616AE30A}" type="presParOf" srcId="{4ECF9FC1-31AD-4D86-8F23-561B435CDCEA}" destId="{9AE5EBB8-769C-47A7-9B38-CEA3F75B96E8}" srcOrd="0" destOrd="0" presId="urn:microsoft.com/office/officeart/2005/8/layout/hList2"/>
    <dgm:cxn modelId="{347D06AC-9EEC-4146-90D7-7294C9EEBC27}" type="presParOf" srcId="{4ECF9FC1-31AD-4D86-8F23-561B435CDCEA}" destId="{335E9B71-668D-4DBD-927B-EF2B712DCD39}" srcOrd="1" destOrd="0" presId="urn:microsoft.com/office/officeart/2005/8/layout/hList2"/>
    <dgm:cxn modelId="{E0884724-D5DF-49C8-B38F-54F59E98FB1C}" type="presParOf" srcId="{4ECF9FC1-31AD-4D86-8F23-561B435CDCEA}" destId="{C76FBE13-B5F7-4BDA-B9C3-74AE5BDFD5F8}" srcOrd="2" destOrd="0" presId="urn:microsoft.com/office/officeart/2005/8/layout/hList2"/>
    <dgm:cxn modelId="{247F1441-E700-457F-9D42-A58C17157F52}" type="presParOf" srcId="{28B5106F-2734-4340-834C-8B0AE9843F98}" destId="{B3CDBFB7-381D-46BD-A3E9-F80D94EC0E05}" srcOrd="3" destOrd="0" presId="urn:microsoft.com/office/officeart/2005/8/layout/hList2"/>
    <dgm:cxn modelId="{8CA38188-7778-4712-A431-C7735D6DFE0B}" type="presParOf" srcId="{28B5106F-2734-4340-834C-8B0AE9843F98}" destId="{42E90731-26F3-45B7-A892-86E70A1C17ED}" srcOrd="4" destOrd="0" presId="urn:microsoft.com/office/officeart/2005/8/layout/hList2"/>
    <dgm:cxn modelId="{D1F74E1A-2A28-44E2-899A-88B9E12F72F6}" type="presParOf" srcId="{42E90731-26F3-45B7-A892-86E70A1C17ED}" destId="{2D8A5EC1-8309-45B4-9DC0-504C60C7566F}" srcOrd="0" destOrd="0" presId="urn:microsoft.com/office/officeart/2005/8/layout/hList2"/>
    <dgm:cxn modelId="{45518CE2-58AD-4A59-84EA-777B030A5F87}" type="presParOf" srcId="{42E90731-26F3-45B7-A892-86E70A1C17ED}" destId="{AA20758B-1B02-47B8-9B47-8AAC534D316F}" srcOrd="1" destOrd="0" presId="urn:microsoft.com/office/officeart/2005/8/layout/hList2"/>
    <dgm:cxn modelId="{4B23F750-9AAE-49B6-83F0-32A57D84503C}" type="presParOf" srcId="{42E90731-26F3-45B7-A892-86E70A1C17ED}" destId="{01545ADB-4090-4074-851F-8EACFBEDB87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936BA1-4B60-4A11-8E18-2F466BACEAB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30E3099-B34C-4BE2-B95F-51A212C1CAA3}">
      <dgm:prSet phldrT="[Text]"/>
      <dgm:spPr/>
      <dgm:t>
        <a:bodyPr/>
        <a:lstStyle/>
        <a:p>
          <a:r>
            <a:rPr lang="en-US" dirty="0">
              <a:solidFill>
                <a:schemeClr val="bg1"/>
              </a:solidFill>
              <a:latin typeface="Calibri"/>
              <a:ea typeface="Calibri"/>
              <a:cs typeface="Calibri"/>
              <a:sym typeface="Calibri"/>
            </a:rPr>
            <a:t>Make a list of CREATE businesses and workforce development organizations in your region</a:t>
          </a:r>
          <a:endParaRPr lang="en-US" dirty="0">
            <a:solidFill>
              <a:schemeClr val="bg1"/>
            </a:solidFill>
          </a:endParaRPr>
        </a:p>
      </dgm:t>
    </dgm:pt>
    <dgm:pt modelId="{0A29F23C-AE7C-40F1-8AE4-CD5EF8CC9811}" type="parTrans" cxnId="{32964144-BD74-4E6D-8911-7813A35ED943}">
      <dgm:prSet/>
      <dgm:spPr/>
      <dgm:t>
        <a:bodyPr/>
        <a:lstStyle/>
        <a:p>
          <a:endParaRPr lang="en-US"/>
        </a:p>
      </dgm:t>
    </dgm:pt>
    <dgm:pt modelId="{B9C54A0A-E582-4881-85C9-26F939C2E89F}" type="sibTrans" cxnId="{32964144-BD74-4E6D-8911-7813A35ED943}">
      <dgm:prSet/>
      <dgm:spPr/>
      <dgm:t>
        <a:bodyPr/>
        <a:lstStyle/>
        <a:p>
          <a:endParaRPr lang="en-US"/>
        </a:p>
      </dgm:t>
    </dgm:pt>
    <dgm:pt modelId="{D30CEEBB-5190-40BC-861D-1F9066F28074}">
      <dgm:prSet phldrT="[Text]"/>
      <dgm:spPr/>
      <dgm:t>
        <a:bodyPr/>
        <a:lstStyle/>
        <a:p>
          <a:r>
            <a:rPr lang="en-US" dirty="0">
              <a:solidFill>
                <a:schemeClr val="bg1"/>
              </a:solidFill>
              <a:latin typeface="Calibri"/>
              <a:ea typeface="Calibri"/>
              <a:cs typeface="Calibri"/>
              <a:sym typeface="Calibri"/>
            </a:rPr>
            <a:t>Expand the list to include other assets that may be helpful using template provided</a:t>
          </a:r>
          <a:endParaRPr lang="en-US" dirty="0">
            <a:solidFill>
              <a:schemeClr val="bg1"/>
            </a:solidFill>
          </a:endParaRPr>
        </a:p>
      </dgm:t>
    </dgm:pt>
    <dgm:pt modelId="{1D66AF47-CCB6-4D7E-8EFC-6391BC4AA238}" type="parTrans" cxnId="{63F27F61-DA30-401F-A934-A5183C5F8698}">
      <dgm:prSet/>
      <dgm:spPr/>
      <dgm:t>
        <a:bodyPr/>
        <a:lstStyle/>
        <a:p>
          <a:endParaRPr lang="en-US"/>
        </a:p>
      </dgm:t>
    </dgm:pt>
    <dgm:pt modelId="{70015044-5E0D-4948-BEF8-59052940FF97}" type="sibTrans" cxnId="{63F27F61-DA30-401F-A934-A5183C5F8698}">
      <dgm:prSet/>
      <dgm:spPr/>
      <dgm:t>
        <a:bodyPr/>
        <a:lstStyle/>
        <a:p>
          <a:endParaRPr lang="en-US"/>
        </a:p>
      </dgm:t>
    </dgm:pt>
    <dgm:pt modelId="{470B1BC8-F3D8-44DB-8BCC-06ADED59F66B}">
      <dgm:prSet phldrT="[Text]"/>
      <dgm:spPr/>
      <dgm:t>
        <a:bodyPr/>
        <a:lstStyle/>
        <a:p>
          <a:r>
            <a:rPr lang="en-US" baseline="0" dirty="0"/>
            <a:t>Finalize and share the template</a:t>
          </a:r>
          <a:endParaRPr lang="en-US" dirty="0"/>
        </a:p>
      </dgm:t>
    </dgm:pt>
    <dgm:pt modelId="{F6CBF257-B8CD-4CFF-B166-6C9D8D99DBD0}" type="parTrans" cxnId="{134A8E25-6CE4-46D0-A3D5-0E9AA0E304AA}">
      <dgm:prSet/>
      <dgm:spPr/>
      <dgm:t>
        <a:bodyPr/>
        <a:lstStyle/>
        <a:p>
          <a:endParaRPr lang="en-US"/>
        </a:p>
      </dgm:t>
    </dgm:pt>
    <dgm:pt modelId="{3480C8A9-8765-4C63-A512-6FC9A0A0CEFD}" type="sibTrans" cxnId="{134A8E25-6CE4-46D0-A3D5-0E9AA0E304AA}">
      <dgm:prSet/>
      <dgm:spPr/>
      <dgm:t>
        <a:bodyPr/>
        <a:lstStyle/>
        <a:p>
          <a:endParaRPr lang="en-US"/>
        </a:p>
      </dgm:t>
    </dgm:pt>
    <dgm:pt modelId="{5633F84F-2A0F-46AC-B91D-D16ECEC50181}" type="pres">
      <dgm:prSet presAssocID="{CA936BA1-4B60-4A11-8E18-2F466BACEAB5}" presName="linearFlow" presStyleCnt="0">
        <dgm:presLayoutVars>
          <dgm:dir/>
          <dgm:resizeHandles val="exact"/>
        </dgm:presLayoutVars>
      </dgm:prSet>
      <dgm:spPr/>
    </dgm:pt>
    <dgm:pt modelId="{4670552F-2D93-44C1-BE0D-4715610FF7F3}" type="pres">
      <dgm:prSet presAssocID="{430E3099-B34C-4BE2-B95F-51A212C1CAA3}" presName="composite" presStyleCnt="0"/>
      <dgm:spPr/>
    </dgm:pt>
    <dgm:pt modelId="{85612E0C-2458-48BF-B409-79ADB734F6FF}" type="pres">
      <dgm:prSet presAssocID="{430E3099-B34C-4BE2-B95F-51A212C1CAA3}" presName="imgShp" presStyleLbl="fgImgPlace1" presStyleIdx="0" presStyleCnt="3" custLinFactNeighborX="-25389" custLinFactNeighborY="-211"/>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D87479F-E377-4D0A-B604-3341305B9A91}" type="pres">
      <dgm:prSet presAssocID="{430E3099-B34C-4BE2-B95F-51A212C1CAA3}" presName="txShp" presStyleLbl="node1" presStyleIdx="0" presStyleCnt="3" custScaleX="112739" custLinFactNeighborX="245" custLinFactNeighborY="1604">
        <dgm:presLayoutVars>
          <dgm:bulletEnabled val="1"/>
        </dgm:presLayoutVars>
      </dgm:prSet>
      <dgm:spPr/>
    </dgm:pt>
    <dgm:pt modelId="{556D1CA2-989C-4CBF-95AC-1B7136075BBD}" type="pres">
      <dgm:prSet presAssocID="{B9C54A0A-E582-4881-85C9-26F939C2E89F}" presName="spacing" presStyleCnt="0"/>
      <dgm:spPr/>
    </dgm:pt>
    <dgm:pt modelId="{C5AFA941-00E2-419E-B592-1F880C05B2C8}" type="pres">
      <dgm:prSet presAssocID="{D30CEEBB-5190-40BC-861D-1F9066F28074}" presName="composite" presStyleCnt="0"/>
      <dgm:spPr/>
    </dgm:pt>
    <dgm:pt modelId="{9E4991A6-494D-4E1A-8E47-9614A3C1AF46}" type="pres">
      <dgm:prSet presAssocID="{D30CEEBB-5190-40BC-861D-1F9066F28074}" presName="imgShp" presStyleLbl="fgImgPlace1" presStyleIdx="1" presStyleCnt="3" custLinFactNeighborX="-25487"/>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D5496A3-42A5-4293-920D-D7D881E86F69}" type="pres">
      <dgm:prSet presAssocID="{D30CEEBB-5190-40BC-861D-1F9066F28074}" presName="txShp" presStyleLbl="node1" presStyleIdx="1" presStyleCnt="3" custScaleX="113087">
        <dgm:presLayoutVars>
          <dgm:bulletEnabled val="1"/>
        </dgm:presLayoutVars>
      </dgm:prSet>
      <dgm:spPr/>
    </dgm:pt>
    <dgm:pt modelId="{13A6251B-D280-4B2A-97F4-4E9C44B9323F}" type="pres">
      <dgm:prSet presAssocID="{70015044-5E0D-4948-BEF8-59052940FF97}" presName="spacing" presStyleCnt="0"/>
      <dgm:spPr/>
    </dgm:pt>
    <dgm:pt modelId="{60F7C0AC-9DA5-4E3E-A992-A619961C0CBA}" type="pres">
      <dgm:prSet presAssocID="{470B1BC8-F3D8-44DB-8BCC-06ADED59F66B}" presName="composite" presStyleCnt="0"/>
      <dgm:spPr/>
    </dgm:pt>
    <dgm:pt modelId="{29C532C1-6F6E-4824-86F4-0C2526D148C9}" type="pres">
      <dgm:prSet presAssocID="{470B1BC8-F3D8-44DB-8BCC-06ADED59F66B}" presName="imgShp" presStyleLbl="fgImgPlace1" presStyleIdx="2" presStyleCnt="3" custLinFactNeighborX="-26369" custLinFactNeighborY="210"/>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869D4B7-299B-4344-AA1E-42CE049AF8EC}" type="pres">
      <dgm:prSet presAssocID="{470B1BC8-F3D8-44DB-8BCC-06ADED59F66B}" presName="txShp" presStyleLbl="node1" presStyleIdx="2" presStyleCnt="3" custScaleX="113201">
        <dgm:presLayoutVars>
          <dgm:bulletEnabled val="1"/>
        </dgm:presLayoutVars>
      </dgm:prSet>
      <dgm:spPr/>
    </dgm:pt>
  </dgm:ptLst>
  <dgm:cxnLst>
    <dgm:cxn modelId="{134A8E25-6CE4-46D0-A3D5-0E9AA0E304AA}" srcId="{CA936BA1-4B60-4A11-8E18-2F466BACEAB5}" destId="{470B1BC8-F3D8-44DB-8BCC-06ADED59F66B}" srcOrd="2" destOrd="0" parTransId="{F6CBF257-B8CD-4CFF-B166-6C9D8D99DBD0}" sibTransId="{3480C8A9-8765-4C63-A512-6FC9A0A0CEFD}"/>
    <dgm:cxn modelId="{23646B3F-E387-4F42-B039-22481F02913A}" type="presOf" srcId="{470B1BC8-F3D8-44DB-8BCC-06ADED59F66B}" destId="{4869D4B7-299B-4344-AA1E-42CE049AF8EC}" srcOrd="0" destOrd="0" presId="urn:microsoft.com/office/officeart/2005/8/layout/vList3"/>
    <dgm:cxn modelId="{63F27F61-DA30-401F-A934-A5183C5F8698}" srcId="{CA936BA1-4B60-4A11-8E18-2F466BACEAB5}" destId="{D30CEEBB-5190-40BC-861D-1F9066F28074}" srcOrd="1" destOrd="0" parTransId="{1D66AF47-CCB6-4D7E-8EFC-6391BC4AA238}" sibTransId="{70015044-5E0D-4948-BEF8-59052940FF97}"/>
    <dgm:cxn modelId="{32964144-BD74-4E6D-8911-7813A35ED943}" srcId="{CA936BA1-4B60-4A11-8E18-2F466BACEAB5}" destId="{430E3099-B34C-4BE2-B95F-51A212C1CAA3}" srcOrd="0" destOrd="0" parTransId="{0A29F23C-AE7C-40F1-8AE4-CD5EF8CC9811}" sibTransId="{B9C54A0A-E582-4881-85C9-26F939C2E89F}"/>
    <dgm:cxn modelId="{7AB48389-9BFE-404D-A93C-AA1B21E46B43}" type="presOf" srcId="{D30CEEBB-5190-40BC-861D-1F9066F28074}" destId="{2D5496A3-42A5-4293-920D-D7D881E86F69}" srcOrd="0" destOrd="0" presId="urn:microsoft.com/office/officeart/2005/8/layout/vList3"/>
    <dgm:cxn modelId="{E6F599AD-FBB0-49EE-8423-62A4FA1FC66F}" type="presOf" srcId="{430E3099-B34C-4BE2-B95F-51A212C1CAA3}" destId="{9D87479F-E377-4D0A-B604-3341305B9A91}" srcOrd="0" destOrd="0" presId="urn:microsoft.com/office/officeart/2005/8/layout/vList3"/>
    <dgm:cxn modelId="{747DEFD6-2BC8-411F-9860-CD6534DA3143}" type="presOf" srcId="{CA936BA1-4B60-4A11-8E18-2F466BACEAB5}" destId="{5633F84F-2A0F-46AC-B91D-D16ECEC50181}" srcOrd="0" destOrd="0" presId="urn:microsoft.com/office/officeart/2005/8/layout/vList3"/>
    <dgm:cxn modelId="{8F0FD4B0-105C-46AE-AC21-02BA5ABC1D5E}" type="presParOf" srcId="{5633F84F-2A0F-46AC-B91D-D16ECEC50181}" destId="{4670552F-2D93-44C1-BE0D-4715610FF7F3}" srcOrd="0" destOrd="0" presId="urn:microsoft.com/office/officeart/2005/8/layout/vList3"/>
    <dgm:cxn modelId="{C7726862-E9CB-4DFD-BF17-05982CD36B04}" type="presParOf" srcId="{4670552F-2D93-44C1-BE0D-4715610FF7F3}" destId="{85612E0C-2458-48BF-B409-79ADB734F6FF}" srcOrd="0" destOrd="0" presId="urn:microsoft.com/office/officeart/2005/8/layout/vList3"/>
    <dgm:cxn modelId="{A1B631A2-6D11-4DE5-9760-1A51840D67C6}" type="presParOf" srcId="{4670552F-2D93-44C1-BE0D-4715610FF7F3}" destId="{9D87479F-E377-4D0A-B604-3341305B9A91}" srcOrd="1" destOrd="0" presId="urn:microsoft.com/office/officeart/2005/8/layout/vList3"/>
    <dgm:cxn modelId="{92E79FEA-2E4C-4AA7-AC2A-03272184622D}" type="presParOf" srcId="{5633F84F-2A0F-46AC-B91D-D16ECEC50181}" destId="{556D1CA2-989C-4CBF-95AC-1B7136075BBD}" srcOrd="1" destOrd="0" presId="urn:microsoft.com/office/officeart/2005/8/layout/vList3"/>
    <dgm:cxn modelId="{45A88DE6-87C6-4E48-AC3F-D3C9CC854F48}" type="presParOf" srcId="{5633F84F-2A0F-46AC-B91D-D16ECEC50181}" destId="{C5AFA941-00E2-419E-B592-1F880C05B2C8}" srcOrd="2" destOrd="0" presId="urn:microsoft.com/office/officeart/2005/8/layout/vList3"/>
    <dgm:cxn modelId="{43A7C0C2-0179-4BC0-9132-13557FFD4283}" type="presParOf" srcId="{C5AFA941-00E2-419E-B592-1F880C05B2C8}" destId="{9E4991A6-494D-4E1A-8E47-9614A3C1AF46}" srcOrd="0" destOrd="0" presId="urn:microsoft.com/office/officeart/2005/8/layout/vList3"/>
    <dgm:cxn modelId="{82CD6981-2161-4287-9E95-965359CBD605}" type="presParOf" srcId="{C5AFA941-00E2-419E-B592-1F880C05B2C8}" destId="{2D5496A3-42A5-4293-920D-D7D881E86F69}" srcOrd="1" destOrd="0" presId="urn:microsoft.com/office/officeart/2005/8/layout/vList3"/>
    <dgm:cxn modelId="{1AC581F7-1640-40DB-AE70-08AE82306276}" type="presParOf" srcId="{5633F84F-2A0F-46AC-B91D-D16ECEC50181}" destId="{13A6251B-D280-4B2A-97F4-4E9C44B9323F}" srcOrd="3" destOrd="0" presId="urn:microsoft.com/office/officeart/2005/8/layout/vList3"/>
    <dgm:cxn modelId="{6E341B2E-E3A0-45C2-BFD1-D3033D21CF19}" type="presParOf" srcId="{5633F84F-2A0F-46AC-B91D-D16ECEC50181}" destId="{60F7C0AC-9DA5-4E3E-A992-A619961C0CBA}" srcOrd="4" destOrd="0" presId="urn:microsoft.com/office/officeart/2005/8/layout/vList3"/>
    <dgm:cxn modelId="{D89B13D5-2FD6-4DA8-8F27-2AD7DC4492AA}" type="presParOf" srcId="{60F7C0AC-9DA5-4E3E-A992-A619961C0CBA}" destId="{29C532C1-6F6E-4824-86F4-0C2526D148C9}" srcOrd="0" destOrd="0" presId="urn:microsoft.com/office/officeart/2005/8/layout/vList3"/>
    <dgm:cxn modelId="{D3E008C9-73A9-43C4-B160-D180E848C6D6}" type="presParOf" srcId="{60F7C0AC-9DA5-4E3E-A992-A619961C0CBA}" destId="{4869D4B7-299B-4344-AA1E-42CE049AF8E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A53315-D818-4972-BAF6-73E25554A6A9}" type="doc">
      <dgm:prSet loTypeId="urn:microsoft.com/office/officeart/2005/8/layout/gear1" loCatId="relationship" qsTypeId="urn:microsoft.com/office/officeart/2005/8/quickstyle/simple1" qsCatId="simple" csTypeId="urn:microsoft.com/office/officeart/2005/8/colors/accent1_2" csCatId="accent1" phldr="1"/>
      <dgm:spPr/>
    </dgm:pt>
    <dgm:pt modelId="{3A925942-1F45-41BB-84F9-4E528E0240D1}">
      <dgm:prSet phldrT="[Text]"/>
      <dgm:spPr/>
      <dgm:t>
        <a:bodyPr/>
        <a:lstStyle/>
        <a:p>
          <a:r>
            <a:rPr lang="en-US" dirty="0"/>
            <a:t>Strengthening CREATE Sectors</a:t>
          </a:r>
        </a:p>
      </dgm:t>
    </dgm:pt>
    <dgm:pt modelId="{D3141732-8BE1-42C6-A2A7-23AB73CDC0F5}" type="parTrans" cxnId="{3B6E9E56-3C5A-4E8D-9D0B-408C5F5F503F}">
      <dgm:prSet/>
      <dgm:spPr/>
      <dgm:t>
        <a:bodyPr/>
        <a:lstStyle/>
        <a:p>
          <a:endParaRPr lang="en-US"/>
        </a:p>
      </dgm:t>
    </dgm:pt>
    <dgm:pt modelId="{133A7691-CA32-42E1-856E-D61D3AF55CFE}" type="sibTrans" cxnId="{3B6E9E56-3C5A-4E8D-9D0B-408C5F5F503F}">
      <dgm:prSet/>
      <dgm:spPr/>
      <dgm:t>
        <a:bodyPr/>
        <a:lstStyle/>
        <a:p>
          <a:endParaRPr lang="en-US"/>
        </a:p>
      </dgm:t>
    </dgm:pt>
    <dgm:pt modelId="{08E7FDD0-3DAF-4357-A226-78B2733E6FBF}">
      <dgm:prSet phldrT="[Text]"/>
      <dgm:spPr/>
      <dgm:t>
        <a:bodyPr/>
        <a:lstStyle/>
        <a:p>
          <a:r>
            <a:rPr lang="en-US" b="0" dirty="0">
              <a:solidFill>
                <a:schemeClr val="bg1"/>
              </a:solidFill>
            </a:rPr>
            <a:t>Business</a:t>
          </a:r>
        </a:p>
      </dgm:t>
    </dgm:pt>
    <dgm:pt modelId="{093FBEE0-8129-40B2-B789-3817774EAA92}" type="parTrans" cxnId="{F88BF279-68CE-4544-AF55-9E4924CFC74B}">
      <dgm:prSet/>
      <dgm:spPr/>
      <dgm:t>
        <a:bodyPr/>
        <a:lstStyle/>
        <a:p>
          <a:endParaRPr lang="en-US"/>
        </a:p>
      </dgm:t>
    </dgm:pt>
    <dgm:pt modelId="{24570E68-65F2-4938-89A8-5D43DF0A75E6}" type="sibTrans" cxnId="{F88BF279-68CE-4544-AF55-9E4924CFC74B}">
      <dgm:prSet/>
      <dgm:spPr/>
      <dgm:t>
        <a:bodyPr/>
        <a:lstStyle/>
        <a:p>
          <a:endParaRPr lang="en-US"/>
        </a:p>
      </dgm:t>
    </dgm:pt>
    <dgm:pt modelId="{BE3C6226-6684-46B5-9406-524627B2BC16}">
      <dgm:prSet phldrT="[Text]"/>
      <dgm:spPr/>
      <dgm:t>
        <a:bodyPr/>
        <a:lstStyle/>
        <a:p>
          <a:r>
            <a:rPr lang="en-US" dirty="0"/>
            <a:t>Workforce</a:t>
          </a:r>
        </a:p>
      </dgm:t>
    </dgm:pt>
    <dgm:pt modelId="{9C03B5DC-D79E-45D7-9EFF-C28F050C5A72}" type="parTrans" cxnId="{03A408C2-470B-46E9-A43A-3524A71F3504}">
      <dgm:prSet/>
      <dgm:spPr/>
      <dgm:t>
        <a:bodyPr/>
        <a:lstStyle/>
        <a:p>
          <a:endParaRPr lang="en-US"/>
        </a:p>
      </dgm:t>
    </dgm:pt>
    <dgm:pt modelId="{093085C1-B72C-4083-B186-8D62190EB5A9}" type="sibTrans" cxnId="{03A408C2-470B-46E9-A43A-3524A71F3504}">
      <dgm:prSet/>
      <dgm:spPr/>
      <dgm:t>
        <a:bodyPr/>
        <a:lstStyle/>
        <a:p>
          <a:endParaRPr lang="en-US"/>
        </a:p>
      </dgm:t>
    </dgm:pt>
    <dgm:pt modelId="{38EECEB1-06F0-463E-A942-578BCB4DF9B6}" type="pres">
      <dgm:prSet presAssocID="{32A53315-D818-4972-BAF6-73E25554A6A9}" presName="composite" presStyleCnt="0">
        <dgm:presLayoutVars>
          <dgm:chMax val="3"/>
          <dgm:animLvl val="lvl"/>
          <dgm:resizeHandles val="exact"/>
        </dgm:presLayoutVars>
      </dgm:prSet>
      <dgm:spPr/>
    </dgm:pt>
    <dgm:pt modelId="{2DB3FB86-4E54-4034-AE74-4C27B2E9B5ED}" type="pres">
      <dgm:prSet presAssocID="{3A925942-1F45-41BB-84F9-4E528E0240D1}" presName="gear1" presStyleLbl="node1" presStyleIdx="0" presStyleCnt="3">
        <dgm:presLayoutVars>
          <dgm:chMax val="1"/>
          <dgm:bulletEnabled val="1"/>
        </dgm:presLayoutVars>
      </dgm:prSet>
      <dgm:spPr/>
    </dgm:pt>
    <dgm:pt modelId="{9E874908-7F44-4368-883D-AC58353EA5AA}" type="pres">
      <dgm:prSet presAssocID="{3A925942-1F45-41BB-84F9-4E528E0240D1}" presName="gear1srcNode" presStyleLbl="node1" presStyleIdx="0" presStyleCnt="3"/>
      <dgm:spPr/>
    </dgm:pt>
    <dgm:pt modelId="{1A987C64-5504-4138-8D74-858E4C7E49DE}" type="pres">
      <dgm:prSet presAssocID="{3A925942-1F45-41BB-84F9-4E528E0240D1}" presName="gear1dstNode" presStyleLbl="node1" presStyleIdx="0" presStyleCnt="3"/>
      <dgm:spPr/>
    </dgm:pt>
    <dgm:pt modelId="{0FB0EF48-D010-4E87-B085-880CB96910FF}" type="pres">
      <dgm:prSet presAssocID="{08E7FDD0-3DAF-4357-A226-78B2733E6FBF}" presName="gear2" presStyleLbl="node1" presStyleIdx="1" presStyleCnt="3">
        <dgm:presLayoutVars>
          <dgm:chMax val="1"/>
          <dgm:bulletEnabled val="1"/>
        </dgm:presLayoutVars>
      </dgm:prSet>
      <dgm:spPr/>
    </dgm:pt>
    <dgm:pt modelId="{3E8B6AD0-2D5D-4EE2-A8DD-EF607327D774}" type="pres">
      <dgm:prSet presAssocID="{08E7FDD0-3DAF-4357-A226-78B2733E6FBF}" presName="gear2srcNode" presStyleLbl="node1" presStyleIdx="1" presStyleCnt="3"/>
      <dgm:spPr/>
    </dgm:pt>
    <dgm:pt modelId="{75E83FC5-FFF6-4CD5-99F9-95EF905ED8A3}" type="pres">
      <dgm:prSet presAssocID="{08E7FDD0-3DAF-4357-A226-78B2733E6FBF}" presName="gear2dstNode" presStyleLbl="node1" presStyleIdx="1" presStyleCnt="3"/>
      <dgm:spPr/>
    </dgm:pt>
    <dgm:pt modelId="{22F220BF-E68C-402E-944A-BAD5512D3318}" type="pres">
      <dgm:prSet presAssocID="{BE3C6226-6684-46B5-9406-524627B2BC16}" presName="gear3" presStyleLbl="node1" presStyleIdx="2" presStyleCnt="3"/>
      <dgm:spPr/>
    </dgm:pt>
    <dgm:pt modelId="{A9EC0612-E76B-415A-9701-37D14ED5DB3E}" type="pres">
      <dgm:prSet presAssocID="{BE3C6226-6684-46B5-9406-524627B2BC16}" presName="gear3tx" presStyleLbl="node1" presStyleIdx="2" presStyleCnt="3">
        <dgm:presLayoutVars>
          <dgm:chMax val="1"/>
          <dgm:bulletEnabled val="1"/>
        </dgm:presLayoutVars>
      </dgm:prSet>
      <dgm:spPr/>
    </dgm:pt>
    <dgm:pt modelId="{C16DB687-E2BF-4C66-92CB-40C8A9287653}" type="pres">
      <dgm:prSet presAssocID="{BE3C6226-6684-46B5-9406-524627B2BC16}" presName="gear3srcNode" presStyleLbl="node1" presStyleIdx="2" presStyleCnt="3"/>
      <dgm:spPr/>
    </dgm:pt>
    <dgm:pt modelId="{772BF42E-F88A-4765-9CDD-FA51E75B083F}" type="pres">
      <dgm:prSet presAssocID="{BE3C6226-6684-46B5-9406-524627B2BC16}" presName="gear3dstNode" presStyleLbl="node1" presStyleIdx="2" presStyleCnt="3"/>
      <dgm:spPr/>
    </dgm:pt>
    <dgm:pt modelId="{EFD15D9C-E2F8-43E5-94FE-C730E9B09B6C}" type="pres">
      <dgm:prSet presAssocID="{133A7691-CA32-42E1-856E-D61D3AF55CFE}" presName="connector1" presStyleLbl="sibTrans2D1" presStyleIdx="0" presStyleCnt="3"/>
      <dgm:spPr/>
    </dgm:pt>
    <dgm:pt modelId="{98EC77D4-C413-4330-B3A9-2A7E9C8FDCCD}" type="pres">
      <dgm:prSet presAssocID="{24570E68-65F2-4938-89A8-5D43DF0A75E6}" presName="connector2" presStyleLbl="sibTrans2D1" presStyleIdx="1" presStyleCnt="3"/>
      <dgm:spPr/>
    </dgm:pt>
    <dgm:pt modelId="{4C143746-26DA-4395-B6B5-7E7C0E99F52D}" type="pres">
      <dgm:prSet presAssocID="{093085C1-B72C-4083-B186-8D62190EB5A9}" presName="connector3" presStyleLbl="sibTrans2D1" presStyleIdx="2" presStyleCnt="3"/>
      <dgm:spPr/>
    </dgm:pt>
  </dgm:ptLst>
  <dgm:cxnLst>
    <dgm:cxn modelId="{260F9605-11E6-4C6B-B977-FC42B32CF0B9}" type="presOf" srcId="{3A925942-1F45-41BB-84F9-4E528E0240D1}" destId="{1A987C64-5504-4138-8D74-858E4C7E49DE}" srcOrd="2" destOrd="0" presId="urn:microsoft.com/office/officeart/2005/8/layout/gear1"/>
    <dgm:cxn modelId="{67FBAF2D-0A59-43D4-94DC-EB2409ADCD88}" type="presOf" srcId="{BE3C6226-6684-46B5-9406-524627B2BC16}" destId="{772BF42E-F88A-4765-9CDD-FA51E75B083F}" srcOrd="3" destOrd="0" presId="urn:microsoft.com/office/officeart/2005/8/layout/gear1"/>
    <dgm:cxn modelId="{4699A243-CBAA-46A9-9936-11F0C42D6B02}" type="presOf" srcId="{08E7FDD0-3DAF-4357-A226-78B2733E6FBF}" destId="{0FB0EF48-D010-4E87-B085-880CB96910FF}" srcOrd="0" destOrd="0" presId="urn:microsoft.com/office/officeart/2005/8/layout/gear1"/>
    <dgm:cxn modelId="{FCD2864F-CAF0-4C08-9910-96A36B7945F4}" type="presOf" srcId="{08E7FDD0-3DAF-4357-A226-78B2733E6FBF}" destId="{75E83FC5-FFF6-4CD5-99F9-95EF905ED8A3}" srcOrd="2" destOrd="0" presId="urn:microsoft.com/office/officeart/2005/8/layout/gear1"/>
    <dgm:cxn modelId="{8D7D2A72-7640-45CE-83E7-0F05F81F34D4}" type="presOf" srcId="{BE3C6226-6684-46B5-9406-524627B2BC16}" destId="{22F220BF-E68C-402E-944A-BAD5512D3318}" srcOrd="0" destOrd="0" presId="urn:microsoft.com/office/officeart/2005/8/layout/gear1"/>
    <dgm:cxn modelId="{3B6E9E56-3C5A-4E8D-9D0B-408C5F5F503F}" srcId="{32A53315-D818-4972-BAF6-73E25554A6A9}" destId="{3A925942-1F45-41BB-84F9-4E528E0240D1}" srcOrd="0" destOrd="0" parTransId="{D3141732-8BE1-42C6-A2A7-23AB73CDC0F5}" sibTransId="{133A7691-CA32-42E1-856E-D61D3AF55CFE}"/>
    <dgm:cxn modelId="{F88BF279-68CE-4544-AF55-9E4924CFC74B}" srcId="{32A53315-D818-4972-BAF6-73E25554A6A9}" destId="{08E7FDD0-3DAF-4357-A226-78B2733E6FBF}" srcOrd="1" destOrd="0" parTransId="{093FBEE0-8129-40B2-B789-3817774EAA92}" sibTransId="{24570E68-65F2-4938-89A8-5D43DF0A75E6}"/>
    <dgm:cxn modelId="{40A3147C-5968-4508-8789-434AC65FF5FB}" type="presOf" srcId="{08E7FDD0-3DAF-4357-A226-78B2733E6FBF}" destId="{3E8B6AD0-2D5D-4EE2-A8DD-EF607327D774}" srcOrd="1" destOrd="0" presId="urn:microsoft.com/office/officeart/2005/8/layout/gear1"/>
    <dgm:cxn modelId="{45491C84-785B-4D97-B23F-842F58938E45}" type="presOf" srcId="{BE3C6226-6684-46B5-9406-524627B2BC16}" destId="{C16DB687-E2BF-4C66-92CB-40C8A9287653}" srcOrd="2" destOrd="0" presId="urn:microsoft.com/office/officeart/2005/8/layout/gear1"/>
    <dgm:cxn modelId="{1E561887-0ABC-4452-97F0-BC12F483C902}" type="presOf" srcId="{093085C1-B72C-4083-B186-8D62190EB5A9}" destId="{4C143746-26DA-4395-B6B5-7E7C0E99F52D}" srcOrd="0" destOrd="0" presId="urn:microsoft.com/office/officeart/2005/8/layout/gear1"/>
    <dgm:cxn modelId="{AF8FCDA5-E766-4EE6-AC03-FD0E6D812829}" type="presOf" srcId="{3A925942-1F45-41BB-84F9-4E528E0240D1}" destId="{9E874908-7F44-4368-883D-AC58353EA5AA}" srcOrd="1" destOrd="0" presId="urn:microsoft.com/office/officeart/2005/8/layout/gear1"/>
    <dgm:cxn modelId="{4CD286A6-7154-427C-A089-EAF4C6DE6642}" type="presOf" srcId="{24570E68-65F2-4938-89A8-5D43DF0A75E6}" destId="{98EC77D4-C413-4330-B3A9-2A7E9C8FDCCD}" srcOrd="0" destOrd="0" presId="urn:microsoft.com/office/officeart/2005/8/layout/gear1"/>
    <dgm:cxn modelId="{26AC10AD-C2F1-47A0-BFAB-3ECA8F327891}" type="presOf" srcId="{3A925942-1F45-41BB-84F9-4E528E0240D1}" destId="{2DB3FB86-4E54-4034-AE74-4C27B2E9B5ED}" srcOrd="0" destOrd="0" presId="urn:microsoft.com/office/officeart/2005/8/layout/gear1"/>
    <dgm:cxn modelId="{DBCB51B0-B70B-4A9B-9397-F27D84A7097C}" type="presOf" srcId="{133A7691-CA32-42E1-856E-D61D3AF55CFE}" destId="{EFD15D9C-E2F8-43E5-94FE-C730E9B09B6C}" srcOrd="0" destOrd="0" presId="urn:microsoft.com/office/officeart/2005/8/layout/gear1"/>
    <dgm:cxn modelId="{F0EF41BD-7590-488A-8AC2-E4EDEC88941A}" type="presOf" srcId="{BE3C6226-6684-46B5-9406-524627B2BC16}" destId="{A9EC0612-E76B-415A-9701-37D14ED5DB3E}" srcOrd="1" destOrd="0" presId="urn:microsoft.com/office/officeart/2005/8/layout/gear1"/>
    <dgm:cxn modelId="{03A408C2-470B-46E9-A43A-3524A71F3504}" srcId="{32A53315-D818-4972-BAF6-73E25554A6A9}" destId="{BE3C6226-6684-46B5-9406-524627B2BC16}" srcOrd="2" destOrd="0" parTransId="{9C03B5DC-D79E-45D7-9EFF-C28F050C5A72}" sibTransId="{093085C1-B72C-4083-B186-8D62190EB5A9}"/>
    <dgm:cxn modelId="{1D4A02C5-4A1C-4CD3-BC06-136928730EB0}" type="presOf" srcId="{32A53315-D818-4972-BAF6-73E25554A6A9}" destId="{38EECEB1-06F0-463E-A942-578BCB4DF9B6}" srcOrd="0" destOrd="0" presId="urn:microsoft.com/office/officeart/2005/8/layout/gear1"/>
    <dgm:cxn modelId="{1D1B980F-A783-40EB-8DC3-B1148D69D525}" type="presParOf" srcId="{38EECEB1-06F0-463E-A942-578BCB4DF9B6}" destId="{2DB3FB86-4E54-4034-AE74-4C27B2E9B5ED}" srcOrd="0" destOrd="0" presId="urn:microsoft.com/office/officeart/2005/8/layout/gear1"/>
    <dgm:cxn modelId="{E6D0EEE5-6A5C-4F03-8F9C-8DCABD1F1DC7}" type="presParOf" srcId="{38EECEB1-06F0-463E-A942-578BCB4DF9B6}" destId="{9E874908-7F44-4368-883D-AC58353EA5AA}" srcOrd="1" destOrd="0" presId="urn:microsoft.com/office/officeart/2005/8/layout/gear1"/>
    <dgm:cxn modelId="{BDB883E6-889A-46EF-9E0D-ED420645CCC9}" type="presParOf" srcId="{38EECEB1-06F0-463E-A942-578BCB4DF9B6}" destId="{1A987C64-5504-4138-8D74-858E4C7E49DE}" srcOrd="2" destOrd="0" presId="urn:microsoft.com/office/officeart/2005/8/layout/gear1"/>
    <dgm:cxn modelId="{1CA0E156-FC9A-4F43-8A34-AA6C68F14010}" type="presParOf" srcId="{38EECEB1-06F0-463E-A942-578BCB4DF9B6}" destId="{0FB0EF48-D010-4E87-B085-880CB96910FF}" srcOrd="3" destOrd="0" presId="urn:microsoft.com/office/officeart/2005/8/layout/gear1"/>
    <dgm:cxn modelId="{8A0EF925-42A2-4597-9669-75235A574EFA}" type="presParOf" srcId="{38EECEB1-06F0-463E-A942-578BCB4DF9B6}" destId="{3E8B6AD0-2D5D-4EE2-A8DD-EF607327D774}" srcOrd="4" destOrd="0" presId="urn:microsoft.com/office/officeart/2005/8/layout/gear1"/>
    <dgm:cxn modelId="{50744BBC-21D3-4E9B-BEDE-7513C42C3EE4}" type="presParOf" srcId="{38EECEB1-06F0-463E-A942-578BCB4DF9B6}" destId="{75E83FC5-FFF6-4CD5-99F9-95EF905ED8A3}" srcOrd="5" destOrd="0" presId="urn:microsoft.com/office/officeart/2005/8/layout/gear1"/>
    <dgm:cxn modelId="{537E979D-29B1-4D39-AEB1-9122E73D2937}" type="presParOf" srcId="{38EECEB1-06F0-463E-A942-578BCB4DF9B6}" destId="{22F220BF-E68C-402E-944A-BAD5512D3318}" srcOrd="6" destOrd="0" presId="urn:microsoft.com/office/officeart/2005/8/layout/gear1"/>
    <dgm:cxn modelId="{E165917B-D440-4CBA-A94A-7F5415328495}" type="presParOf" srcId="{38EECEB1-06F0-463E-A942-578BCB4DF9B6}" destId="{A9EC0612-E76B-415A-9701-37D14ED5DB3E}" srcOrd="7" destOrd="0" presId="urn:microsoft.com/office/officeart/2005/8/layout/gear1"/>
    <dgm:cxn modelId="{56E019FD-8931-4556-A1A0-39349BC97398}" type="presParOf" srcId="{38EECEB1-06F0-463E-A942-578BCB4DF9B6}" destId="{C16DB687-E2BF-4C66-92CB-40C8A9287653}" srcOrd="8" destOrd="0" presId="urn:microsoft.com/office/officeart/2005/8/layout/gear1"/>
    <dgm:cxn modelId="{4345D586-7ECA-48DE-9A4B-64968DDBC025}" type="presParOf" srcId="{38EECEB1-06F0-463E-A942-578BCB4DF9B6}" destId="{772BF42E-F88A-4765-9CDD-FA51E75B083F}" srcOrd="9" destOrd="0" presId="urn:microsoft.com/office/officeart/2005/8/layout/gear1"/>
    <dgm:cxn modelId="{F752E34C-DDFA-4231-AF5D-4D1BD3B8C2A0}" type="presParOf" srcId="{38EECEB1-06F0-463E-A942-578BCB4DF9B6}" destId="{EFD15D9C-E2F8-43E5-94FE-C730E9B09B6C}" srcOrd="10" destOrd="0" presId="urn:microsoft.com/office/officeart/2005/8/layout/gear1"/>
    <dgm:cxn modelId="{756F2F3C-61ED-4F03-9E3C-D875D100EB98}" type="presParOf" srcId="{38EECEB1-06F0-463E-A942-578BCB4DF9B6}" destId="{98EC77D4-C413-4330-B3A9-2A7E9C8FDCCD}" srcOrd="11" destOrd="0" presId="urn:microsoft.com/office/officeart/2005/8/layout/gear1"/>
    <dgm:cxn modelId="{524C1913-9A02-426F-8AC8-A34A1A9AC462}" type="presParOf" srcId="{38EECEB1-06F0-463E-A942-578BCB4DF9B6}" destId="{4C143746-26DA-4395-B6B5-7E7C0E99F52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26C3F1-51E1-46FC-A106-AE9679E46C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D17067F-6656-45C0-B515-F49D07F45677}">
      <dgm:prSet phldrT="[Text]"/>
      <dgm:spPr/>
      <dgm:t>
        <a:bodyPr/>
        <a:lstStyle/>
        <a:p>
          <a:r>
            <a:rPr lang="en-US" dirty="0"/>
            <a:t>Traditional Model with Volunteers</a:t>
          </a:r>
        </a:p>
      </dgm:t>
    </dgm:pt>
    <dgm:pt modelId="{89B9FC01-7F74-49A1-8882-F89E1404D8D0}" type="parTrans" cxnId="{D76FCCE6-6B0B-4AFC-8D6D-44F6E962158F}">
      <dgm:prSet/>
      <dgm:spPr/>
      <dgm:t>
        <a:bodyPr/>
        <a:lstStyle/>
        <a:p>
          <a:endParaRPr lang="en-US"/>
        </a:p>
      </dgm:t>
    </dgm:pt>
    <dgm:pt modelId="{C42C4562-11E2-4821-94C5-C6AEEDED4FA8}" type="sibTrans" cxnId="{D76FCCE6-6B0B-4AFC-8D6D-44F6E962158F}">
      <dgm:prSet/>
      <dgm:spPr/>
      <dgm:t>
        <a:bodyPr/>
        <a:lstStyle/>
        <a:p>
          <a:endParaRPr lang="en-US"/>
        </a:p>
      </dgm:t>
    </dgm:pt>
    <dgm:pt modelId="{A3A9FD01-9CBB-4231-B969-AC5BE4211790}">
      <dgm:prSet phldrT="[Text]"/>
      <dgm:spPr/>
      <dgm:t>
        <a:bodyPr/>
        <a:lstStyle/>
        <a:p>
          <a:r>
            <a:rPr lang="en-US" dirty="0"/>
            <a:t>Traditional Model with Dedicated Staff</a:t>
          </a:r>
        </a:p>
      </dgm:t>
    </dgm:pt>
    <dgm:pt modelId="{693A5A49-0CB8-4A6B-8831-B26D12E1D64F}" type="parTrans" cxnId="{C2EE8813-2E65-4177-8666-477A277D5AD8}">
      <dgm:prSet/>
      <dgm:spPr/>
      <dgm:t>
        <a:bodyPr/>
        <a:lstStyle/>
        <a:p>
          <a:endParaRPr lang="en-US"/>
        </a:p>
      </dgm:t>
    </dgm:pt>
    <dgm:pt modelId="{78C25CDA-64AE-41D6-8059-6498A363AFF3}" type="sibTrans" cxnId="{C2EE8813-2E65-4177-8666-477A277D5AD8}">
      <dgm:prSet/>
      <dgm:spPr/>
      <dgm:t>
        <a:bodyPr/>
        <a:lstStyle/>
        <a:p>
          <a:endParaRPr lang="en-US"/>
        </a:p>
      </dgm:t>
    </dgm:pt>
    <dgm:pt modelId="{E63F8AC3-0010-4178-9EE6-33D38BFE19A1}">
      <dgm:prSet phldrT="[Text]"/>
      <dgm:spPr/>
      <dgm:t>
        <a:bodyPr/>
        <a:lstStyle/>
        <a:p>
          <a:r>
            <a:rPr lang="en-US" dirty="0"/>
            <a:t>Roundtables and Focus Groups</a:t>
          </a:r>
        </a:p>
      </dgm:t>
    </dgm:pt>
    <dgm:pt modelId="{8129A119-B205-4E01-9EFB-E7CB37F75567}" type="parTrans" cxnId="{9F801BFC-6E5C-4249-9DF1-0F2DA1E76C31}">
      <dgm:prSet/>
      <dgm:spPr/>
      <dgm:t>
        <a:bodyPr/>
        <a:lstStyle/>
        <a:p>
          <a:endParaRPr lang="en-US"/>
        </a:p>
      </dgm:t>
    </dgm:pt>
    <dgm:pt modelId="{6E3327F3-F23E-4B61-A505-546E0CDFDBB1}" type="sibTrans" cxnId="{9F801BFC-6E5C-4249-9DF1-0F2DA1E76C31}">
      <dgm:prSet/>
      <dgm:spPr/>
      <dgm:t>
        <a:bodyPr/>
        <a:lstStyle/>
        <a:p>
          <a:endParaRPr lang="en-US"/>
        </a:p>
      </dgm:t>
    </dgm:pt>
    <dgm:pt modelId="{569AEFF1-2E0F-4445-AC58-E42D92A56ABB}">
      <dgm:prSet phldrT="[Text]"/>
      <dgm:spPr/>
      <dgm:t>
        <a:bodyPr/>
        <a:lstStyle/>
        <a:p>
          <a:r>
            <a:rPr lang="en-US" dirty="0"/>
            <a:t>Community Surveys</a:t>
          </a:r>
        </a:p>
      </dgm:t>
    </dgm:pt>
    <dgm:pt modelId="{5B6CFDC7-FC0F-4007-A31F-90C5F9AFC941}" type="parTrans" cxnId="{0CD30B1A-FC64-4FED-826B-1FD901DE2A67}">
      <dgm:prSet/>
      <dgm:spPr/>
      <dgm:t>
        <a:bodyPr/>
        <a:lstStyle/>
        <a:p>
          <a:endParaRPr lang="en-US"/>
        </a:p>
      </dgm:t>
    </dgm:pt>
    <dgm:pt modelId="{33DE7AC9-6183-4E09-B6E5-4DF875921445}" type="sibTrans" cxnId="{0CD30B1A-FC64-4FED-826B-1FD901DE2A67}">
      <dgm:prSet/>
      <dgm:spPr/>
      <dgm:t>
        <a:bodyPr/>
        <a:lstStyle/>
        <a:p>
          <a:endParaRPr lang="en-US"/>
        </a:p>
      </dgm:t>
    </dgm:pt>
    <dgm:pt modelId="{8613CF7B-0AB2-4607-B7BB-31122C51E76B}" type="pres">
      <dgm:prSet presAssocID="{9F26C3F1-51E1-46FC-A106-AE9679E46CB0}" presName="linear" presStyleCnt="0">
        <dgm:presLayoutVars>
          <dgm:dir/>
          <dgm:animLvl val="lvl"/>
          <dgm:resizeHandles val="exact"/>
        </dgm:presLayoutVars>
      </dgm:prSet>
      <dgm:spPr/>
    </dgm:pt>
    <dgm:pt modelId="{520FAA55-AE78-4971-868B-CF0F47EB5E7C}" type="pres">
      <dgm:prSet presAssocID="{4D17067F-6656-45C0-B515-F49D07F45677}" presName="parentLin" presStyleCnt="0"/>
      <dgm:spPr/>
    </dgm:pt>
    <dgm:pt modelId="{0C8920F8-585B-4BAC-97F2-3ACF919D5056}" type="pres">
      <dgm:prSet presAssocID="{4D17067F-6656-45C0-B515-F49D07F45677}" presName="parentLeftMargin" presStyleLbl="node1" presStyleIdx="0" presStyleCnt="4"/>
      <dgm:spPr/>
    </dgm:pt>
    <dgm:pt modelId="{BF784257-E2F2-4B78-A417-75F0B7E83B13}" type="pres">
      <dgm:prSet presAssocID="{4D17067F-6656-45C0-B515-F49D07F45677}" presName="parentText" presStyleLbl="node1" presStyleIdx="0" presStyleCnt="4">
        <dgm:presLayoutVars>
          <dgm:chMax val="0"/>
          <dgm:bulletEnabled val="1"/>
        </dgm:presLayoutVars>
      </dgm:prSet>
      <dgm:spPr/>
    </dgm:pt>
    <dgm:pt modelId="{C21C7B12-2471-4858-A9F0-C8E51BA58A37}" type="pres">
      <dgm:prSet presAssocID="{4D17067F-6656-45C0-B515-F49D07F45677}" presName="negativeSpace" presStyleCnt="0"/>
      <dgm:spPr/>
    </dgm:pt>
    <dgm:pt modelId="{583AE289-D22C-443B-BFFB-C33B0981AA04}" type="pres">
      <dgm:prSet presAssocID="{4D17067F-6656-45C0-B515-F49D07F45677}" presName="childText" presStyleLbl="conFgAcc1" presStyleIdx="0" presStyleCnt="4">
        <dgm:presLayoutVars>
          <dgm:bulletEnabled val="1"/>
        </dgm:presLayoutVars>
      </dgm:prSet>
      <dgm:spPr/>
    </dgm:pt>
    <dgm:pt modelId="{48A8DE96-977A-4D9C-ADEB-0BA8EC0120DF}" type="pres">
      <dgm:prSet presAssocID="{C42C4562-11E2-4821-94C5-C6AEEDED4FA8}" presName="spaceBetweenRectangles" presStyleCnt="0"/>
      <dgm:spPr/>
    </dgm:pt>
    <dgm:pt modelId="{3D55FB3D-9D76-4D1C-B7D1-673C28E146A8}" type="pres">
      <dgm:prSet presAssocID="{A3A9FD01-9CBB-4231-B969-AC5BE4211790}" presName="parentLin" presStyleCnt="0"/>
      <dgm:spPr/>
    </dgm:pt>
    <dgm:pt modelId="{E095ACDE-8C04-43A8-9328-465BF76FB391}" type="pres">
      <dgm:prSet presAssocID="{A3A9FD01-9CBB-4231-B969-AC5BE4211790}" presName="parentLeftMargin" presStyleLbl="node1" presStyleIdx="0" presStyleCnt="4"/>
      <dgm:spPr/>
    </dgm:pt>
    <dgm:pt modelId="{C5B6AA8E-E997-4837-903D-8A8AC429E72A}" type="pres">
      <dgm:prSet presAssocID="{A3A9FD01-9CBB-4231-B969-AC5BE4211790}" presName="parentText" presStyleLbl="node1" presStyleIdx="1" presStyleCnt="4">
        <dgm:presLayoutVars>
          <dgm:chMax val="0"/>
          <dgm:bulletEnabled val="1"/>
        </dgm:presLayoutVars>
      </dgm:prSet>
      <dgm:spPr/>
    </dgm:pt>
    <dgm:pt modelId="{9632CCC2-BD8C-4A0E-B798-F3E1AEAE7542}" type="pres">
      <dgm:prSet presAssocID="{A3A9FD01-9CBB-4231-B969-AC5BE4211790}" presName="negativeSpace" presStyleCnt="0"/>
      <dgm:spPr/>
    </dgm:pt>
    <dgm:pt modelId="{05E44197-88B7-4E89-9F1B-29CF304C9780}" type="pres">
      <dgm:prSet presAssocID="{A3A9FD01-9CBB-4231-B969-AC5BE4211790}" presName="childText" presStyleLbl="conFgAcc1" presStyleIdx="1" presStyleCnt="4">
        <dgm:presLayoutVars>
          <dgm:bulletEnabled val="1"/>
        </dgm:presLayoutVars>
      </dgm:prSet>
      <dgm:spPr/>
    </dgm:pt>
    <dgm:pt modelId="{E5FB2783-0932-4400-AF5F-7389663D2F25}" type="pres">
      <dgm:prSet presAssocID="{78C25CDA-64AE-41D6-8059-6498A363AFF3}" presName="spaceBetweenRectangles" presStyleCnt="0"/>
      <dgm:spPr/>
    </dgm:pt>
    <dgm:pt modelId="{52F0A71A-72E1-4E7F-A251-38F9A407F0DE}" type="pres">
      <dgm:prSet presAssocID="{E63F8AC3-0010-4178-9EE6-33D38BFE19A1}" presName="parentLin" presStyleCnt="0"/>
      <dgm:spPr/>
    </dgm:pt>
    <dgm:pt modelId="{7160A76E-0E5D-4156-93AD-07CE0B1BC4E2}" type="pres">
      <dgm:prSet presAssocID="{E63F8AC3-0010-4178-9EE6-33D38BFE19A1}" presName="parentLeftMargin" presStyleLbl="node1" presStyleIdx="1" presStyleCnt="4"/>
      <dgm:spPr/>
    </dgm:pt>
    <dgm:pt modelId="{89091B1C-10E7-4700-8C9E-DBCE1D881621}" type="pres">
      <dgm:prSet presAssocID="{E63F8AC3-0010-4178-9EE6-33D38BFE19A1}" presName="parentText" presStyleLbl="node1" presStyleIdx="2" presStyleCnt="4">
        <dgm:presLayoutVars>
          <dgm:chMax val="0"/>
          <dgm:bulletEnabled val="1"/>
        </dgm:presLayoutVars>
      </dgm:prSet>
      <dgm:spPr/>
    </dgm:pt>
    <dgm:pt modelId="{EC848575-F915-415C-8856-B104F4F50A76}" type="pres">
      <dgm:prSet presAssocID="{E63F8AC3-0010-4178-9EE6-33D38BFE19A1}" presName="negativeSpace" presStyleCnt="0"/>
      <dgm:spPr/>
    </dgm:pt>
    <dgm:pt modelId="{5F1AAE7A-167B-480C-B67F-13EB9583F1FB}" type="pres">
      <dgm:prSet presAssocID="{E63F8AC3-0010-4178-9EE6-33D38BFE19A1}" presName="childText" presStyleLbl="conFgAcc1" presStyleIdx="2" presStyleCnt="4">
        <dgm:presLayoutVars>
          <dgm:bulletEnabled val="1"/>
        </dgm:presLayoutVars>
      </dgm:prSet>
      <dgm:spPr/>
    </dgm:pt>
    <dgm:pt modelId="{7FD3ACF7-4938-46A0-B111-7BE931509B08}" type="pres">
      <dgm:prSet presAssocID="{6E3327F3-F23E-4B61-A505-546E0CDFDBB1}" presName="spaceBetweenRectangles" presStyleCnt="0"/>
      <dgm:spPr/>
    </dgm:pt>
    <dgm:pt modelId="{FFE7ADCD-DF3A-4B03-ACBF-FE41ECADC58F}" type="pres">
      <dgm:prSet presAssocID="{569AEFF1-2E0F-4445-AC58-E42D92A56ABB}" presName="parentLin" presStyleCnt="0"/>
      <dgm:spPr/>
    </dgm:pt>
    <dgm:pt modelId="{C1A664E4-7A78-485E-9613-A602B30416A1}" type="pres">
      <dgm:prSet presAssocID="{569AEFF1-2E0F-4445-AC58-E42D92A56ABB}" presName="parentLeftMargin" presStyleLbl="node1" presStyleIdx="2" presStyleCnt="4"/>
      <dgm:spPr/>
    </dgm:pt>
    <dgm:pt modelId="{6222B885-DDC9-4355-AE41-D6E5E4E78A67}" type="pres">
      <dgm:prSet presAssocID="{569AEFF1-2E0F-4445-AC58-E42D92A56ABB}" presName="parentText" presStyleLbl="node1" presStyleIdx="3" presStyleCnt="4">
        <dgm:presLayoutVars>
          <dgm:chMax val="0"/>
          <dgm:bulletEnabled val="1"/>
        </dgm:presLayoutVars>
      </dgm:prSet>
      <dgm:spPr/>
    </dgm:pt>
    <dgm:pt modelId="{54F11A9D-1CC6-4DEB-8C63-4F3888F6E133}" type="pres">
      <dgm:prSet presAssocID="{569AEFF1-2E0F-4445-AC58-E42D92A56ABB}" presName="negativeSpace" presStyleCnt="0"/>
      <dgm:spPr/>
    </dgm:pt>
    <dgm:pt modelId="{A7EC3765-7A60-4852-A203-9CC32CB23ECC}" type="pres">
      <dgm:prSet presAssocID="{569AEFF1-2E0F-4445-AC58-E42D92A56ABB}" presName="childText" presStyleLbl="conFgAcc1" presStyleIdx="3" presStyleCnt="4">
        <dgm:presLayoutVars>
          <dgm:bulletEnabled val="1"/>
        </dgm:presLayoutVars>
      </dgm:prSet>
      <dgm:spPr/>
    </dgm:pt>
  </dgm:ptLst>
  <dgm:cxnLst>
    <dgm:cxn modelId="{F9676F05-500F-45FB-BE30-9D0C848DBEEC}" type="presOf" srcId="{9F26C3F1-51E1-46FC-A106-AE9679E46CB0}" destId="{8613CF7B-0AB2-4607-B7BB-31122C51E76B}" srcOrd="0" destOrd="0" presId="urn:microsoft.com/office/officeart/2005/8/layout/list1"/>
    <dgm:cxn modelId="{C2EE8813-2E65-4177-8666-477A277D5AD8}" srcId="{9F26C3F1-51E1-46FC-A106-AE9679E46CB0}" destId="{A3A9FD01-9CBB-4231-B969-AC5BE4211790}" srcOrd="1" destOrd="0" parTransId="{693A5A49-0CB8-4A6B-8831-B26D12E1D64F}" sibTransId="{78C25CDA-64AE-41D6-8059-6498A363AFF3}"/>
    <dgm:cxn modelId="{0CD30B1A-FC64-4FED-826B-1FD901DE2A67}" srcId="{9F26C3F1-51E1-46FC-A106-AE9679E46CB0}" destId="{569AEFF1-2E0F-4445-AC58-E42D92A56ABB}" srcOrd="3" destOrd="0" parTransId="{5B6CFDC7-FC0F-4007-A31F-90C5F9AFC941}" sibTransId="{33DE7AC9-6183-4E09-B6E5-4DF875921445}"/>
    <dgm:cxn modelId="{C7476F20-8796-47D6-88BE-7BDE11488053}" type="presOf" srcId="{4D17067F-6656-45C0-B515-F49D07F45677}" destId="{0C8920F8-585B-4BAC-97F2-3ACF919D5056}" srcOrd="0" destOrd="0" presId="urn:microsoft.com/office/officeart/2005/8/layout/list1"/>
    <dgm:cxn modelId="{7DD73A3D-421A-46C8-83DC-34D556260F3E}" type="presOf" srcId="{569AEFF1-2E0F-4445-AC58-E42D92A56ABB}" destId="{6222B885-DDC9-4355-AE41-D6E5E4E78A67}" srcOrd="1" destOrd="0" presId="urn:microsoft.com/office/officeart/2005/8/layout/list1"/>
    <dgm:cxn modelId="{E5AB2583-D450-4D5B-BCCB-7CB7988C2AE5}" type="presOf" srcId="{569AEFF1-2E0F-4445-AC58-E42D92A56ABB}" destId="{C1A664E4-7A78-485E-9613-A602B30416A1}" srcOrd="0" destOrd="0" presId="urn:microsoft.com/office/officeart/2005/8/layout/list1"/>
    <dgm:cxn modelId="{7DC6FE9E-1900-401D-A7A2-D3C5F27314A5}" type="presOf" srcId="{A3A9FD01-9CBB-4231-B969-AC5BE4211790}" destId="{E095ACDE-8C04-43A8-9328-465BF76FB391}" srcOrd="0" destOrd="0" presId="urn:microsoft.com/office/officeart/2005/8/layout/list1"/>
    <dgm:cxn modelId="{4FA19CAD-F712-463E-A796-7FB428AAA2F0}" type="presOf" srcId="{E63F8AC3-0010-4178-9EE6-33D38BFE19A1}" destId="{89091B1C-10E7-4700-8C9E-DBCE1D881621}" srcOrd="1" destOrd="0" presId="urn:microsoft.com/office/officeart/2005/8/layout/list1"/>
    <dgm:cxn modelId="{6B1F2DC9-9D15-40CF-AF2C-A73656595EDE}" type="presOf" srcId="{A3A9FD01-9CBB-4231-B969-AC5BE4211790}" destId="{C5B6AA8E-E997-4837-903D-8A8AC429E72A}" srcOrd="1" destOrd="0" presId="urn:microsoft.com/office/officeart/2005/8/layout/list1"/>
    <dgm:cxn modelId="{D026E6CF-545C-4D80-832E-B966A8018224}" type="presOf" srcId="{4D17067F-6656-45C0-B515-F49D07F45677}" destId="{BF784257-E2F2-4B78-A417-75F0B7E83B13}" srcOrd="1" destOrd="0" presId="urn:microsoft.com/office/officeart/2005/8/layout/list1"/>
    <dgm:cxn modelId="{D76FCCE6-6B0B-4AFC-8D6D-44F6E962158F}" srcId="{9F26C3F1-51E1-46FC-A106-AE9679E46CB0}" destId="{4D17067F-6656-45C0-B515-F49D07F45677}" srcOrd="0" destOrd="0" parTransId="{89B9FC01-7F74-49A1-8882-F89E1404D8D0}" sibTransId="{C42C4562-11E2-4821-94C5-C6AEEDED4FA8}"/>
    <dgm:cxn modelId="{C5C9FCF6-0784-4776-ACB0-F94CEB488B73}" type="presOf" srcId="{E63F8AC3-0010-4178-9EE6-33D38BFE19A1}" destId="{7160A76E-0E5D-4156-93AD-07CE0B1BC4E2}" srcOrd="0" destOrd="0" presId="urn:microsoft.com/office/officeart/2005/8/layout/list1"/>
    <dgm:cxn modelId="{9F801BFC-6E5C-4249-9DF1-0F2DA1E76C31}" srcId="{9F26C3F1-51E1-46FC-A106-AE9679E46CB0}" destId="{E63F8AC3-0010-4178-9EE6-33D38BFE19A1}" srcOrd="2" destOrd="0" parTransId="{8129A119-B205-4E01-9EFB-E7CB37F75567}" sibTransId="{6E3327F3-F23E-4B61-A505-546E0CDFDBB1}"/>
    <dgm:cxn modelId="{C1C7392D-BC89-40CF-90C3-E5C661A78D74}" type="presParOf" srcId="{8613CF7B-0AB2-4607-B7BB-31122C51E76B}" destId="{520FAA55-AE78-4971-868B-CF0F47EB5E7C}" srcOrd="0" destOrd="0" presId="urn:microsoft.com/office/officeart/2005/8/layout/list1"/>
    <dgm:cxn modelId="{BE7DF073-53D2-4B50-8CBC-04D10D46D15C}" type="presParOf" srcId="{520FAA55-AE78-4971-868B-CF0F47EB5E7C}" destId="{0C8920F8-585B-4BAC-97F2-3ACF919D5056}" srcOrd="0" destOrd="0" presId="urn:microsoft.com/office/officeart/2005/8/layout/list1"/>
    <dgm:cxn modelId="{28D631E3-78A9-455A-9EDF-23526A545D42}" type="presParOf" srcId="{520FAA55-AE78-4971-868B-CF0F47EB5E7C}" destId="{BF784257-E2F2-4B78-A417-75F0B7E83B13}" srcOrd="1" destOrd="0" presId="urn:microsoft.com/office/officeart/2005/8/layout/list1"/>
    <dgm:cxn modelId="{E5B551E2-F340-4966-9665-EE0C62B980CD}" type="presParOf" srcId="{8613CF7B-0AB2-4607-B7BB-31122C51E76B}" destId="{C21C7B12-2471-4858-A9F0-C8E51BA58A37}" srcOrd="1" destOrd="0" presId="urn:microsoft.com/office/officeart/2005/8/layout/list1"/>
    <dgm:cxn modelId="{F9EC4466-2053-4C99-9BCB-E06D244881F0}" type="presParOf" srcId="{8613CF7B-0AB2-4607-B7BB-31122C51E76B}" destId="{583AE289-D22C-443B-BFFB-C33B0981AA04}" srcOrd="2" destOrd="0" presId="urn:microsoft.com/office/officeart/2005/8/layout/list1"/>
    <dgm:cxn modelId="{0D8F7457-D9BA-4E39-BD90-744ED2A84571}" type="presParOf" srcId="{8613CF7B-0AB2-4607-B7BB-31122C51E76B}" destId="{48A8DE96-977A-4D9C-ADEB-0BA8EC0120DF}" srcOrd="3" destOrd="0" presId="urn:microsoft.com/office/officeart/2005/8/layout/list1"/>
    <dgm:cxn modelId="{F21D5BF7-3A21-4264-938B-99B6583D0B64}" type="presParOf" srcId="{8613CF7B-0AB2-4607-B7BB-31122C51E76B}" destId="{3D55FB3D-9D76-4D1C-B7D1-673C28E146A8}" srcOrd="4" destOrd="0" presId="urn:microsoft.com/office/officeart/2005/8/layout/list1"/>
    <dgm:cxn modelId="{DA8B5DC7-59B5-4E08-96E0-D3A2499EBC26}" type="presParOf" srcId="{3D55FB3D-9D76-4D1C-B7D1-673C28E146A8}" destId="{E095ACDE-8C04-43A8-9328-465BF76FB391}" srcOrd="0" destOrd="0" presId="urn:microsoft.com/office/officeart/2005/8/layout/list1"/>
    <dgm:cxn modelId="{55C55D75-12C5-4CC5-9024-416CC5968252}" type="presParOf" srcId="{3D55FB3D-9D76-4D1C-B7D1-673C28E146A8}" destId="{C5B6AA8E-E997-4837-903D-8A8AC429E72A}" srcOrd="1" destOrd="0" presId="urn:microsoft.com/office/officeart/2005/8/layout/list1"/>
    <dgm:cxn modelId="{737848B7-7C66-44FF-854E-5B44034B473A}" type="presParOf" srcId="{8613CF7B-0AB2-4607-B7BB-31122C51E76B}" destId="{9632CCC2-BD8C-4A0E-B798-F3E1AEAE7542}" srcOrd="5" destOrd="0" presId="urn:microsoft.com/office/officeart/2005/8/layout/list1"/>
    <dgm:cxn modelId="{92806E28-839A-4F15-B723-FF049B347650}" type="presParOf" srcId="{8613CF7B-0AB2-4607-B7BB-31122C51E76B}" destId="{05E44197-88B7-4E89-9F1B-29CF304C9780}" srcOrd="6" destOrd="0" presId="urn:microsoft.com/office/officeart/2005/8/layout/list1"/>
    <dgm:cxn modelId="{757BF540-9FCD-4E4D-864E-377157D93EA7}" type="presParOf" srcId="{8613CF7B-0AB2-4607-B7BB-31122C51E76B}" destId="{E5FB2783-0932-4400-AF5F-7389663D2F25}" srcOrd="7" destOrd="0" presId="urn:microsoft.com/office/officeart/2005/8/layout/list1"/>
    <dgm:cxn modelId="{45887B30-7BE6-45FE-A565-19CE2D78988A}" type="presParOf" srcId="{8613CF7B-0AB2-4607-B7BB-31122C51E76B}" destId="{52F0A71A-72E1-4E7F-A251-38F9A407F0DE}" srcOrd="8" destOrd="0" presId="urn:microsoft.com/office/officeart/2005/8/layout/list1"/>
    <dgm:cxn modelId="{F6BE5B8F-5D96-4B2F-AB3E-D63AEA295DF2}" type="presParOf" srcId="{52F0A71A-72E1-4E7F-A251-38F9A407F0DE}" destId="{7160A76E-0E5D-4156-93AD-07CE0B1BC4E2}" srcOrd="0" destOrd="0" presId="urn:microsoft.com/office/officeart/2005/8/layout/list1"/>
    <dgm:cxn modelId="{D4429F65-02C1-44B3-B886-B833F091B449}" type="presParOf" srcId="{52F0A71A-72E1-4E7F-A251-38F9A407F0DE}" destId="{89091B1C-10E7-4700-8C9E-DBCE1D881621}" srcOrd="1" destOrd="0" presId="urn:microsoft.com/office/officeart/2005/8/layout/list1"/>
    <dgm:cxn modelId="{E4BF432B-3DA4-4B3C-9106-24B5CA3E2FC8}" type="presParOf" srcId="{8613CF7B-0AB2-4607-B7BB-31122C51E76B}" destId="{EC848575-F915-415C-8856-B104F4F50A76}" srcOrd="9" destOrd="0" presId="urn:microsoft.com/office/officeart/2005/8/layout/list1"/>
    <dgm:cxn modelId="{FCA38A8D-6530-4069-AEA6-7603116B3277}" type="presParOf" srcId="{8613CF7B-0AB2-4607-B7BB-31122C51E76B}" destId="{5F1AAE7A-167B-480C-B67F-13EB9583F1FB}" srcOrd="10" destOrd="0" presId="urn:microsoft.com/office/officeart/2005/8/layout/list1"/>
    <dgm:cxn modelId="{A0D2A536-8650-4EFF-AFCA-EAE1E63116BD}" type="presParOf" srcId="{8613CF7B-0AB2-4607-B7BB-31122C51E76B}" destId="{7FD3ACF7-4938-46A0-B111-7BE931509B08}" srcOrd="11" destOrd="0" presId="urn:microsoft.com/office/officeart/2005/8/layout/list1"/>
    <dgm:cxn modelId="{6E65D9E7-3FA5-4425-98B6-C92A21946A1B}" type="presParOf" srcId="{8613CF7B-0AB2-4607-B7BB-31122C51E76B}" destId="{FFE7ADCD-DF3A-4B03-ACBF-FE41ECADC58F}" srcOrd="12" destOrd="0" presId="urn:microsoft.com/office/officeart/2005/8/layout/list1"/>
    <dgm:cxn modelId="{EE1A4FA6-9BC3-48EC-8C27-B9D7E68CCAB9}" type="presParOf" srcId="{FFE7ADCD-DF3A-4B03-ACBF-FE41ECADC58F}" destId="{C1A664E4-7A78-485E-9613-A602B30416A1}" srcOrd="0" destOrd="0" presId="urn:microsoft.com/office/officeart/2005/8/layout/list1"/>
    <dgm:cxn modelId="{9B92D3F8-2C71-4CA7-9190-AA0EE20C04C1}" type="presParOf" srcId="{FFE7ADCD-DF3A-4B03-ACBF-FE41ECADC58F}" destId="{6222B885-DDC9-4355-AE41-D6E5E4E78A67}" srcOrd="1" destOrd="0" presId="urn:microsoft.com/office/officeart/2005/8/layout/list1"/>
    <dgm:cxn modelId="{D6D11FF7-4936-4B99-9030-EC8ADA4A9CA9}" type="presParOf" srcId="{8613CF7B-0AB2-4607-B7BB-31122C51E76B}" destId="{54F11A9D-1CC6-4DEB-8C63-4F3888F6E133}" srcOrd="13" destOrd="0" presId="urn:microsoft.com/office/officeart/2005/8/layout/list1"/>
    <dgm:cxn modelId="{4107FD9A-C349-447F-98DA-CB01B0D8694E}" type="presParOf" srcId="{8613CF7B-0AB2-4607-B7BB-31122C51E76B}" destId="{A7EC3765-7A60-4852-A203-9CC32CB23EC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11070-E9A8-4F1B-9795-822541D307C3}">
      <dsp:nvSpPr>
        <dsp:cNvPr id="0" name=""/>
        <dsp:cNvSpPr/>
      </dsp:nvSpPr>
      <dsp:spPr>
        <a:xfrm>
          <a:off x="4588365" y="3485416"/>
          <a:ext cx="2069855" cy="20698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r>
            <a:rPr lang="en-US" sz="6100" kern="1200" dirty="0"/>
            <a:t>RSC</a:t>
          </a:r>
        </a:p>
      </dsp:txBody>
      <dsp:txXfrm>
        <a:off x="4891488" y="3788539"/>
        <a:ext cx="1463609" cy="1463609"/>
      </dsp:txXfrm>
    </dsp:sp>
    <dsp:sp modelId="{0B82AC05-1086-414C-960A-51DD6A8FBCC1}">
      <dsp:nvSpPr>
        <dsp:cNvPr id="0" name=""/>
        <dsp:cNvSpPr/>
      </dsp:nvSpPr>
      <dsp:spPr>
        <a:xfrm rot="10800000">
          <a:off x="1676093" y="4225389"/>
          <a:ext cx="2752096" cy="589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2E9E8A-DFB1-4E9A-B026-2594444FBD75}">
      <dsp:nvSpPr>
        <dsp:cNvPr id="0" name=""/>
        <dsp:cNvSpPr/>
      </dsp:nvSpPr>
      <dsp:spPr>
        <a:xfrm>
          <a:off x="601257" y="3756101"/>
          <a:ext cx="2149672" cy="1528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Economic Development</a:t>
          </a:r>
        </a:p>
      </dsp:txBody>
      <dsp:txXfrm>
        <a:off x="646025" y="3800869"/>
        <a:ext cx="2060136" cy="1438947"/>
      </dsp:txXfrm>
    </dsp:sp>
    <dsp:sp modelId="{E00A26B6-FDD2-4620-8352-3A814F304AA9}">
      <dsp:nvSpPr>
        <dsp:cNvPr id="0" name=""/>
        <dsp:cNvSpPr/>
      </dsp:nvSpPr>
      <dsp:spPr>
        <a:xfrm rot="12342857">
          <a:off x="1930717" y="3109808"/>
          <a:ext cx="2752096" cy="589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A4CE03-EC48-4031-A8C2-014E369B7232}">
      <dsp:nvSpPr>
        <dsp:cNvPr id="0" name=""/>
        <dsp:cNvSpPr/>
      </dsp:nvSpPr>
      <dsp:spPr>
        <a:xfrm>
          <a:off x="992152" y="2043476"/>
          <a:ext cx="2149672" cy="1528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Education</a:t>
          </a:r>
        </a:p>
      </dsp:txBody>
      <dsp:txXfrm>
        <a:off x="1036920" y="2088244"/>
        <a:ext cx="2060136" cy="1438947"/>
      </dsp:txXfrm>
    </dsp:sp>
    <dsp:sp modelId="{722FFBE6-5755-496E-84E3-F5381187240D}">
      <dsp:nvSpPr>
        <dsp:cNvPr id="0" name=""/>
        <dsp:cNvSpPr/>
      </dsp:nvSpPr>
      <dsp:spPr>
        <a:xfrm rot="13758220">
          <a:off x="2470177" y="2226750"/>
          <a:ext cx="2868476" cy="589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BAC39D-07B3-4F18-8A43-4A9048BB1276}">
      <dsp:nvSpPr>
        <dsp:cNvPr id="0" name=""/>
        <dsp:cNvSpPr/>
      </dsp:nvSpPr>
      <dsp:spPr>
        <a:xfrm>
          <a:off x="1894384" y="670058"/>
          <a:ext cx="2149672" cy="1528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Workforce Development</a:t>
          </a:r>
        </a:p>
      </dsp:txBody>
      <dsp:txXfrm>
        <a:off x="1939152" y="714826"/>
        <a:ext cx="2060136" cy="1438947"/>
      </dsp:txXfrm>
    </dsp:sp>
    <dsp:sp modelId="{FF6347F0-5A85-4E2F-B32F-D8BFE6446506}">
      <dsp:nvSpPr>
        <dsp:cNvPr id="0" name=""/>
        <dsp:cNvSpPr/>
      </dsp:nvSpPr>
      <dsp:spPr>
        <a:xfrm rot="15428571">
          <a:off x="3675109" y="1718702"/>
          <a:ext cx="2752096" cy="589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84031E-6594-444F-97EC-B9B8D88B971A}">
      <dsp:nvSpPr>
        <dsp:cNvPr id="0" name=""/>
        <dsp:cNvSpPr/>
      </dsp:nvSpPr>
      <dsp:spPr>
        <a:xfrm>
          <a:off x="3670122" y="-92133"/>
          <a:ext cx="2149672" cy="1528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Government</a:t>
          </a:r>
        </a:p>
      </dsp:txBody>
      <dsp:txXfrm>
        <a:off x="3714890" y="-47365"/>
        <a:ext cx="2060136" cy="1438947"/>
      </dsp:txXfrm>
    </dsp:sp>
    <dsp:sp modelId="{30D3BB68-8BD4-4599-A651-6ECC099FC51C}">
      <dsp:nvSpPr>
        <dsp:cNvPr id="0" name=""/>
        <dsp:cNvSpPr/>
      </dsp:nvSpPr>
      <dsp:spPr>
        <a:xfrm rot="17241962">
          <a:off x="4987944" y="1728732"/>
          <a:ext cx="2832256" cy="589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BF4CD-6C14-4491-9854-F5A88057B388}">
      <dsp:nvSpPr>
        <dsp:cNvPr id="0" name=""/>
        <dsp:cNvSpPr/>
      </dsp:nvSpPr>
      <dsp:spPr>
        <a:xfrm>
          <a:off x="5751915" y="-92133"/>
          <a:ext cx="2149672" cy="1528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Non-profits</a:t>
          </a:r>
        </a:p>
      </dsp:txBody>
      <dsp:txXfrm>
        <a:off x="5796683" y="-47365"/>
        <a:ext cx="2060136" cy="1438947"/>
      </dsp:txXfrm>
    </dsp:sp>
    <dsp:sp modelId="{E835D5D0-E947-46A2-9A96-522B7DCB28D5}">
      <dsp:nvSpPr>
        <dsp:cNvPr id="0" name=""/>
        <dsp:cNvSpPr/>
      </dsp:nvSpPr>
      <dsp:spPr>
        <a:xfrm rot="18609177">
          <a:off x="5926661" y="2325568"/>
          <a:ext cx="2598864" cy="589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5F392B-2C7C-4471-8058-70AE83E86550}">
      <dsp:nvSpPr>
        <dsp:cNvPr id="0" name=""/>
        <dsp:cNvSpPr/>
      </dsp:nvSpPr>
      <dsp:spPr>
        <a:xfrm>
          <a:off x="6989170" y="863091"/>
          <a:ext cx="2149672" cy="1528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Businesses</a:t>
          </a:r>
        </a:p>
      </dsp:txBody>
      <dsp:txXfrm>
        <a:off x="7033938" y="907859"/>
        <a:ext cx="2060136" cy="1438947"/>
      </dsp:txXfrm>
    </dsp:sp>
    <dsp:sp modelId="{91AE11DE-1B7E-445C-AB43-AA480483252A}">
      <dsp:nvSpPr>
        <dsp:cNvPr id="0" name=""/>
        <dsp:cNvSpPr/>
      </dsp:nvSpPr>
      <dsp:spPr>
        <a:xfrm rot="20057143">
          <a:off x="6563771" y="3109808"/>
          <a:ext cx="2752096" cy="589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7862EC-B0BC-49DE-9759-F63AE54E9798}">
      <dsp:nvSpPr>
        <dsp:cNvPr id="0" name=""/>
        <dsp:cNvSpPr/>
      </dsp:nvSpPr>
      <dsp:spPr>
        <a:xfrm>
          <a:off x="8104760" y="2043476"/>
          <a:ext cx="2149672" cy="1528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ill Sans MT" panose="020B0502020104020203"/>
            </a:rPr>
            <a:t>Employees</a:t>
          </a:r>
        </a:p>
      </dsp:txBody>
      <dsp:txXfrm>
        <a:off x="8149528" y="2088244"/>
        <a:ext cx="2060136" cy="1438947"/>
      </dsp:txXfrm>
    </dsp:sp>
    <dsp:sp modelId="{6176D73C-0BED-4E9E-BDBB-CAEE873B4372}">
      <dsp:nvSpPr>
        <dsp:cNvPr id="0" name=""/>
        <dsp:cNvSpPr/>
      </dsp:nvSpPr>
      <dsp:spPr>
        <a:xfrm>
          <a:off x="6818395" y="4225389"/>
          <a:ext cx="2752096" cy="5899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76B16-9A01-4091-82B0-07BE0B7B95D8}">
      <dsp:nvSpPr>
        <dsp:cNvPr id="0" name=""/>
        <dsp:cNvSpPr/>
      </dsp:nvSpPr>
      <dsp:spPr>
        <a:xfrm>
          <a:off x="8495656" y="3756101"/>
          <a:ext cx="2149672" cy="15284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Others</a:t>
          </a:r>
        </a:p>
      </dsp:txBody>
      <dsp:txXfrm>
        <a:off x="8540424" y="3800869"/>
        <a:ext cx="2060136" cy="1438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EDED0-A562-44E9-85E7-6E2761A86B67}">
      <dsp:nvSpPr>
        <dsp:cNvPr id="0" name=""/>
        <dsp:cNvSpPr/>
      </dsp:nvSpPr>
      <dsp:spPr>
        <a:xfrm rot="10800000">
          <a:off x="1729565" y="52544"/>
          <a:ext cx="6117612" cy="7546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2780"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0" i="0" u="none" kern="1200" dirty="0">
              <a:latin typeface="Gill Sans MT" panose="020B0502020104020203"/>
            </a:rPr>
            <a:t>Introduce CREATE BRIDGES Program</a:t>
          </a:r>
          <a:r>
            <a:rPr lang="en-US" sz="2400" b="0" i="0" kern="1200" dirty="0"/>
            <a:t>​</a:t>
          </a:r>
        </a:p>
      </dsp:txBody>
      <dsp:txXfrm rot="10800000">
        <a:off x="1918227" y="52544"/>
        <a:ext cx="5928950" cy="754650"/>
      </dsp:txXfrm>
    </dsp:sp>
    <dsp:sp modelId="{6B926464-E47B-4D01-8872-AC1FA46DA112}">
      <dsp:nvSpPr>
        <dsp:cNvPr id="0" name=""/>
        <dsp:cNvSpPr/>
      </dsp:nvSpPr>
      <dsp:spPr>
        <a:xfrm>
          <a:off x="1352239" y="2126"/>
          <a:ext cx="754650" cy="754650"/>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5163C2-A4C6-43D1-9443-DF8B5327616C}">
      <dsp:nvSpPr>
        <dsp:cNvPr id="0" name=""/>
        <dsp:cNvSpPr/>
      </dsp:nvSpPr>
      <dsp:spPr>
        <a:xfrm rot="10800000">
          <a:off x="1729565" y="1032464"/>
          <a:ext cx="6117612" cy="7546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2780"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0" i="0" u="none" kern="1200" dirty="0">
              <a:latin typeface="Gill Sans MT" panose="020B0502020104020203"/>
            </a:rPr>
            <a:t>Resource Listing Exercise </a:t>
          </a:r>
          <a:r>
            <a:rPr lang="en-US" sz="2400" b="0" i="0" kern="1200" dirty="0"/>
            <a:t>​</a:t>
          </a:r>
        </a:p>
      </dsp:txBody>
      <dsp:txXfrm rot="10800000">
        <a:off x="1918227" y="1032464"/>
        <a:ext cx="5928950" cy="754650"/>
      </dsp:txXfrm>
    </dsp:sp>
    <dsp:sp modelId="{4A489E34-2A86-4368-A734-24D1FCFB78BF}">
      <dsp:nvSpPr>
        <dsp:cNvPr id="0" name=""/>
        <dsp:cNvSpPr/>
      </dsp:nvSpPr>
      <dsp:spPr>
        <a:xfrm>
          <a:off x="1352239" y="982046"/>
          <a:ext cx="754650" cy="75465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11D9F7-FC02-494E-B7A9-AB917538CFC2}">
      <dsp:nvSpPr>
        <dsp:cNvPr id="0" name=""/>
        <dsp:cNvSpPr/>
      </dsp:nvSpPr>
      <dsp:spPr>
        <a:xfrm rot="10800000">
          <a:off x="1729565" y="1961966"/>
          <a:ext cx="6117612" cy="7546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2780"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0" i="0" u="none" kern="1200" dirty="0"/>
            <a:t>CREATE BRIDGES Forum Planning</a:t>
          </a:r>
          <a:r>
            <a:rPr lang="en-US" sz="2400" b="0" i="0" kern="1200" dirty="0"/>
            <a:t>​</a:t>
          </a:r>
        </a:p>
      </dsp:txBody>
      <dsp:txXfrm rot="10800000">
        <a:off x="1918227" y="1961966"/>
        <a:ext cx="5928950" cy="754650"/>
      </dsp:txXfrm>
    </dsp:sp>
    <dsp:sp modelId="{E727CB67-F69B-42B4-81C8-D0028746B13E}">
      <dsp:nvSpPr>
        <dsp:cNvPr id="0" name=""/>
        <dsp:cNvSpPr/>
      </dsp:nvSpPr>
      <dsp:spPr>
        <a:xfrm>
          <a:off x="1352239" y="1961966"/>
          <a:ext cx="754650" cy="75465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C42072-A957-45DB-8592-6D03A5B95313}">
      <dsp:nvSpPr>
        <dsp:cNvPr id="0" name=""/>
        <dsp:cNvSpPr/>
      </dsp:nvSpPr>
      <dsp:spPr>
        <a:xfrm rot="10800000">
          <a:off x="1729565" y="2941885"/>
          <a:ext cx="6117612" cy="7546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2780"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0" i="0" u="none" kern="1200" dirty="0"/>
            <a:t>Introduce Business Retention and Expansion Options</a:t>
          </a:r>
          <a:r>
            <a:rPr lang="en-US" sz="2400" b="0" i="0" kern="1200" dirty="0"/>
            <a:t>​</a:t>
          </a:r>
        </a:p>
      </dsp:txBody>
      <dsp:txXfrm rot="10800000">
        <a:off x="1918227" y="2941885"/>
        <a:ext cx="5928950" cy="754650"/>
      </dsp:txXfrm>
    </dsp:sp>
    <dsp:sp modelId="{0928E8B1-8E1B-4F98-AEEF-FE5CC5A841F9}">
      <dsp:nvSpPr>
        <dsp:cNvPr id="0" name=""/>
        <dsp:cNvSpPr/>
      </dsp:nvSpPr>
      <dsp:spPr>
        <a:xfrm>
          <a:off x="1352239" y="2941885"/>
          <a:ext cx="754650" cy="754650"/>
        </a:xfrm>
        <a:prstGeom prst="ellipse">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AB3F6B-8315-4ED3-8477-E4DBA55F205F}">
      <dsp:nvSpPr>
        <dsp:cNvPr id="0" name=""/>
        <dsp:cNvSpPr/>
      </dsp:nvSpPr>
      <dsp:spPr>
        <a:xfrm rot="10800000">
          <a:off x="1729565" y="3921805"/>
          <a:ext cx="6117612" cy="7546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2780"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b="0" i="0" u="none" kern="1200" dirty="0"/>
            <a:t> Introduce Employee Engagement Survey</a:t>
          </a:r>
          <a:endParaRPr lang="en-US" sz="2400" b="0" i="0" kern="1200" dirty="0"/>
        </a:p>
      </dsp:txBody>
      <dsp:txXfrm rot="10800000">
        <a:off x="1918227" y="3921805"/>
        <a:ext cx="5928950" cy="754650"/>
      </dsp:txXfrm>
    </dsp:sp>
    <dsp:sp modelId="{27217DE3-6A8F-4789-B0ED-AAFF163A9074}">
      <dsp:nvSpPr>
        <dsp:cNvPr id="0" name=""/>
        <dsp:cNvSpPr/>
      </dsp:nvSpPr>
      <dsp:spPr>
        <a:xfrm>
          <a:off x="1352239" y="3921805"/>
          <a:ext cx="754650" cy="754650"/>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BF25A-B7CB-4E67-AE91-7D3D62E6655E}">
      <dsp:nvSpPr>
        <dsp:cNvPr id="0" name=""/>
        <dsp:cNvSpPr/>
      </dsp:nvSpPr>
      <dsp:spPr>
        <a:xfrm rot="16200000">
          <a:off x="-1290008" y="2179171"/>
          <a:ext cx="3261360" cy="55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8133" bIns="0" numCol="1" spcCol="1270" anchor="t" anchorCtr="0">
          <a:noAutofit/>
        </a:bodyPr>
        <a:lstStyle/>
        <a:p>
          <a:pPr marL="0" lvl="0" indent="0" algn="r" defTabSz="1822450">
            <a:lnSpc>
              <a:spcPct val="90000"/>
            </a:lnSpc>
            <a:spcBef>
              <a:spcPct val="0"/>
            </a:spcBef>
            <a:spcAft>
              <a:spcPct val="35000"/>
            </a:spcAft>
            <a:buNone/>
          </a:pPr>
          <a:r>
            <a:rPr lang="en-US" sz="4100" kern="1200" dirty="0"/>
            <a:t>Strengths</a:t>
          </a:r>
        </a:p>
      </dsp:txBody>
      <dsp:txXfrm>
        <a:off x="-1290008" y="2179171"/>
        <a:ext cx="3261360" cy="553473"/>
      </dsp:txXfrm>
    </dsp:sp>
    <dsp:sp modelId="{581CBBAA-F4AC-4CB6-BACD-105E464B138E}">
      <dsp:nvSpPr>
        <dsp:cNvPr id="0" name=""/>
        <dsp:cNvSpPr/>
      </dsp:nvSpPr>
      <dsp:spPr>
        <a:xfrm>
          <a:off x="617408" y="825228"/>
          <a:ext cx="2756885" cy="32613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488133" rIns="248920" bIns="24892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Provides a picture of the region’s strengths as they relate to CREATE sectors</a:t>
          </a:r>
        </a:p>
      </dsp:txBody>
      <dsp:txXfrm>
        <a:off x="617408" y="825228"/>
        <a:ext cx="2756885" cy="3261360"/>
      </dsp:txXfrm>
    </dsp:sp>
    <dsp:sp modelId="{2D17AD22-C672-4B58-BB25-FCB652EAA212}">
      <dsp:nvSpPr>
        <dsp:cNvPr id="0" name=""/>
        <dsp:cNvSpPr/>
      </dsp:nvSpPr>
      <dsp:spPr>
        <a:xfrm>
          <a:off x="63934" y="94642"/>
          <a:ext cx="1106947" cy="1106947"/>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6FBE13-B5F7-4BDA-B9C3-74AE5BDFD5F8}">
      <dsp:nvSpPr>
        <dsp:cNvPr id="0" name=""/>
        <dsp:cNvSpPr/>
      </dsp:nvSpPr>
      <dsp:spPr>
        <a:xfrm rot="16200000">
          <a:off x="2757145" y="2179171"/>
          <a:ext cx="3261360" cy="55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8133" bIns="0" numCol="1" spcCol="1270" anchor="t" anchorCtr="0">
          <a:noAutofit/>
        </a:bodyPr>
        <a:lstStyle/>
        <a:p>
          <a:pPr marL="0" lvl="0" indent="0" algn="r" defTabSz="1822450">
            <a:lnSpc>
              <a:spcPct val="90000"/>
            </a:lnSpc>
            <a:spcBef>
              <a:spcPct val="0"/>
            </a:spcBef>
            <a:spcAft>
              <a:spcPct val="35000"/>
            </a:spcAft>
            <a:buNone/>
          </a:pPr>
          <a:r>
            <a:rPr lang="en-US" sz="4100" kern="1200" dirty="0"/>
            <a:t>Invitation</a:t>
          </a:r>
        </a:p>
      </dsp:txBody>
      <dsp:txXfrm>
        <a:off x="2757145" y="2179171"/>
        <a:ext cx="3261360" cy="553473"/>
      </dsp:txXfrm>
    </dsp:sp>
    <dsp:sp modelId="{335E9B71-668D-4DBD-927B-EF2B712DCD39}">
      <dsp:nvSpPr>
        <dsp:cNvPr id="0" name=""/>
        <dsp:cNvSpPr/>
      </dsp:nvSpPr>
      <dsp:spPr>
        <a:xfrm>
          <a:off x="4664562" y="825228"/>
          <a:ext cx="2756885" cy="32613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488133" rIns="248920" bIns="24892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Provides a potential invitation list for the CREATE BRIDGES forum</a:t>
          </a:r>
        </a:p>
      </dsp:txBody>
      <dsp:txXfrm>
        <a:off x="4664562" y="825228"/>
        <a:ext cx="2756885" cy="3261360"/>
      </dsp:txXfrm>
    </dsp:sp>
    <dsp:sp modelId="{9AE5EBB8-769C-47A7-9B38-CEA3F75B96E8}">
      <dsp:nvSpPr>
        <dsp:cNvPr id="0" name=""/>
        <dsp:cNvSpPr/>
      </dsp:nvSpPr>
      <dsp:spPr>
        <a:xfrm>
          <a:off x="4111089" y="94642"/>
          <a:ext cx="1106947" cy="1106947"/>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545ADB-4090-4074-851F-8EACFBEDB877}">
      <dsp:nvSpPr>
        <dsp:cNvPr id="0" name=""/>
        <dsp:cNvSpPr/>
      </dsp:nvSpPr>
      <dsp:spPr>
        <a:xfrm rot="16200000">
          <a:off x="6804300" y="2179171"/>
          <a:ext cx="3261360" cy="55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88133" bIns="0" numCol="1" spcCol="1270" anchor="t" anchorCtr="0">
          <a:noAutofit/>
        </a:bodyPr>
        <a:lstStyle/>
        <a:p>
          <a:pPr marL="0" lvl="0" indent="0" algn="r" defTabSz="1822450">
            <a:lnSpc>
              <a:spcPct val="90000"/>
            </a:lnSpc>
            <a:spcBef>
              <a:spcPct val="0"/>
            </a:spcBef>
            <a:spcAft>
              <a:spcPct val="35000"/>
            </a:spcAft>
            <a:buNone/>
          </a:pPr>
          <a:r>
            <a:rPr lang="en-US" sz="4100" kern="1200" dirty="0"/>
            <a:t>Foundation</a:t>
          </a:r>
        </a:p>
      </dsp:txBody>
      <dsp:txXfrm>
        <a:off x="6804300" y="2179171"/>
        <a:ext cx="3261360" cy="553473"/>
      </dsp:txXfrm>
    </dsp:sp>
    <dsp:sp modelId="{AA20758B-1B02-47B8-9B47-8AAC534D316F}">
      <dsp:nvSpPr>
        <dsp:cNvPr id="0" name=""/>
        <dsp:cNvSpPr/>
      </dsp:nvSpPr>
      <dsp:spPr>
        <a:xfrm>
          <a:off x="8847301" y="825228"/>
          <a:ext cx="2485718" cy="32613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488133" rIns="248920" bIns="248920"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Provides a foundation for BR&amp;E and workforce training phases</a:t>
          </a:r>
        </a:p>
      </dsp:txBody>
      <dsp:txXfrm>
        <a:off x="8847301" y="825228"/>
        <a:ext cx="2485718" cy="3261360"/>
      </dsp:txXfrm>
    </dsp:sp>
    <dsp:sp modelId="{2D8A5EC1-8309-45B4-9DC0-504C60C7566F}">
      <dsp:nvSpPr>
        <dsp:cNvPr id="0" name=""/>
        <dsp:cNvSpPr/>
      </dsp:nvSpPr>
      <dsp:spPr>
        <a:xfrm>
          <a:off x="8158243" y="94642"/>
          <a:ext cx="1106947" cy="1106947"/>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7479F-E377-4D0A-B604-3341305B9A91}">
      <dsp:nvSpPr>
        <dsp:cNvPr id="0" name=""/>
        <dsp:cNvSpPr/>
      </dsp:nvSpPr>
      <dsp:spPr>
        <a:xfrm rot="10800000">
          <a:off x="1486944" y="20895"/>
          <a:ext cx="8513210" cy="115160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826"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latin typeface="Calibri"/>
              <a:ea typeface="Calibri"/>
              <a:cs typeface="Calibri"/>
              <a:sym typeface="Calibri"/>
            </a:rPr>
            <a:t>Make a list of CREATE businesses and workforce development organizations in your region</a:t>
          </a:r>
          <a:endParaRPr lang="en-US" sz="2900" kern="1200" dirty="0">
            <a:solidFill>
              <a:schemeClr val="bg1"/>
            </a:solidFill>
          </a:endParaRPr>
        </a:p>
      </dsp:txBody>
      <dsp:txXfrm rot="10800000">
        <a:off x="1774845" y="20895"/>
        <a:ext cx="8225309" cy="1151606"/>
      </dsp:txXfrm>
    </dsp:sp>
    <dsp:sp modelId="{85612E0C-2458-48BF-B409-79ADB734F6FF}">
      <dsp:nvSpPr>
        <dsp:cNvPr id="0" name=""/>
        <dsp:cNvSpPr/>
      </dsp:nvSpPr>
      <dsp:spPr>
        <a:xfrm>
          <a:off x="1081236" y="0"/>
          <a:ext cx="1151606" cy="11516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496A3-42A5-4293-920D-D7D881E86F69}">
      <dsp:nvSpPr>
        <dsp:cNvPr id="0" name=""/>
        <dsp:cNvSpPr/>
      </dsp:nvSpPr>
      <dsp:spPr>
        <a:xfrm rot="10800000">
          <a:off x="1448735" y="1462573"/>
          <a:ext cx="8539488" cy="115160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826"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latin typeface="Calibri"/>
              <a:ea typeface="Calibri"/>
              <a:cs typeface="Calibri"/>
              <a:sym typeface="Calibri"/>
            </a:rPr>
            <a:t>Expand the list to include other assets that may be helpful using template provided</a:t>
          </a:r>
          <a:endParaRPr lang="en-US" sz="2900" kern="1200" dirty="0">
            <a:solidFill>
              <a:schemeClr val="bg1"/>
            </a:solidFill>
          </a:endParaRPr>
        </a:p>
      </dsp:txBody>
      <dsp:txXfrm rot="10800000">
        <a:off x="1736636" y="1462573"/>
        <a:ext cx="8251587" cy="1151606"/>
      </dsp:txXfrm>
    </dsp:sp>
    <dsp:sp modelId="{9E4991A6-494D-4E1A-8E47-9614A3C1AF46}">
      <dsp:nvSpPr>
        <dsp:cNvPr id="0" name=""/>
        <dsp:cNvSpPr/>
      </dsp:nvSpPr>
      <dsp:spPr>
        <a:xfrm>
          <a:off x="1073538" y="1462573"/>
          <a:ext cx="1151606" cy="115160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69D4B7-299B-4344-AA1E-42CE049AF8EC}">
      <dsp:nvSpPr>
        <dsp:cNvPr id="0" name=""/>
        <dsp:cNvSpPr/>
      </dsp:nvSpPr>
      <dsp:spPr>
        <a:xfrm rot="10800000">
          <a:off x="1442278" y="2922723"/>
          <a:ext cx="8548097" cy="115160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826"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baseline="0" dirty="0"/>
            <a:t>Finalize and share the template</a:t>
          </a:r>
          <a:endParaRPr lang="en-US" sz="2900" kern="1200" dirty="0"/>
        </a:p>
      </dsp:txBody>
      <dsp:txXfrm rot="10800000">
        <a:off x="1730179" y="2922723"/>
        <a:ext cx="8260196" cy="1151606"/>
      </dsp:txXfrm>
    </dsp:sp>
    <dsp:sp modelId="{29C532C1-6F6E-4824-86F4-0C2526D148C9}">
      <dsp:nvSpPr>
        <dsp:cNvPr id="0" name=""/>
        <dsp:cNvSpPr/>
      </dsp:nvSpPr>
      <dsp:spPr>
        <a:xfrm>
          <a:off x="1061229" y="2925141"/>
          <a:ext cx="1151606" cy="1151606"/>
        </a:xfrm>
        <a:prstGeom prst="ellipse">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3FB86-4E54-4034-AE74-4C27B2E9B5ED}">
      <dsp:nvSpPr>
        <dsp:cNvPr id="0" name=""/>
        <dsp:cNvSpPr/>
      </dsp:nvSpPr>
      <dsp:spPr>
        <a:xfrm>
          <a:off x="4616956" y="2932946"/>
          <a:ext cx="3584712" cy="358471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Strengthening CREATE Sectors</a:t>
          </a:r>
        </a:p>
      </dsp:txBody>
      <dsp:txXfrm>
        <a:off x="5337643" y="3772648"/>
        <a:ext cx="2143338" cy="1842616"/>
      </dsp:txXfrm>
    </dsp:sp>
    <dsp:sp modelId="{0FB0EF48-D010-4E87-B085-880CB96910FF}">
      <dsp:nvSpPr>
        <dsp:cNvPr id="0" name=""/>
        <dsp:cNvSpPr/>
      </dsp:nvSpPr>
      <dsp:spPr>
        <a:xfrm>
          <a:off x="2531305" y="2085650"/>
          <a:ext cx="2607063" cy="260706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rPr>
            <a:t>Business</a:t>
          </a:r>
        </a:p>
      </dsp:txBody>
      <dsp:txXfrm>
        <a:off x="3187641" y="2745953"/>
        <a:ext cx="1294391" cy="1286457"/>
      </dsp:txXfrm>
    </dsp:sp>
    <dsp:sp modelId="{22F220BF-E68C-402E-944A-BAD5512D3318}">
      <dsp:nvSpPr>
        <dsp:cNvPr id="0" name=""/>
        <dsp:cNvSpPr/>
      </dsp:nvSpPr>
      <dsp:spPr>
        <a:xfrm rot="20700000">
          <a:off x="3991527" y="287043"/>
          <a:ext cx="2554390" cy="255439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Workforce</a:t>
          </a:r>
        </a:p>
      </dsp:txBody>
      <dsp:txXfrm rot="-20700000">
        <a:off x="4551779" y="847295"/>
        <a:ext cx="1433884" cy="1433884"/>
      </dsp:txXfrm>
    </dsp:sp>
    <dsp:sp modelId="{EFD15D9C-E2F8-43E5-94FE-C730E9B09B6C}">
      <dsp:nvSpPr>
        <dsp:cNvPr id="0" name=""/>
        <dsp:cNvSpPr/>
      </dsp:nvSpPr>
      <dsp:spPr>
        <a:xfrm>
          <a:off x="4367574" y="2376954"/>
          <a:ext cx="4588431" cy="4588431"/>
        </a:xfrm>
        <a:prstGeom prst="circularArrow">
          <a:avLst>
            <a:gd name="adj1" fmla="val 4687"/>
            <a:gd name="adj2" fmla="val 299029"/>
            <a:gd name="adj3" fmla="val 2553250"/>
            <a:gd name="adj4" fmla="val 1578358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EC77D4-C413-4330-B3A9-2A7E9C8FDCCD}">
      <dsp:nvSpPr>
        <dsp:cNvPr id="0" name=""/>
        <dsp:cNvSpPr/>
      </dsp:nvSpPr>
      <dsp:spPr>
        <a:xfrm>
          <a:off x="2069599" y="1498835"/>
          <a:ext cx="3333782" cy="333378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143746-26DA-4395-B6B5-7E7C0E99F52D}">
      <dsp:nvSpPr>
        <dsp:cNvPr id="0" name=""/>
        <dsp:cNvSpPr/>
      </dsp:nvSpPr>
      <dsp:spPr>
        <a:xfrm>
          <a:off x="3400670" y="-282435"/>
          <a:ext cx="3594488" cy="359448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AE289-D22C-443B-BFFB-C33B0981AA04}">
      <dsp:nvSpPr>
        <dsp:cNvPr id="0" name=""/>
        <dsp:cNvSpPr/>
      </dsp:nvSpPr>
      <dsp:spPr>
        <a:xfrm>
          <a:off x="0" y="428997"/>
          <a:ext cx="8506552"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784257-E2F2-4B78-A417-75F0B7E83B13}">
      <dsp:nvSpPr>
        <dsp:cNvPr id="0" name=""/>
        <dsp:cNvSpPr/>
      </dsp:nvSpPr>
      <dsp:spPr>
        <a:xfrm>
          <a:off x="425327" y="59997"/>
          <a:ext cx="5954586"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069" tIns="0" rIns="225069" bIns="0" numCol="1" spcCol="1270" anchor="ctr" anchorCtr="0">
          <a:noAutofit/>
        </a:bodyPr>
        <a:lstStyle/>
        <a:p>
          <a:pPr marL="0" lvl="0" indent="0" algn="l" defTabSz="1111250">
            <a:lnSpc>
              <a:spcPct val="90000"/>
            </a:lnSpc>
            <a:spcBef>
              <a:spcPct val="0"/>
            </a:spcBef>
            <a:spcAft>
              <a:spcPct val="35000"/>
            </a:spcAft>
            <a:buNone/>
          </a:pPr>
          <a:r>
            <a:rPr lang="en-US" sz="2500" kern="1200" dirty="0"/>
            <a:t>Traditional Model with Volunteers</a:t>
          </a:r>
        </a:p>
      </dsp:txBody>
      <dsp:txXfrm>
        <a:off x="461353" y="96023"/>
        <a:ext cx="5882534" cy="665948"/>
      </dsp:txXfrm>
    </dsp:sp>
    <dsp:sp modelId="{05E44197-88B7-4E89-9F1B-29CF304C9780}">
      <dsp:nvSpPr>
        <dsp:cNvPr id="0" name=""/>
        <dsp:cNvSpPr/>
      </dsp:nvSpPr>
      <dsp:spPr>
        <a:xfrm>
          <a:off x="0" y="1562998"/>
          <a:ext cx="8506552"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B6AA8E-E997-4837-903D-8A8AC429E72A}">
      <dsp:nvSpPr>
        <dsp:cNvPr id="0" name=""/>
        <dsp:cNvSpPr/>
      </dsp:nvSpPr>
      <dsp:spPr>
        <a:xfrm>
          <a:off x="425327" y="1193998"/>
          <a:ext cx="5954586"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069" tIns="0" rIns="225069" bIns="0" numCol="1" spcCol="1270" anchor="ctr" anchorCtr="0">
          <a:noAutofit/>
        </a:bodyPr>
        <a:lstStyle/>
        <a:p>
          <a:pPr marL="0" lvl="0" indent="0" algn="l" defTabSz="1111250">
            <a:lnSpc>
              <a:spcPct val="90000"/>
            </a:lnSpc>
            <a:spcBef>
              <a:spcPct val="0"/>
            </a:spcBef>
            <a:spcAft>
              <a:spcPct val="35000"/>
            </a:spcAft>
            <a:buNone/>
          </a:pPr>
          <a:r>
            <a:rPr lang="en-US" sz="2500" kern="1200" dirty="0"/>
            <a:t>Traditional Model with Dedicated Staff</a:t>
          </a:r>
        </a:p>
      </dsp:txBody>
      <dsp:txXfrm>
        <a:off x="461353" y="1230024"/>
        <a:ext cx="5882534" cy="665948"/>
      </dsp:txXfrm>
    </dsp:sp>
    <dsp:sp modelId="{5F1AAE7A-167B-480C-B67F-13EB9583F1FB}">
      <dsp:nvSpPr>
        <dsp:cNvPr id="0" name=""/>
        <dsp:cNvSpPr/>
      </dsp:nvSpPr>
      <dsp:spPr>
        <a:xfrm>
          <a:off x="0" y="2696998"/>
          <a:ext cx="8506552"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091B1C-10E7-4700-8C9E-DBCE1D881621}">
      <dsp:nvSpPr>
        <dsp:cNvPr id="0" name=""/>
        <dsp:cNvSpPr/>
      </dsp:nvSpPr>
      <dsp:spPr>
        <a:xfrm>
          <a:off x="425327" y="2327998"/>
          <a:ext cx="5954586"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069" tIns="0" rIns="225069" bIns="0" numCol="1" spcCol="1270" anchor="ctr" anchorCtr="0">
          <a:noAutofit/>
        </a:bodyPr>
        <a:lstStyle/>
        <a:p>
          <a:pPr marL="0" lvl="0" indent="0" algn="l" defTabSz="1111250">
            <a:lnSpc>
              <a:spcPct val="90000"/>
            </a:lnSpc>
            <a:spcBef>
              <a:spcPct val="0"/>
            </a:spcBef>
            <a:spcAft>
              <a:spcPct val="35000"/>
            </a:spcAft>
            <a:buNone/>
          </a:pPr>
          <a:r>
            <a:rPr lang="en-US" sz="2500" kern="1200" dirty="0"/>
            <a:t>Roundtables and Focus Groups</a:t>
          </a:r>
        </a:p>
      </dsp:txBody>
      <dsp:txXfrm>
        <a:off x="461353" y="2364024"/>
        <a:ext cx="5882534" cy="665948"/>
      </dsp:txXfrm>
    </dsp:sp>
    <dsp:sp modelId="{A7EC3765-7A60-4852-A203-9CC32CB23ECC}">
      <dsp:nvSpPr>
        <dsp:cNvPr id="0" name=""/>
        <dsp:cNvSpPr/>
      </dsp:nvSpPr>
      <dsp:spPr>
        <a:xfrm>
          <a:off x="0" y="3830998"/>
          <a:ext cx="8506552"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22B885-DDC9-4355-AE41-D6E5E4E78A67}">
      <dsp:nvSpPr>
        <dsp:cNvPr id="0" name=""/>
        <dsp:cNvSpPr/>
      </dsp:nvSpPr>
      <dsp:spPr>
        <a:xfrm>
          <a:off x="425327" y="3461998"/>
          <a:ext cx="5954586"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069" tIns="0" rIns="225069" bIns="0" numCol="1" spcCol="1270" anchor="ctr" anchorCtr="0">
          <a:noAutofit/>
        </a:bodyPr>
        <a:lstStyle/>
        <a:p>
          <a:pPr marL="0" lvl="0" indent="0" algn="l" defTabSz="1111250">
            <a:lnSpc>
              <a:spcPct val="90000"/>
            </a:lnSpc>
            <a:spcBef>
              <a:spcPct val="0"/>
            </a:spcBef>
            <a:spcAft>
              <a:spcPct val="35000"/>
            </a:spcAft>
            <a:buNone/>
          </a:pPr>
          <a:r>
            <a:rPr lang="en-US" sz="2500" kern="1200" dirty="0"/>
            <a:t>Community Surveys</a:t>
          </a:r>
        </a:p>
      </dsp:txBody>
      <dsp:txXfrm>
        <a:off x="461353" y="3498024"/>
        <a:ext cx="5882534"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72DE18-C853-44CF-B85B-1AFC6E64AA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CBD8627-AF04-4B96-AE2F-EE4C3891D85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5A68CD4-ED41-4903-A086-3B0E16C7A0B9}" type="datetimeFigureOut">
              <a:rPr lang="en-US" smtClean="0"/>
              <a:t>1/30/2024</a:t>
            </a:fld>
            <a:endParaRPr lang="en-US"/>
          </a:p>
        </p:txBody>
      </p:sp>
      <p:sp>
        <p:nvSpPr>
          <p:cNvPr id="4" name="Footer Placeholder 3">
            <a:extLst>
              <a:ext uri="{FF2B5EF4-FFF2-40B4-BE49-F238E27FC236}">
                <a16:creationId xmlns:a16="http://schemas.microsoft.com/office/drawing/2014/main" id="{4B6F5514-AA56-4A8B-B181-AAF6D945A41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EF970A-ABFD-437A-A9F6-8AC65DC7D58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9A62CF-180C-4594-8E41-D7A7DFFFA510}" type="slidenum">
              <a:rPr lang="en-US" smtClean="0"/>
              <a:t>‹#›</a:t>
            </a:fld>
            <a:endParaRPr lang="en-US"/>
          </a:p>
        </p:txBody>
      </p:sp>
    </p:spTree>
    <p:extLst>
      <p:ext uri="{BB962C8B-B14F-4D97-AF65-F5344CB8AC3E}">
        <p14:creationId xmlns:p14="http://schemas.microsoft.com/office/powerpoint/2010/main" val="2168409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C51B66-AC6A-47AE-9197-AA4E9A628604}" type="datetimeFigureOut">
              <a:rPr lang="en-US" smtClean="0"/>
              <a:t>1/30/2024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FCD8C5-1069-4419-9727-FB829CB565BC}" type="slidenum">
              <a:rPr lang="en-US" smtClean="0"/>
              <a:t>‹#›</a:t>
            </a:fld>
            <a:endParaRPr lang="en-US"/>
          </a:p>
        </p:txBody>
      </p:sp>
    </p:spTree>
    <p:extLst>
      <p:ext uri="{BB962C8B-B14F-4D97-AF65-F5344CB8AC3E}">
        <p14:creationId xmlns:p14="http://schemas.microsoft.com/office/powerpoint/2010/main" val="2214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eandm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secure-web.cisco.com/15nAmRoW3Uv9n_569w2MUueVpXzBWtzTCxA7IYKjdN2THSSy9H0PTiX4N6tXLafYh2uhpMwJFKR99F-v1DeYwsM_rjesa6D3zd0Nq33k1_zt3-HKw0RmMf9bqTvfjAKn3VeRcfvaDJ8coREM---VCQMpv4wJBwgVor5fO8etdKX5PFocGmHuIwFvR1GmW2D3eZaU86OA41lECwjK3FBgHIUxWUFzYNiJucFpr6rjZIVo6loB4OvAaHQ92thlGRFHlaAH3ni726hN6DfUdHcLiR_np0VYZdED5w2URzu1uZeEpYF1835nqigitmMZwLlFR/https%3A%2F%2Fweand.me%2Ftools%2F" TargetMode="External"/><Relationship Id="rId4" Type="http://schemas.openxmlformats.org/officeDocument/2006/relationships/hyperlink" Target="https://secure-web.cisco.com/1UDhMsz1PwMqpuVcJeEvS3STTtiTbU0mMk32OkhNA9AA9XvIxeU4BDaEFj8erIMhxYgSje7rIeZzUnhRbD1G9MnQJ_eEDJO81gKCrwf6j-B52zzLB4TMGmy0mFHGA_WCqWBfd8WyzbZGyGe9GLE-63CAyAxf6rHblWrpkNP4gEOjmvtzNpgpwuz0_C_502k3R_w8EnVQciV0Zd9Pace0X0iaafyshzW3PMi8yXYd8E-PLYJdqMJWB_e433uCyA6qylMDMpC79yaMDsL4gXMC2yYEXeCAERf-oO_i8qRAI_Qv5b1_pUCHjzxhUQg2z8X0s/https%3A%2F%2Fweand.me%2Fproduct%2Fwe-connect-cards%2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t>Instructions</a:t>
            </a:r>
            <a:r>
              <a:rPr lang="en-US" altLang="en-US" dirty="0"/>
              <a:t>:  Insert the details into the following slides including the addition of local sponsor logos as you see fit.</a:t>
            </a:r>
          </a:p>
          <a:p>
            <a:pPr>
              <a:spcBef>
                <a:spcPct val="0"/>
              </a:spcBef>
            </a:pPr>
            <a:endParaRPr lang="en-US" altLang="en-US" dirty="0"/>
          </a:p>
          <a:p>
            <a:pPr>
              <a:spcBef>
                <a:spcPct val="0"/>
              </a:spcBef>
            </a:pPr>
            <a:r>
              <a:rPr lang="en-US" altLang="en-US" dirty="0"/>
              <a:t>Have this slide up when participants enter the room. As you begin the session, acknowledge the </a:t>
            </a:r>
            <a:r>
              <a:rPr lang="en-US" altLang="en-US" dirty="0">
                <a:solidFill>
                  <a:schemeClr val="accent1"/>
                </a:solidFill>
              </a:rPr>
              <a:t>partners</a:t>
            </a:r>
            <a:r>
              <a:rPr lang="en-US" altLang="en-US" dirty="0"/>
              <a:t> and sponsors/local partners.</a:t>
            </a:r>
          </a:p>
          <a:p>
            <a:pPr>
              <a:spcBef>
                <a:spcPct val="0"/>
              </a:spcBef>
            </a:pPr>
            <a:endParaRPr lang="en-US" altLang="en-US" dirty="0"/>
          </a:p>
          <a:p>
            <a:pPr>
              <a:spcBef>
                <a:spcPct val="0"/>
              </a:spcBef>
            </a:pPr>
            <a:r>
              <a:rPr lang="en-US" altLang="en-US" b="1" dirty="0"/>
              <a:t>Time</a:t>
            </a:r>
            <a:r>
              <a:rPr lang="en-US" altLang="en-US" dirty="0"/>
              <a:t>:  3 minutes </a:t>
            </a:r>
          </a:p>
          <a:p>
            <a:pPr>
              <a:spcBef>
                <a:spcPct val="0"/>
              </a:spcBef>
            </a:pPr>
            <a:r>
              <a:rPr lang="en-US" altLang="en-US" b="0" dirty="0"/>
              <a:t>(2 hour presentation total)</a:t>
            </a:r>
          </a:p>
          <a:p>
            <a:pPr>
              <a:spcBef>
                <a:spcPct val="0"/>
              </a:spcBef>
            </a:pPr>
            <a:endParaRPr lang="en-US" altLang="en-US" dirty="0"/>
          </a:p>
          <a:p>
            <a:pPr>
              <a:spcBef>
                <a:spcPct val="0"/>
              </a:spcBef>
            </a:pPr>
            <a:r>
              <a:rPr lang="en-US" altLang="en-US" b="1" dirty="0"/>
              <a:t>Materials</a:t>
            </a:r>
            <a:r>
              <a:rPr lang="en-US" altLang="en-US" dirty="0"/>
              <a:t>: None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Handouts: </a:t>
            </a:r>
            <a:r>
              <a:rPr lang="en-US" b="0" baseline="0" dirty="0"/>
              <a:t>None</a:t>
            </a:r>
            <a:endParaRPr lang="en-US" b="0" dirty="0"/>
          </a:p>
          <a:p>
            <a:pPr>
              <a:defRPr/>
            </a:pPr>
            <a:endParaRPr lang="en-US" dirty="0"/>
          </a:p>
          <a:p>
            <a:pPr>
              <a:defRPr/>
            </a:pPr>
            <a:endParaRPr lang="en-US" dirty="0"/>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94FCD8C5-1069-4419-9727-FB829CB565BC}" type="slidenum">
              <a:rPr lang="en-US" smtClean="0"/>
              <a:t>1</a:t>
            </a:fld>
            <a:endParaRPr lang="en-US"/>
          </a:p>
        </p:txBody>
      </p:sp>
    </p:spTree>
    <p:extLst>
      <p:ext uri="{BB962C8B-B14F-4D97-AF65-F5344CB8AC3E}">
        <p14:creationId xmlns:p14="http://schemas.microsoft.com/office/powerpoint/2010/main" val="296902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r>
              <a:rPr lang="en-US" dirty="0"/>
              <a:t>Resource listing is a</a:t>
            </a:r>
            <a:r>
              <a:rPr lang="en-US" baseline="0" dirty="0"/>
              <a:t> process by which community strengths and resources are inventoried and placed into a framework to help understand their role in the community and potential role in furthering development. </a:t>
            </a:r>
            <a:endParaRPr lang="en-US" dirty="0"/>
          </a:p>
          <a:p>
            <a:endParaRPr lang="en-US" dirty="0"/>
          </a:p>
          <a:p>
            <a:r>
              <a:rPr lang="en-US" dirty="0"/>
              <a:t>Resources include People, Volunteer Associations, Formal Institutions, and Physical Resources</a:t>
            </a:r>
          </a:p>
          <a:p>
            <a:pPr defTabSz="949478">
              <a:defRPr/>
            </a:pPr>
            <a:endParaRPr lang="en-US" dirty="0"/>
          </a:p>
          <a:p>
            <a:pPr defTabSz="949478">
              <a:defRPr/>
            </a:pPr>
            <a:r>
              <a:rPr lang="en-US" dirty="0"/>
              <a:t>Resource listing process:</a:t>
            </a:r>
          </a:p>
          <a:p>
            <a:pPr marL="178027" indent="-178027" defTabSz="949478">
              <a:buFont typeface="Arial" panose="020B0604020202020204" pitchFamily="34" charset="0"/>
              <a:buChar char="•"/>
              <a:defRPr/>
            </a:pPr>
            <a:r>
              <a:rPr lang="en-US" dirty="0"/>
              <a:t>Catalogue a list of CREATE businesses and workforce development organizations.</a:t>
            </a:r>
          </a:p>
          <a:p>
            <a:pPr marL="178027" indent="-178027" defTabSz="949478">
              <a:buFont typeface="Arial" panose="020B0604020202020204" pitchFamily="34" charset="0"/>
              <a:buChar char="•"/>
              <a:defRPr/>
            </a:pPr>
            <a:r>
              <a:rPr lang="en-US" dirty="0"/>
              <a:t>Expand that list to other assets</a:t>
            </a:r>
            <a:r>
              <a:rPr lang="en-US" baseline="0" dirty="0"/>
              <a:t> that support CREATE sectors (e.g. natural resources, cultural events, traditions, government)</a:t>
            </a:r>
            <a:endParaRPr lang="en-US" dirty="0"/>
          </a:p>
          <a:p>
            <a:pPr marL="178027" indent="-178027" defTabSz="949478">
              <a:buFont typeface="Arial" panose="020B0604020202020204" pitchFamily="34" charset="0"/>
              <a:buChar char="•"/>
              <a:defRPr/>
            </a:pPr>
            <a:r>
              <a:rPr lang="en-US" dirty="0"/>
              <a:t>Plot</a:t>
            </a:r>
            <a:r>
              <a:rPr lang="en-US" baseline="0" dirty="0"/>
              <a:t> these identified assets on the provided Resource Listing Forms. </a:t>
            </a:r>
          </a:p>
          <a:p>
            <a:pPr defTabSz="949478">
              <a:defRPr/>
            </a:pPr>
            <a:endParaRPr lang="en-US" dirty="0"/>
          </a:p>
          <a:p>
            <a:pPr defTabSz="949478">
              <a:defRPr/>
            </a:pPr>
            <a:r>
              <a:rPr lang="en-US" baseline="0" dirty="0"/>
              <a:t>Our goal is to develop a detailed picture</a:t>
            </a:r>
            <a:r>
              <a:rPr lang="en-US" dirty="0"/>
              <a:t> of the region’s strengths for developing CREATE businesses and workforce. </a:t>
            </a:r>
          </a:p>
          <a:p>
            <a:pPr defTabSz="949478">
              <a:defRPr/>
            </a:pPr>
            <a:endParaRPr lang="en-US" baseline="0" dirty="0"/>
          </a:p>
          <a:p>
            <a:r>
              <a:rPr lang="en-US" sz="1200" kern="1200" dirty="0">
                <a:solidFill>
                  <a:schemeClr val="tx1"/>
                </a:solidFill>
                <a:effectLst/>
                <a:latin typeface="+mn-lt"/>
                <a:ea typeface="+mn-ea"/>
                <a:cs typeface="+mn-cs"/>
              </a:rPr>
              <a:t>To conduct the Resource Listing exercise, have participants list resources on large flip chart pages, according to categories. Information provided on these pages can be as simple as the name and location. These flip chart pages can be stationed around the room and participants can walk between lists. The Resource Listing form can be used as a guide or you can provide a handout of Slide 10. For this exercise, focus on the resources for businesses and workforce as well as regional assets—the businesses themselves can be listed separately.</a:t>
            </a:r>
            <a:endParaRPr lang="en-US" baseline="0" dirty="0"/>
          </a:p>
          <a:p>
            <a:endParaRPr lang="en-US" b="1" baseline="0" dirty="0"/>
          </a:p>
          <a:p>
            <a:r>
              <a:rPr lang="en-US" b="1" baseline="0" dirty="0"/>
              <a:t>Time</a:t>
            </a:r>
            <a:r>
              <a:rPr lang="en-US" baseline="0" dirty="0"/>
              <a:t>:  3-5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 Listing Form</a:t>
            </a:r>
          </a:p>
          <a:p>
            <a:pPr defTabSz="931774">
              <a:defRPr/>
            </a:pPr>
            <a:endParaRPr lang="en-US" dirty="0"/>
          </a:p>
          <a:p>
            <a:pPr marL="178027" indent="-178027" defTabSz="949478">
              <a:buFont typeface="Arial" panose="020B0604020202020204" pitchFamily="34" charset="0"/>
              <a:buChar char="•"/>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F6C40AD-1A75-482D-A6EF-57CBEA4823B4}" type="slidenum">
              <a:rPr lang="en-US" smtClean="0"/>
              <a:t>10</a:t>
            </a:fld>
            <a:endParaRPr lang="en-US"/>
          </a:p>
        </p:txBody>
      </p:sp>
    </p:spTree>
    <p:extLst>
      <p:ext uri="{BB962C8B-B14F-4D97-AF65-F5344CB8AC3E}">
        <p14:creationId xmlns:p14="http://schemas.microsoft.com/office/powerpoint/2010/main" val="3544375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pPr defTabSz="931774">
              <a:defRPr/>
            </a:pPr>
            <a:r>
              <a:rPr lang="en-US" dirty="0"/>
              <a:t>Here are some examples of community resources to help fill out your resource listing form. Be sure to expand upon the resources available—grants the region is eligible for, resources in region not yet utilized, trainings</a:t>
            </a:r>
            <a:r>
              <a:rPr lang="en-US" baseline="0" dirty="0"/>
              <a:t> that could be implemented, partnerships, etc.</a:t>
            </a:r>
            <a:endParaRPr lang="en-US" dirty="0"/>
          </a:p>
          <a:p>
            <a:endParaRPr lang="en-US" b="1" baseline="0" dirty="0"/>
          </a:p>
          <a:p>
            <a:r>
              <a:rPr lang="en-US" b="1" baseline="0" dirty="0"/>
              <a:t>Time</a:t>
            </a:r>
            <a:r>
              <a:rPr lang="en-US" baseline="0" dirty="0"/>
              <a:t>: 10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a:t>
            </a:r>
            <a:r>
              <a:rPr lang="en-US" baseline="0" dirty="0"/>
              <a:t> Listing Form</a:t>
            </a:r>
            <a:endParaRPr lang="en-US" dirty="0"/>
          </a:p>
          <a:p>
            <a:endParaRPr lang="en-US" dirty="0"/>
          </a:p>
        </p:txBody>
      </p:sp>
      <p:sp>
        <p:nvSpPr>
          <p:cNvPr id="4" name="Slide Number Placeholder 3"/>
          <p:cNvSpPr>
            <a:spLocks noGrp="1"/>
          </p:cNvSpPr>
          <p:nvPr>
            <p:ph type="sldNum" sz="quarter" idx="10"/>
          </p:nvPr>
        </p:nvSpPr>
        <p:spPr/>
        <p:txBody>
          <a:bodyPr/>
          <a:lstStyle/>
          <a:p>
            <a:fld id="{2F6C40AD-1A75-482D-A6EF-57CBEA4823B4}" type="slidenum">
              <a:rPr lang="en-US" smtClean="0"/>
              <a:t>11</a:t>
            </a:fld>
            <a:endParaRPr lang="en-US"/>
          </a:p>
        </p:txBody>
      </p:sp>
    </p:spTree>
    <p:extLst>
      <p:ext uri="{BB962C8B-B14F-4D97-AF65-F5344CB8AC3E}">
        <p14:creationId xmlns:p14="http://schemas.microsoft.com/office/powerpoint/2010/main" val="85521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r>
              <a:rPr lang="en-US" dirty="0"/>
              <a:t>Here is an example using</a:t>
            </a:r>
            <a:r>
              <a:rPr lang="en-US" baseline="0" dirty="0"/>
              <a:t> the provided template. You can also refer to the Resource Listing Form handout.</a:t>
            </a:r>
          </a:p>
          <a:p>
            <a:endParaRPr lang="en-US" baseline="0" dirty="0"/>
          </a:p>
          <a:p>
            <a:r>
              <a:rPr lang="en-US" dirty="0"/>
              <a:t>Any resource should fit into</a:t>
            </a:r>
            <a:r>
              <a:rPr lang="en-US" baseline="0" dirty="0"/>
              <a:t> one of the 5 categories listed on the previous slide, and some will fit into more than one category. </a:t>
            </a:r>
          </a:p>
          <a:p>
            <a:endParaRPr lang="en-US" baseline="0" dirty="0"/>
          </a:p>
          <a:p>
            <a:r>
              <a:rPr lang="en-US" baseline="0" dirty="0"/>
              <a:t>Use this template to create your resource list as you go. </a:t>
            </a:r>
            <a:r>
              <a:rPr lang="en-US" sz="1200" kern="1200" dirty="0">
                <a:solidFill>
                  <a:schemeClr val="tx1"/>
                </a:solidFill>
                <a:effectLst/>
                <a:latin typeface="+mn-lt"/>
                <a:ea typeface="+mn-ea"/>
                <a:cs typeface="+mn-cs"/>
              </a:rPr>
              <a:t>You can return to the previous slide as a reference for the “examples of community resources” during the activity. </a:t>
            </a:r>
            <a:endParaRPr lang="en-US" baseline="0" dirty="0"/>
          </a:p>
          <a:p>
            <a:endParaRPr lang="en-US" baseline="0" dirty="0"/>
          </a:p>
          <a:p>
            <a:r>
              <a:rPr lang="en-US" baseline="0" dirty="0"/>
              <a:t>For organizational purposes, it is probably easier to split the list into two parts—one with resources for businesses, workforce members, and the project, and one listing all the CREATE sector businesses. This slide shows an example of the list of resources.</a:t>
            </a:r>
          </a:p>
          <a:p>
            <a:endParaRPr lang="en-US" b="1" baseline="0" dirty="0"/>
          </a:p>
          <a:p>
            <a:r>
              <a:rPr lang="en-US" b="1" baseline="0" dirty="0"/>
              <a:t>Time</a:t>
            </a:r>
            <a:r>
              <a:rPr lang="en-US" baseline="0" dirty="0"/>
              <a:t>: 1-2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a:t>
            </a:r>
            <a:r>
              <a:rPr lang="en-US" baseline="0" dirty="0"/>
              <a:t> Listing Form</a:t>
            </a:r>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2F6C40AD-1A75-482D-A6EF-57CBEA4823B4}" type="slidenum">
              <a:rPr lang="en-US" smtClean="0"/>
              <a:t>12</a:t>
            </a:fld>
            <a:endParaRPr lang="en-US"/>
          </a:p>
        </p:txBody>
      </p:sp>
    </p:spTree>
    <p:extLst>
      <p:ext uri="{BB962C8B-B14F-4D97-AF65-F5344CB8AC3E}">
        <p14:creationId xmlns:p14="http://schemas.microsoft.com/office/powerpoint/2010/main" val="300769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r>
              <a:rPr lang="en-US" dirty="0"/>
              <a:t>The process is very similar for businesses, except for businesses, you should list the CREATE sector that business belongs to. </a:t>
            </a:r>
          </a:p>
          <a:p>
            <a:endParaRPr lang="en-US" dirty="0"/>
          </a:p>
          <a:p>
            <a:r>
              <a:rPr lang="en-US" dirty="0"/>
              <a:t>This business listing is part of the larger Resource Listing but it’s helpful to list them separately since this list will be used as a starting point for engaging with all the businesses in the region.</a:t>
            </a:r>
          </a:p>
          <a:p>
            <a:endParaRPr lang="en-US" dirty="0"/>
          </a:p>
          <a:p>
            <a:r>
              <a:rPr lang="en-US" dirty="0"/>
              <a:t>For this list, you should attempt to list all the CREATE sector businesses in the region. If there are existing resources that provide a starting point, use those as you’re able and update the information.</a:t>
            </a:r>
          </a:p>
          <a:p>
            <a:endParaRPr lang="en-US" dirty="0"/>
          </a:p>
          <a:p>
            <a:r>
              <a:rPr lang="en-US" b="1" dirty="0"/>
              <a:t>Time: </a:t>
            </a:r>
            <a:r>
              <a:rPr lang="en-US" b="0" dirty="0"/>
              <a:t>1-2 minutes</a:t>
            </a:r>
          </a:p>
          <a:p>
            <a:endParaRPr lang="en-US" dirty="0"/>
          </a:p>
          <a:p>
            <a:r>
              <a:rPr lang="en-US" b="1" dirty="0"/>
              <a:t>Materials: </a:t>
            </a:r>
            <a:r>
              <a:rPr lang="en-US" b="0" dirty="0"/>
              <a:t>Flip charts, markers</a:t>
            </a:r>
          </a:p>
          <a:p>
            <a:endParaRPr lang="en-US" b="1" dirty="0"/>
          </a:p>
          <a:p>
            <a:r>
              <a:rPr lang="en-US" b="1" dirty="0"/>
              <a:t>Handouts: </a:t>
            </a:r>
            <a:r>
              <a:rPr lang="en-US" b="0" dirty="0"/>
              <a:t>Business Listing Form</a:t>
            </a:r>
          </a:p>
        </p:txBody>
      </p:sp>
      <p:sp>
        <p:nvSpPr>
          <p:cNvPr id="4" name="Slide Number Placeholder 3"/>
          <p:cNvSpPr>
            <a:spLocks noGrp="1"/>
          </p:cNvSpPr>
          <p:nvPr>
            <p:ph type="sldNum" sz="quarter" idx="5"/>
          </p:nvPr>
        </p:nvSpPr>
        <p:spPr/>
        <p:txBody>
          <a:bodyPr/>
          <a:lstStyle/>
          <a:p>
            <a:fld id="{94FCD8C5-1069-4419-9727-FB829CB565BC}" type="slidenum">
              <a:rPr lang="en-US" smtClean="0"/>
              <a:t>13</a:t>
            </a:fld>
            <a:endParaRPr lang="en-US"/>
          </a:p>
        </p:txBody>
      </p:sp>
    </p:spTree>
    <p:extLst>
      <p:ext uri="{BB962C8B-B14F-4D97-AF65-F5344CB8AC3E}">
        <p14:creationId xmlns:p14="http://schemas.microsoft.com/office/powerpoint/2010/main" val="270517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pPr defTabSz="931774">
              <a:defRPr/>
            </a:pPr>
            <a:r>
              <a:rPr lang="en-US" dirty="0"/>
              <a:t>Once your forms are complete, take a look, discuss, and see if anything is missing. </a:t>
            </a:r>
            <a:r>
              <a:rPr lang="en-US" baseline="0" dirty="0"/>
              <a:t>Is there anything else that could be an asset to workforce development that is not on the list? Discuss your list with the RSC to check for thoroughness. </a:t>
            </a:r>
          </a:p>
          <a:p>
            <a:pPr defTabSz="931774">
              <a:defRPr/>
            </a:pPr>
            <a:endParaRPr lang="en-US" baseline="0" dirty="0"/>
          </a:p>
          <a:p>
            <a:r>
              <a:rPr lang="en-US" sz="1200" kern="1200" dirty="0">
                <a:solidFill>
                  <a:schemeClr val="tx1"/>
                </a:solidFill>
                <a:effectLst/>
                <a:latin typeface="+mn-lt"/>
                <a:ea typeface="+mn-ea"/>
                <a:cs typeface="+mn-cs"/>
              </a:rPr>
              <a:t>The Regional Steering Committee will then input the flip chart page information into the official Resource Listing Form, adding name of contact, service area, type of resource and how it can be used to support the CREATE BRIDGES initiative. </a:t>
            </a:r>
          </a:p>
          <a:p>
            <a:r>
              <a:rPr lang="en-US" sz="1200" kern="1200" dirty="0">
                <a:solidFill>
                  <a:schemeClr val="tx1"/>
                </a:solidFill>
                <a:effectLst/>
                <a:latin typeface="+mn-lt"/>
                <a:ea typeface="+mn-ea"/>
                <a:cs typeface="+mn-cs"/>
              </a:rPr>
              <a:t>Next, select a target date for the complete version. </a:t>
            </a:r>
          </a:p>
          <a:p>
            <a:pPr defTabSz="931774">
              <a:defRPr/>
            </a:pPr>
            <a:endParaRPr lang="en-US" baseline="0" dirty="0"/>
          </a:p>
          <a:p>
            <a:endParaRPr lang="en-US" b="1" baseline="0" dirty="0"/>
          </a:p>
          <a:p>
            <a:r>
              <a:rPr lang="en-US" b="1" baseline="0" dirty="0"/>
              <a:t>Time</a:t>
            </a:r>
            <a:r>
              <a:rPr lang="en-US" baseline="0" dirty="0"/>
              <a:t>:  5 minutes</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pPr defTabSz="931774">
              <a:defRPr/>
            </a:pPr>
            <a:endParaRPr lang="en-US" dirty="0"/>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2F6C40AD-1A75-482D-A6EF-57CBEA4823B4}" type="slidenum">
              <a:rPr lang="en-US" smtClean="0"/>
              <a:t>14</a:t>
            </a:fld>
            <a:endParaRPr lang="en-US"/>
          </a:p>
        </p:txBody>
      </p:sp>
    </p:spTree>
    <p:extLst>
      <p:ext uri="{BB962C8B-B14F-4D97-AF65-F5344CB8AC3E}">
        <p14:creationId xmlns:p14="http://schemas.microsoft.com/office/powerpoint/2010/main" val="1140345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 </a:t>
            </a:r>
          </a:p>
          <a:p>
            <a:pPr marL="0" marR="0" lvl="0" indent="0" algn="l" defTabSz="949478" rtl="0" eaLnBrk="1" fontAlgn="auto" latinLnBrk="0" hangingPunct="1">
              <a:lnSpc>
                <a:spcPct val="100000"/>
              </a:lnSpc>
              <a:spcBef>
                <a:spcPts val="0"/>
              </a:spcBef>
              <a:spcAft>
                <a:spcPts val="0"/>
              </a:spcAft>
              <a:buClrTx/>
              <a:buSzTx/>
              <a:buFontTx/>
              <a:buNone/>
              <a:tabLst/>
              <a:defRPr/>
            </a:pPr>
            <a:r>
              <a:rPr lang="en-US" baseline="0" dirty="0"/>
              <a:t>The second public event of the CREATE BRIDGES process is the CREATE BRIDGES Forum.</a:t>
            </a:r>
            <a:endParaRPr lang="en-US" dirty="0"/>
          </a:p>
          <a:p>
            <a:pPr defTabSz="949478">
              <a:defRPr/>
            </a:pPr>
            <a:r>
              <a:rPr lang="en-US" baseline="0" dirty="0"/>
              <a:t>The forum is an opportunity to create buy-in within your community. </a:t>
            </a:r>
            <a:endParaRPr lang="en-US" i="0" dirty="0"/>
          </a:p>
          <a:p>
            <a:pPr>
              <a:defRPr/>
            </a:pPr>
            <a:endParaRPr lang="en-US" i="0" dirty="0"/>
          </a:p>
          <a:p>
            <a:pPr>
              <a:defRPr/>
            </a:pPr>
            <a:r>
              <a:rPr lang="en-US" i="0" dirty="0"/>
              <a:t>Suggested invitation list includes (but not limited to):</a:t>
            </a:r>
          </a:p>
          <a:p>
            <a:pPr marL="178027" indent="-178027">
              <a:buFont typeface="Arial" panose="020B0604020202020204" pitchFamily="34" charset="0"/>
              <a:buChar char="•"/>
              <a:defRPr/>
            </a:pPr>
            <a:r>
              <a:rPr lang="en-US" i="0" dirty="0"/>
              <a:t>Industry and financial leaders </a:t>
            </a:r>
          </a:p>
          <a:p>
            <a:pPr marL="178027" indent="-178027">
              <a:buFont typeface="Arial" panose="020B0604020202020204" pitchFamily="34" charset="0"/>
              <a:buChar char="•"/>
              <a:defRPr/>
            </a:pPr>
            <a:r>
              <a:rPr lang="en-US" i="0" dirty="0"/>
              <a:t>Representatives of faith-based organizations </a:t>
            </a:r>
          </a:p>
          <a:p>
            <a:pPr marL="178027" indent="-178027">
              <a:buFont typeface="Arial" panose="020B0604020202020204" pitchFamily="34" charset="0"/>
              <a:buChar char="•"/>
              <a:defRPr/>
            </a:pPr>
            <a:r>
              <a:rPr lang="en-US" i="0" dirty="0"/>
              <a:t>Entrepreneurs/small business leaders</a:t>
            </a:r>
          </a:p>
          <a:p>
            <a:pPr marL="178027" indent="-178027">
              <a:buFont typeface="Arial" panose="020B0604020202020204" pitchFamily="34" charset="0"/>
              <a:buChar char="•"/>
              <a:defRPr/>
            </a:pPr>
            <a:r>
              <a:rPr lang="en-US" i="0" dirty="0"/>
              <a:t>County Extension Service personnel</a:t>
            </a:r>
          </a:p>
          <a:p>
            <a:pPr marL="178027" indent="-178027">
              <a:buFont typeface="Arial" panose="020B0604020202020204" pitchFamily="34" charset="0"/>
              <a:buChar char="•"/>
              <a:defRPr/>
            </a:pPr>
            <a:r>
              <a:rPr lang="en-US" i="0" dirty="0"/>
              <a:t>State and federal Congressional representatives or staff</a:t>
            </a:r>
          </a:p>
          <a:p>
            <a:pPr marL="178027" indent="-178027">
              <a:buFont typeface="Arial" panose="020B0604020202020204" pitchFamily="34" charset="0"/>
              <a:buChar char="•"/>
              <a:defRPr/>
            </a:pPr>
            <a:r>
              <a:rPr lang="en-US" i="0" dirty="0"/>
              <a:t>Local and regional government representatives</a:t>
            </a:r>
          </a:p>
          <a:p>
            <a:pPr marL="178027" indent="-178027">
              <a:buFont typeface="Arial" panose="020B0604020202020204" pitchFamily="34" charset="0"/>
              <a:buChar char="•"/>
              <a:defRPr/>
            </a:pPr>
            <a:r>
              <a:rPr lang="en-US" dirty="0"/>
              <a:t>Minority and women-owned business owners</a:t>
            </a:r>
          </a:p>
          <a:p>
            <a:pPr marL="178027" indent="-178027">
              <a:buFont typeface="Arial" panose="020B0604020202020204" pitchFamily="34" charset="0"/>
              <a:buChar char="•"/>
              <a:defRPr/>
            </a:pPr>
            <a:r>
              <a:rPr lang="en-US" dirty="0"/>
              <a:t>Chamber of Commerce, economic development, and/or tourism organizations</a:t>
            </a:r>
          </a:p>
          <a:p>
            <a:pPr marL="178027" indent="-178027">
              <a:buFont typeface="Arial" panose="020B0604020202020204" pitchFamily="34" charset="0"/>
              <a:buChar char="•"/>
              <a:defRPr/>
            </a:pPr>
            <a:r>
              <a:rPr lang="en-US" dirty="0"/>
              <a:t>Workforce Development Board representatives from the area</a:t>
            </a:r>
          </a:p>
          <a:p>
            <a:pPr marL="178027" indent="-178027">
              <a:buFont typeface="Arial" panose="020B0604020202020204" pitchFamily="34" charset="0"/>
              <a:buChar char="•"/>
              <a:defRPr/>
            </a:pPr>
            <a:r>
              <a:rPr lang="en-US" dirty="0"/>
              <a:t>Educational leaders and organizations</a:t>
            </a:r>
          </a:p>
          <a:p>
            <a:pPr marL="178027" indent="-178027">
              <a:buFont typeface="Arial" panose="020B0604020202020204" pitchFamily="34" charset="0"/>
              <a:buChar char="•"/>
              <a:defRPr/>
            </a:pPr>
            <a:r>
              <a:rPr lang="en-US" dirty="0"/>
              <a:t>Nonprofit, voluntary and civic-minded organizations</a:t>
            </a:r>
          </a:p>
          <a:p>
            <a:pPr marL="178027" indent="-178027">
              <a:buFont typeface="Arial" panose="020B0604020202020204" pitchFamily="34" charset="0"/>
              <a:buChar char="•"/>
              <a:defRPr/>
            </a:pPr>
            <a:r>
              <a:rPr lang="en-US" dirty="0"/>
              <a:t>Community foundations</a:t>
            </a:r>
          </a:p>
          <a:p>
            <a:pPr marL="178027" indent="-178027">
              <a:buFont typeface="Arial" panose="020B0604020202020204" pitchFamily="34" charset="0"/>
              <a:buChar char="•"/>
              <a:defRPr/>
            </a:pPr>
            <a:r>
              <a:rPr lang="en-US" dirty="0"/>
              <a:t>Rural cooperatives</a:t>
            </a:r>
          </a:p>
          <a:p>
            <a:pPr marL="178027" indent="-178027">
              <a:buFont typeface="Arial" panose="020B0604020202020204" pitchFamily="34" charset="0"/>
              <a:buChar char="•"/>
              <a:defRPr/>
            </a:pPr>
            <a:endParaRPr lang="en-US" dirty="0"/>
          </a:p>
          <a:p>
            <a:pPr>
              <a:buFont typeface="Arial" panose="020B0604020202020204" pitchFamily="34" charset="0"/>
              <a:buNone/>
              <a:defRPr/>
            </a:pPr>
            <a:r>
              <a:rPr lang="en-US" dirty="0"/>
              <a:t>Consider, too, how to reach multi-generations, different ethnic and racial groups, varying socio-economic sectors.</a:t>
            </a:r>
          </a:p>
          <a:p>
            <a:endParaRPr lang="en-US" b="1" baseline="0" dirty="0"/>
          </a:p>
          <a:p>
            <a:r>
              <a:rPr lang="en-US" b="1" baseline="0" dirty="0"/>
              <a:t>Time</a:t>
            </a:r>
            <a:r>
              <a:rPr lang="en-US" baseline="0" dirty="0"/>
              <a:t>:  3-5 minutes</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pPr defTabSz="949478">
              <a:defRPr/>
            </a:pPr>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15</a:t>
            </a:fld>
            <a:endParaRPr lang="en-US"/>
          </a:p>
        </p:txBody>
      </p:sp>
    </p:spTree>
    <p:extLst>
      <p:ext uri="{BB962C8B-B14F-4D97-AF65-F5344CB8AC3E}">
        <p14:creationId xmlns:p14="http://schemas.microsoft.com/office/powerpoint/2010/main" val="2850155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 Briefly share the forum agenda as outlined in this slide.</a:t>
            </a:r>
          </a:p>
          <a:p>
            <a:endParaRPr lang="en-US" b="1" baseline="0" dirty="0"/>
          </a:p>
          <a:p>
            <a:r>
              <a:rPr lang="en-US" b="1" baseline="0" dirty="0"/>
              <a:t>Time</a:t>
            </a:r>
            <a:r>
              <a:rPr lang="en-US" baseline="0" dirty="0"/>
              <a:t>:  3 minutes</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endParaRPr lang="en-US" dirty="0"/>
          </a:p>
          <a:p>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16</a:t>
            </a:fld>
            <a:endParaRPr lang="en-US"/>
          </a:p>
        </p:txBody>
      </p:sp>
    </p:spTree>
    <p:extLst>
      <p:ext uri="{BB962C8B-B14F-4D97-AF65-F5344CB8AC3E}">
        <p14:creationId xmlns:p14="http://schemas.microsoft.com/office/powerpoint/2010/main" val="67276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r>
              <a:rPr lang="en-US" dirty="0"/>
              <a:t>As</a:t>
            </a:r>
            <a:r>
              <a:rPr lang="en-US" baseline="0" dirty="0"/>
              <a:t> a group, determine best date for forum within 2 months and where it should be held. Nail down a target number of attendees and who should be there. Then work together to determine the best way to invite these attendees. Keep the resource listing in mind and set out how additions to the list will be invited. Be sure each invitee is matched with an RSC member who will invite the person/organization to the forum. </a:t>
            </a:r>
            <a:endParaRPr lang="en-US" dirty="0"/>
          </a:p>
          <a:p>
            <a:endParaRPr lang="en-US" dirty="0"/>
          </a:p>
          <a:p>
            <a:r>
              <a:rPr lang="en-US" dirty="0"/>
              <a:t>If there is difficulty</a:t>
            </a:r>
            <a:r>
              <a:rPr lang="en-US" baseline="0" dirty="0"/>
              <a:t> finding time together, narrow down to 4 dates and times and follow up with a Doodle Poll to confirm which are best in communities..</a:t>
            </a:r>
          </a:p>
          <a:p>
            <a:endParaRPr lang="en-US" baseline="0" dirty="0"/>
          </a:p>
          <a:p>
            <a:r>
              <a:rPr lang="en-US" baseline="0" dirty="0"/>
              <a:t>Encourage attendees to check their calendars to avoid other events or major conflicts. </a:t>
            </a:r>
            <a:endParaRPr lang="en-US" dirty="0"/>
          </a:p>
          <a:p>
            <a:endParaRPr lang="en-US" b="1" baseline="0" dirty="0"/>
          </a:p>
          <a:p>
            <a:r>
              <a:rPr lang="en-US" b="1" baseline="0" dirty="0"/>
              <a:t>Time</a:t>
            </a:r>
            <a:r>
              <a:rPr lang="en-US" baseline="0" dirty="0"/>
              <a:t>:  10 minutes</a:t>
            </a:r>
          </a:p>
          <a:p>
            <a:endParaRPr lang="en-US" baseline="0" dirty="0"/>
          </a:p>
          <a:p>
            <a:r>
              <a:rPr lang="en-US" b="1" baseline="0" dirty="0"/>
              <a:t>Materials</a:t>
            </a:r>
            <a:r>
              <a:rPr lang="en-US" baseline="0" dirty="0"/>
              <a:t>: Pens, scratch paper</a:t>
            </a:r>
          </a:p>
          <a:p>
            <a:endParaRPr lang="en-US" dirty="0"/>
          </a:p>
          <a:p>
            <a:r>
              <a:rPr lang="en-US" b="1" dirty="0"/>
              <a:t>Handouts</a:t>
            </a:r>
            <a:r>
              <a:rPr lang="en-US" dirty="0"/>
              <a:t>: None</a:t>
            </a:r>
          </a:p>
          <a:p>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17</a:t>
            </a:fld>
            <a:endParaRPr lang="en-US"/>
          </a:p>
        </p:txBody>
      </p:sp>
    </p:spTree>
    <p:extLst>
      <p:ext uri="{BB962C8B-B14F-4D97-AF65-F5344CB8AC3E}">
        <p14:creationId xmlns:p14="http://schemas.microsoft.com/office/powerpoint/2010/main" val="3894150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 </a:t>
            </a:r>
          </a:p>
          <a:p>
            <a:r>
              <a:rPr lang="en-US" sz="1200" kern="1200" dirty="0">
                <a:solidFill>
                  <a:schemeClr val="tx1"/>
                </a:solidFill>
                <a:effectLst/>
                <a:latin typeface="+mn-lt"/>
                <a:ea typeface="+mn-ea"/>
                <a:cs typeface="+mn-cs"/>
              </a:rPr>
              <a:t>The CREATE BRIDGES initiative will take a two-part approach to development. One portion of the program will focus on business development while the other will focus on workforce development.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goal is for these two approaches to work together to strengthen the CREATE sectors in the region. </a:t>
            </a:r>
          </a:p>
          <a:p>
            <a:endParaRPr lang="en-US" sz="1200" kern="1200" dirty="0">
              <a:solidFill>
                <a:schemeClr val="tx1"/>
              </a:solidFill>
              <a:effectLst/>
              <a:latin typeface="+mn-lt"/>
              <a:ea typeface="+mn-ea"/>
              <a:cs typeface="+mn-cs"/>
            </a:endParaRPr>
          </a:p>
          <a:p>
            <a:r>
              <a:rPr lang="en-US" baseline="0" dirty="0"/>
              <a:t>The next two slides will outline the main data collection methods for both businesses and their workforce.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program uses two main survey tools: the Business Retention &amp; Expansion survey for businesses and a companion survey, the Employee Perspectives survey. The next two slides will outline those survey efforts.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Time</a:t>
            </a:r>
            <a:r>
              <a:rPr lang="en-US" b="0" baseline="0"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Materials: </a:t>
            </a:r>
            <a:r>
              <a:rPr lang="en-US" b="0" baseline="0" dirty="0"/>
              <a:t>None</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Handouts: </a:t>
            </a:r>
            <a:r>
              <a:rPr lang="en-US" b="0" baseline="0" dirty="0"/>
              <a:t>None</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969B3-22EA-478D-828E-432B17D1E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19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slides outlines the various methods for conducting a Business Retention &amp; Expansion program as outlined in the curriculum. An entire chapter is dedicated to this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information below is a long-form explanation of the survey styles. The explanations can be edited down for the purpose of introducing the concept and styles of BR&amp;E survey efforts. There are multiple options for completing the surveys. In upcoming months, Regional Steering Committee members and state leads will discuss the options and decide what fits best for the region. </a:t>
            </a:r>
          </a:p>
          <a:p>
            <a:endParaRPr lang="en" b="1" dirty="0"/>
          </a:p>
          <a:p>
            <a:r>
              <a:rPr lang="en" b="1" dirty="0"/>
              <a:t>University of Minnesota Traditional Model </a:t>
            </a:r>
            <a:r>
              <a:rPr lang="en" dirty="0"/>
              <a:t>The traditional BR&amp;E model is conducted in three phases: Research, Prioritize and Implement. It utilizes a task force which trains volunteers to visit local businesses and conduct the BR&amp;E quantitative survey. Once surveys have been completed, the data is tabulated and reviewed by the task force (while also looking for “warning flags”). This group will use the data to design priority projects and write a research report summary. In the implementation phase, the task force will work on project teams to carry out the priority projects, convening quarterly for updates and evaluation of results. At the end of the process, the results are shared more broadly with the community.</a:t>
            </a:r>
            <a:endParaRPr lang="en-US" dirty="0"/>
          </a:p>
          <a:p>
            <a:r>
              <a:rPr lang="en" dirty="0"/>
              <a:t>The traditional model has shown to be effective in small to medium-sized communities, but could be difficult to implement “regionally”, given the reliance on a volunteer base to conduct surveys and the time constraints of the grant.</a:t>
            </a:r>
            <a:endParaRPr lang="en-US" dirty="0"/>
          </a:p>
          <a:p>
            <a:r>
              <a:rPr lang="en" b="1" dirty="0"/>
              <a:t>University of Minnesota Model with Paid Staff and “Volunteers” </a:t>
            </a:r>
            <a:r>
              <a:rPr lang="en" dirty="0"/>
              <a:t>In this variation, the UNM model will utilize paid staff to interview the included businesses.  The CREATE BRIDGES RSC would serve as the Leadership Team. Based on the resource listing assignment, they will identify the businesses that will be visited and interviewed throughout the entire region. Paid staff of 3-7 people will coordinate and visit the selected businesses, including extension staff, and fill out the BR&amp;E form with the owners or managers. Data collection training could be centralized and occur once at the beginning of the data collection period. The short BR&amp;E form would be used as it requires less than an hour, cutting down labor costs. </a:t>
            </a:r>
            <a:endParaRPr lang="en-US" dirty="0"/>
          </a:p>
          <a:p>
            <a:r>
              <a:rPr lang="en" dirty="0"/>
              <a:t>While this variation would guarantee the systematic collection of consistent information and lead to a higher volume of data collected, it could be cost prohibitive.</a:t>
            </a:r>
            <a:endParaRPr lang="en-US" dirty="0"/>
          </a:p>
          <a:p>
            <a:r>
              <a:rPr lang="en-US" b="1" dirty="0"/>
              <a:t>Roundtables and Focus Groups </a:t>
            </a:r>
            <a:r>
              <a:rPr lang="en-US" b="0" dirty="0"/>
              <a:t>- </a:t>
            </a:r>
            <a:r>
              <a:rPr lang="en" b="1" dirty="0"/>
              <a:t>University of Kentucky Variation </a:t>
            </a:r>
            <a:r>
              <a:rPr lang="en" dirty="0"/>
              <a:t>The University of Kentucky variation creates a unique twist on the traditional model. In this variation, communities will host an educational workshop (often during a lunch or breakfast meeting) that will also serve as the BR&amp;E launch. As opposed to finding, training, and scheduling BR&amp;E volunteers, CREATE BRIDGES staff will work with local stakeholders to identify and invite BR&amp;E participants to the workshop where CREATE BRIDGES staff will then conduct the event and implement the first round of BR&amp;E surveys that are filled out on-site. </a:t>
            </a:r>
            <a:endParaRPr lang="en-US" dirty="0"/>
          </a:p>
          <a:p>
            <a:r>
              <a:rPr lang="en" dirty="0"/>
              <a:t>This model builds a large number of responses quickly, and then provides a launch pad for further BR&amp;E efforts through a traditional model using local economic developers. BR&amp;E</a:t>
            </a:r>
            <a:endParaRPr lang="en" b="1" dirty="0"/>
          </a:p>
          <a:p>
            <a:r>
              <a:rPr lang="en" b="1" dirty="0"/>
              <a:t>Community Survey </a:t>
            </a:r>
            <a:r>
              <a:rPr lang="en" dirty="0">
                <a:cs typeface="Calibri"/>
              </a:rPr>
              <a:t>This variation focuses on data collection through survey distribution. This could be done with both the short and long form of the UMN model. An online version and a paper version would be available. The link would be distributed by RSC and other volunteers for targeted participants to fill out. In addition, a paper survey would be mailed to the list of resources created by the RSC. These surveys could led to follow-up in-person meetings by the RSC and/or project staff. The web platform Qualtrics would be the easiest for the online survey as it is already available by all partner states. This model would allow for larger distribution, however, it would likely have a lower collection rate. Access to consistent internet access or a mobile phone would be required which might be limiting in the CB regions. The paper version would require some data entry work.</a:t>
            </a:r>
          </a:p>
          <a:p>
            <a:endParaRPr lang="en-US" dirty="0"/>
          </a:p>
          <a:p>
            <a:r>
              <a:rPr lang="en-US" b="1" baseline="0" dirty="0"/>
              <a:t>Time</a:t>
            </a:r>
            <a:r>
              <a:rPr lang="en-US" baseline="0" dirty="0"/>
              <a:t>:  5-7 minutes</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endParaRPr lang="en" b="1" dirty="0"/>
          </a:p>
          <a:p>
            <a:endParaRPr lang="en"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438A812-F84D-4E95-AE68-F4D1F44483F2}" type="slidenum">
              <a:rPr lang="en-US" smtClean="0"/>
              <a:t>19</a:t>
            </a:fld>
            <a:endParaRPr lang="en-US"/>
          </a:p>
        </p:txBody>
      </p:sp>
    </p:spTree>
    <p:extLst>
      <p:ext uri="{BB962C8B-B14F-4D97-AF65-F5344CB8AC3E}">
        <p14:creationId xmlns:p14="http://schemas.microsoft.com/office/powerpoint/2010/main" val="408105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Instructions</a:t>
            </a:r>
            <a:r>
              <a:rPr lang="en-US" dirty="0">
                <a:effectLst/>
              </a:rPr>
              <a:t>:  Share this acknowledgment of the partnerships with CREATE BRIDGES.</a:t>
            </a:r>
          </a:p>
          <a:p>
            <a:pPr rtl="0"/>
            <a:r>
              <a:rPr lang="en-US" dirty="0">
                <a:effectLst/>
              </a:rPr>
              <a:t> </a:t>
            </a:r>
          </a:p>
          <a:p>
            <a:pPr rtl="0"/>
            <a:r>
              <a:rPr lang="en-US" b="1" dirty="0">
                <a:effectLst/>
              </a:rPr>
              <a:t>Materials</a:t>
            </a:r>
            <a:r>
              <a:rPr lang="en-US" dirty="0">
                <a:effectLst/>
              </a:rPr>
              <a:t>: None</a:t>
            </a:r>
          </a:p>
          <a:p>
            <a:pPr rtl="0"/>
            <a:r>
              <a:rPr lang="en-US" dirty="0">
                <a:effectLst/>
              </a:rPr>
              <a:t> </a:t>
            </a:r>
          </a:p>
          <a:p>
            <a:pPr rtl="0"/>
            <a:r>
              <a:rPr lang="en-US" b="1" dirty="0">
                <a:effectLst/>
              </a:rPr>
              <a:t>Handouts</a:t>
            </a:r>
            <a:r>
              <a:rPr lang="en-US" dirty="0">
                <a:effectLst/>
              </a:rPr>
              <a:t>: None</a:t>
            </a:r>
          </a:p>
          <a:p>
            <a:pPr rtl="0"/>
            <a:r>
              <a:rPr lang="en-US" dirty="0">
                <a:effectLst/>
              </a:rPr>
              <a:t> </a:t>
            </a:r>
          </a:p>
          <a:p>
            <a:pPr rtl="0"/>
            <a:r>
              <a:rPr lang="en-US" b="1" dirty="0">
                <a:effectLst/>
              </a:rPr>
              <a:t>Time</a:t>
            </a:r>
            <a:r>
              <a:rPr lang="en-US" dirty="0">
                <a:effectLst/>
              </a:rPr>
              <a:t>: 1 Minute</a:t>
            </a:r>
          </a:p>
        </p:txBody>
      </p:sp>
      <p:sp>
        <p:nvSpPr>
          <p:cNvPr id="4" name="Slide Number Placeholder 3"/>
          <p:cNvSpPr>
            <a:spLocks noGrp="1"/>
          </p:cNvSpPr>
          <p:nvPr>
            <p:ph type="sldNum" sz="quarter" idx="5"/>
          </p:nvPr>
        </p:nvSpPr>
        <p:spPr/>
        <p:txBody>
          <a:bodyPr/>
          <a:lstStyle/>
          <a:p>
            <a:fld id="{F0C638E5-15B6-4B9F-B003-9E21EDAAEA3F}" type="slidenum">
              <a:rPr lang="en-US" smtClean="0"/>
              <a:t>2</a:t>
            </a:fld>
            <a:endParaRPr lang="en-US"/>
          </a:p>
        </p:txBody>
      </p:sp>
    </p:spTree>
    <p:extLst>
      <p:ext uri="{BB962C8B-B14F-4D97-AF65-F5344CB8AC3E}">
        <p14:creationId xmlns:p14="http://schemas.microsoft.com/office/powerpoint/2010/main" val="457350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 The BR&amp;E survey has a companion survey for employees—the Employee Perspectives survey. We are interested in learning what barriers and opportunities employees in these sectors face. This information will inform strategies for workforce/employee development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What’s the best way for this region to gain this information from the employees? How do we provide a space for them to be able to engage without fear of retribution and allow to share freely?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pilot regions, this was done through confidential, online surveys, but this region may wish to gather the information through other methods.</a:t>
            </a:r>
            <a:endParaRPr lang="en-US" baseline="0" dirty="0"/>
          </a:p>
          <a:p>
            <a:endParaRPr lang="en-US" b="1" baseline="0" dirty="0"/>
          </a:p>
          <a:p>
            <a:r>
              <a:rPr lang="en-US" b="1" baseline="0" dirty="0"/>
              <a:t>Time</a:t>
            </a:r>
            <a:r>
              <a:rPr lang="en-US" baseline="0" dirty="0"/>
              <a:t>:  10 minutes</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endParaRPr lang="en-US" baseline="0" dirty="0"/>
          </a:p>
        </p:txBody>
      </p:sp>
      <p:sp>
        <p:nvSpPr>
          <p:cNvPr id="4" name="Slide Number Placeholder 3"/>
          <p:cNvSpPr>
            <a:spLocks noGrp="1"/>
          </p:cNvSpPr>
          <p:nvPr>
            <p:ph type="sldNum" sz="quarter" idx="10"/>
          </p:nvPr>
        </p:nvSpPr>
        <p:spPr/>
        <p:txBody>
          <a:bodyPr/>
          <a:lstStyle/>
          <a:p>
            <a:fld id="{F438A812-F84D-4E95-AE68-F4D1F44483F2}" type="slidenum">
              <a:rPr lang="en-US" smtClean="0"/>
              <a:t>20</a:t>
            </a:fld>
            <a:endParaRPr lang="en-US"/>
          </a:p>
        </p:txBody>
      </p:sp>
    </p:spTree>
    <p:extLst>
      <p:ext uri="{BB962C8B-B14F-4D97-AF65-F5344CB8AC3E}">
        <p14:creationId xmlns:p14="http://schemas.microsoft.com/office/powerpoint/2010/main" val="301636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during the Orientation workshop, include a Future Involvement form at each table or at the sign in table. This will allow participants to share contact information and indicate how they plan to be involved in the process. This form can be used during the Orientation workshop and the Forum workshop. If your state develops a website or landing page for the CREATE BRIDGES program, consider including  a digital form using Qualtircs, Survey Monkey or Google Forms. </a:t>
            </a:r>
          </a:p>
        </p:txBody>
      </p:sp>
      <p:sp>
        <p:nvSpPr>
          <p:cNvPr id="4" name="Slide Number Placeholder 3"/>
          <p:cNvSpPr>
            <a:spLocks noGrp="1"/>
          </p:cNvSpPr>
          <p:nvPr>
            <p:ph type="sldNum" sz="quarter" idx="5"/>
          </p:nvPr>
        </p:nvSpPr>
        <p:spPr/>
        <p:txBody>
          <a:bodyPr/>
          <a:lstStyle/>
          <a:p>
            <a:fld id="{94FCD8C5-1069-4419-9727-FB829CB565BC}" type="slidenum">
              <a:rPr lang="en-US" smtClean="0"/>
              <a:t>21</a:t>
            </a:fld>
            <a:endParaRPr lang="en-US"/>
          </a:p>
        </p:txBody>
      </p:sp>
    </p:spTree>
    <p:extLst>
      <p:ext uri="{BB962C8B-B14F-4D97-AF65-F5344CB8AC3E}">
        <p14:creationId xmlns:p14="http://schemas.microsoft.com/office/powerpoint/2010/main" val="219007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Instructions: </a:t>
            </a:r>
            <a:r>
              <a:rPr lang="en-US" sz="1200" kern="1200" dirty="0">
                <a:solidFill>
                  <a:schemeClr val="tx1"/>
                </a:solidFill>
                <a:effectLst/>
                <a:latin typeface="+mn-lt"/>
                <a:ea typeface="+mn-ea"/>
                <a:cs typeface="+mn-cs"/>
              </a:rPr>
              <a:t>Allow time at the end of the Orientation for questions and further discussion. </a:t>
            </a:r>
            <a:endParaRPr lang="en-US" b="1" dirty="0"/>
          </a:p>
          <a:p>
            <a:endParaRPr lang="en-US" b="1" dirty="0"/>
          </a:p>
          <a:p>
            <a:r>
              <a:rPr lang="en-US" b="1" dirty="0"/>
              <a:t>Time: </a:t>
            </a:r>
            <a:r>
              <a:rPr lang="en-US" b="0" dirty="0"/>
              <a:t>5 minutes</a:t>
            </a:r>
          </a:p>
          <a:p>
            <a:endParaRPr lang="en-US" b="1" dirty="0"/>
          </a:p>
          <a:p>
            <a:r>
              <a:rPr lang="en-US" b="1" dirty="0"/>
              <a:t>Materials: </a:t>
            </a:r>
            <a:r>
              <a:rPr lang="en-US" b="0" dirty="0"/>
              <a:t>None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Handouts: </a:t>
            </a:r>
            <a:r>
              <a:rPr lang="en-US" b="0" dirty="0"/>
              <a:t>None</a:t>
            </a:r>
          </a:p>
          <a:p>
            <a:endParaRPr lang="en-US" b="1" dirty="0"/>
          </a:p>
        </p:txBody>
      </p:sp>
      <p:sp>
        <p:nvSpPr>
          <p:cNvPr id="4" name="Slide Number Placeholder 3"/>
          <p:cNvSpPr>
            <a:spLocks noGrp="1"/>
          </p:cNvSpPr>
          <p:nvPr>
            <p:ph type="sldNum" sz="quarter" idx="5"/>
          </p:nvPr>
        </p:nvSpPr>
        <p:spPr/>
        <p:txBody>
          <a:bodyPr/>
          <a:lstStyle/>
          <a:p>
            <a:fld id="{94FCD8C5-1069-4419-9727-FB829CB565BC}" type="slidenum">
              <a:rPr lang="en-US" smtClean="0"/>
              <a:t>22</a:t>
            </a:fld>
            <a:endParaRPr lang="en-US"/>
          </a:p>
        </p:txBody>
      </p:sp>
    </p:spTree>
    <p:extLst>
      <p:ext uri="{BB962C8B-B14F-4D97-AF65-F5344CB8AC3E}">
        <p14:creationId xmlns:p14="http://schemas.microsoft.com/office/powerpoint/2010/main" val="156718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Instructions: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ill Sans"/>
                <a:ea typeface="Times New Roman" panose="02020603050405020304" pitchFamily="18" charset="0"/>
                <a:cs typeface="Gill Sans"/>
              </a:rPr>
              <a:t>The purpose of the orientation session is to provide an overview of the CREATE BRIDGES process and what it aims to accomplish. Participants in the orientation session should include local stakeholders who will be involved in promoting and implementing the program. This could include Chambers of Commerce and Main Street directors, potential steering committee members, owners of anchor businesses, local leaders such as mayors and county commissioners, local educators, and representatives from organizations that support retail, accommodations, tourism and entertainment sectors.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Gill Sans"/>
              <a:ea typeface="Times New Roman" panose="02020603050405020304" pitchFamily="18" charset="0"/>
              <a:cs typeface="Gil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Gill Sans"/>
                <a:ea typeface="Times New Roman" panose="02020603050405020304" pitchFamily="18" charset="0"/>
                <a:cs typeface="Gill Sans"/>
              </a:rPr>
              <a:t>This slide (highlighted in orange) shows where the Orientation takes place within the CREATE BRIDGES process. </a:t>
            </a:r>
          </a:p>
          <a:p>
            <a:endParaRPr lang="en-US" b="1" baseline="0" dirty="0"/>
          </a:p>
          <a:p>
            <a:r>
              <a:rPr lang="en-US" baseline="0" dirty="0"/>
              <a:t>These steps take place over a period of about 3 years. Depending on when and to whom this presentation will be given, you may wish to highlight which steps have been completed and where the region currently is in the process. Also, depending on the audience, you may want to provide a brief description of each step in the process. A description of each step can be found in the Introduction module.</a:t>
            </a:r>
          </a:p>
          <a:p>
            <a:endParaRPr lang="en-US" baseline="0" dirty="0"/>
          </a:p>
          <a:p>
            <a:pPr marL="228600" indent="-228600">
              <a:buAutoNum type="arabicPeriod"/>
            </a:pPr>
            <a:r>
              <a:rPr lang="en-US" baseline="0" dirty="0"/>
              <a:t>Form a regional steering committee</a:t>
            </a:r>
          </a:p>
          <a:p>
            <a:pPr marL="228600" indent="-228600">
              <a:buAutoNum type="arabicPeriod"/>
            </a:pPr>
            <a:r>
              <a:rPr lang="en-US" baseline="0" dirty="0"/>
              <a:t>Conduct a resource listing of CREATE businesses and existing trainings and resources</a:t>
            </a:r>
          </a:p>
          <a:p>
            <a:pPr marL="228600" indent="-228600">
              <a:buAutoNum type="arabicPeriod"/>
            </a:pPr>
            <a:r>
              <a:rPr lang="en-US" baseline="0" dirty="0"/>
              <a:t>Host a CREATE BRIDGES Forum</a:t>
            </a:r>
          </a:p>
          <a:p>
            <a:pPr marL="228600" indent="-228600">
              <a:buAutoNum type="arabicPeriod"/>
            </a:pPr>
            <a:r>
              <a:rPr lang="en-US" baseline="0" dirty="0"/>
              <a:t>Conduct Business Retention and Expansion surveys</a:t>
            </a:r>
          </a:p>
          <a:p>
            <a:pPr marL="228600" indent="-228600">
              <a:buAutoNum type="arabicPeriod"/>
            </a:pPr>
            <a:r>
              <a:rPr lang="en-US" baseline="0" dirty="0"/>
              <a:t>Conduct employee engagement through surveys</a:t>
            </a:r>
          </a:p>
          <a:p>
            <a:pPr marL="228600" indent="-228600">
              <a:buAutoNum type="arabicPeriod"/>
            </a:pPr>
            <a:r>
              <a:rPr lang="en-US" baseline="0" dirty="0"/>
              <a:t>Convene a CREATE Academy</a:t>
            </a:r>
          </a:p>
          <a:p>
            <a:pPr marL="228600" indent="-228600">
              <a:buAutoNum type="arabicPeriod"/>
            </a:pPr>
            <a:r>
              <a:rPr lang="en-US" baseline="0" dirty="0"/>
              <a:t>Identify new strategies and actions</a:t>
            </a:r>
          </a:p>
          <a:p>
            <a:endParaRPr lang="en-US" baseline="0" dirty="0"/>
          </a:p>
          <a:p>
            <a:endParaRPr lang="en-US" baseline="0" dirty="0"/>
          </a:p>
          <a:p>
            <a:r>
              <a:rPr lang="en-US" b="1" baseline="0" dirty="0"/>
              <a:t>Time: </a:t>
            </a:r>
            <a:r>
              <a:rPr lang="en-US" b="0" baseline="0" dirty="0"/>
              <a:t>2</a:t>
            </a:r>
            <a:r>
              <a:rPr lang="en-US" baseline="0" dirty="0"/>
              <a:t> minutes</a:t>
            </a:r>
          </a:p>
          <a:p>
            <a:endParaRPr lang="en-US" altLang="en-US" baseline="0" dirty="0"/>
          </a:p>
          <a:p>
            <a:r>
              <a:rPr lang="en-US" b="1" dirty="0"/>
              <a:t>Materials: </a:t>
            </a:r>
            <a:r>
              <a:rPr lang="en-US" b="0" dirty="0"/>
              <a:t>None</a:t>
            </a:r>
          </a:p>
          <a:p>
            <a:endParaRPr lang="en-US" b="1" dirty="0"/>
          </a:p>
          <a:p>
            <a:r>
              <a:rPr lang="en-US" b="1" dirty="0"/>
              <a:t>Handouts: </a:t>
            </a:r>
            <a:r>
              <a:rPr lang="en-US" b="0" dirty="0"/>
              <a:t>CREATE BRIDGES Overview Handout</a:t>
            </a:r>
          </a:p>
          <a:p>
            <a:endParaRPr lang="en-US" altLang="en-US" baseline="0"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F438A812-F84D-4E95-AE68-F4D1F44483F2}" type="slidenum">
              <a:rPr lang="en-US" smtClean="0"/>
              <a:t>3</a:t>
            </a:fld>
            <a:endParaRPr lang="en-US"/>
          </a:p>
        </p:txBody>
      </p:sp>
    </p:spTree>
    <p:extLst>
      <p:ext uri="{BB962C8B-B14F-4D97-AF65-F5344CB8AC3E}">
        <p14:creationId xmlns:p14="http://schemas.microsoft.com/office/powerpoint/2010/main" val="414267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Consider adding an icebreaker or team building activity during introductions. </a:t>
            </a:r>
            <a:r>
              <a:rPr lang="en-US" sz="1200" kern="1200" dirty="0">
                <a:solidFill>
                  <a:schemeClr val="tx1"/>
                </a:solidFill>
                <a:effectLst/>
                <a:latin typeface="+mn-lt"/>
                <a:ea typeface="+mn-ea"/>
                <a:cs typeface="+mn-cs"/>
              </a:rPr>
              <a:t>Team building activities, especially with the Regional Steering Committee are key to the program’s success.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Connect Cards can be found through the website below. A printable partial deck is also available for free through the second link. The website and YouTube channel (</a:t>
            </a:r>
            <a:r>
              <a:rPr lang="en-US" sz="1200" u="sng" kern="1200" dirty="0">
                <a:solidFill>
                  <a:schemeClr val="tx1"/>
                </a:solidFill>
                <a:effectLst/>
                <a:latin typeface="+mn-lt"/>
                <a:ea typeface="+mn-ea"/>
                <a:cs typeface="+mn-cs"/>
                <a:hlinkClick r:id="rId3"/>
              </a:rPr>
              <a:t>https://www.youtube.com/weandme</a:t>
            </a:r>
            <a:r>
              <a:rPr lang="en-US" sz="1200" kern="1200" dirty="0">
                <a:solidFill>
                  <a:schemeClr val="tx1"/>
                </a:solidFill>
                <a:effectLst/>
                <a:latin typeface="+mn-lt"/>
                <a:ea typeface="+mn-ea"/>
                <a:cs typeface="+mn-cs"/>
              </a:rPr>
              <a:t>) contain several videos with ideas for using the cards.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not necessary to purchase these cards for team building, but they are a tool the pilot team has found helpful. You are also welcome to use other tools and methods for ice breakers and team building activities.</a:t>
            </a:r>
          </a:p>
          <a:p>
            <a:pPr lvl="0"/>
            <a:r>
              <a:rPr lang="en-US" sz="1200" kern="1200" dirty="0">
                <a:solidFill>
                  <a:schemeClr val="tx1"/>
                </a:solidFill>
                <a:effectLst/>
                <a:latin typeface="+mn-lt"/>
                <a:ea typeface="+mn-ea"/>
                <a:cs typeface="+mn-cs"/>
              </a:rPr>
              <a:t>Full deck: </a:t>
            </a:r>
            <a:r>
              <a:rPr lang="en-US" sz="1200" u="sng" kern="1200" dirty="0">
                <a:solidFill>
                  <a:schemeClr val="tx1"/>
                </a:solidFill>
                <a:effectLst/>
                <a:latin typeface="+mn-lt"/>
                <a:ea typeface="+mn-ea"/>
                <a:cs typeface="+mn-cs"/>
                <a:hlinkClick r:id="rId4"/>
              </a:rPr>
              <a:t>https://weand.me/product/we-connect-cards/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Free printable sample: </a:t>
            </a:r>
            <a:r>
              <a:rPr lang="en-US" sz="1200" u="sng" kern="1200" dirty="0">
                <a:solidFill>
                  <a:schemeClr val="tx1"/>
                </a:solidFill>
                <a:effectLst/>
                <a:latin typeface="+mn-lt"/>
                <a:ea typeface="+mn-ea"/>
                <a:cs typeface="+mn-cs"/>
                <a:hlinkClick r:id="rId5"/>
              </a:rPr>
              <a:t>https://weand.me/tools/</a:t>
            </a:r>
            <a:endParaRPr lang="en-US" sz="1200" kern="1200" dirty="0">
              <a:solidFill>
                <a:schemeClr val="tx1"/>
              </a:solidFill>
              <a:effectLst/>
              <a:latin typeface="+mn-lt"/>
              <a:ea typeface="+mn-ea"/>
              <a:cs typeface="+mn-cs"/>
            </a:endParaRPr>
          </a:p>
          <a:p>
            <a:endParaRPr lang="en-US" dirty="0"/>
          </a:p>
          <a:p>
            <a:endParaRPr lang="en-US" dirty="0"/>
          </a:p>
          <a:p>
            <a:r>
              <a:rPr lang="en-US" b="1" dirty="0"/>
              <a:t>Time: </a:t>
            </a:r>
            <a:r>
              <a:rPr lang="en-US" b="0" dirty="0"/>
              <a:t>8-10 minutes</a:t>
            </a:r>
          </a:p>
          <a:p>
            <a:endParaRPr lang="en-US" dirty="0"/>
          </a:p>
          <a:p>
            <a:r>
              <a:rPr lang="en-US" b="1" dirty="0"/>
              <a:t>Materials: </a:t>
            </a:r>
            <a:r>
              <a:rPr lang="en-US" b="0" dirty="0"/>
              <a:t>We Connect cards or another teambuilding exercise</a:t>
            </a:r>
          </a:p>
          <a:p>
            <a:endParaRPr lang="en-US" dirty="0"/>
          </a:p>
          <a:p>
            <a:r>
              <a:rPr lang="en-US" b="1" dirty="0"/>
              <a:t>Handouts: </a:t>
            </a:r>
            <a:r>
              <a:rPr lang="en-US" b="0" dirty="0"/>
              <a:t>None</a:t>
            </a:r>
          </a:p>
        </p:txBody>
      </p:sp>
      <p:sp>
        <p:nvSpPr>
          <p:cNvPr id="4" name="Slide Number Placeholder 3"/>
          <p:cNvSpPr>
            <a:spLocks noGrp="1"/>
          </p:cNvSpPr>
          <p:nvPr>
            <p:ph type="sldNum" sz="quarter" idx="5"/>
          </p:nvPr>
        </p:nvSpPr>
        <p:spPr/>
        <p:txBody>
          <a:bodyPr/>
          <a:lstStyle/>
          <a:p>
            <a:fld id="{94FCD8C5-1069-4419-9727-FB829CB565BC}" type="slidenum">
              <a:rPr lang="en-US" smtClean="0"/>
              <a:t>4</a:t>
            </a:fld>
            <a:endParaRPr lang="en-US"/>
          </a:p>
        </p:txBody>
      </p:sp>
    </p:spTree>
    <p:extLst>
      <p:ext uri="{BB962C8B-B14F-4D97-AF65-F5344CB8AC3E}">
        <p14:creationId xmlns:p14="http://schemas.microsoft.com/office/powerpoint/2010/main" val="134750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p>
          <a:p>
            <a:pPr defTabSz="949478">
              <a:defRPr/>
            </a:pPr>
            <a:r>
              <a:rPr lang="en-US" dirty="0"/>
              <a:t>When selecting the steering committee members, </a:t>
            </a:r>
            <a:r>
              <a:rPr lang="en-US" baseline="0" dirty="0"/>
              <a:t>include sectors from a broad mix of retail industry stakeholders. The steering committee should reflect the diversity of the region. </a:t>
            </a:r>
          </a:p>
          <a:p>
            <a:endParaRPr lang="en-US" baseline="0" dirty="0"/>
          </a:p>
          <a:p>
            <a:r>
              <a:rPr lang="en-US" baseline="0" dirty="0"/>
              <a:t>Consider individuals from:</a:t>
            </a:r>
          </a:p>
          <a:p>
            <a:r>
              <a:rPr lang="en-US" baseline="0" dirty="0"/>
              <a:t>Economic Development</a:t>
            </a:r>
          </a:p>
          <a:p>
            <a:r>
              <a:rPr lang="en-US" baseline="0" dirty="0"/>
              <a:t>Education</a:t>
            </a:r>
          </a:p>
          <a:p>
            <a:r>
              <a:rPr lang="en-US" baseline="0" dirty="0"/>
              <a:t>Workforce Development</a:t>
            </a:r>
          </a:p>
          <a:p>
            <a:r>
              <a:rPr lang="en-US" baseline="0" dirty="0"/>
              <a:t>Government</a:t>
            </a:r>
          </a:p>
          <a:p>
            <a:r>
              <a:rPr lang="en-US" baseline="0" dirty="0"/>
              <a:t>Non-profits</a:t>
            </a:r>
          </a:p>
          <a:p>
            <a:r>
              <a:rPr lang="en-US" baseline="0" dirty="0"/>
              <a:t>Business</a:t>
            </a:r>
          </a:p>
          <a:p>
            <a:r>
              <a:rPr lang="en-US" baseline="0" dirty="0"/>
              <a:t>And others that are appropriate for your region </a:t>
            </a:r>
          </a:p>
          <a:p>
            <a:endParaRPr lang="en-US" baseline="0" dirty="0"/>
          </a:p>
          <a:p>
            <a:r>
              <a:rPr lang="en-US" baseline="0" dirty="0"/>
              <a:t>Also consider race, ethnicity, and gender in composition</a:t>
            </a:r>
          </a:p>
          <a:p>
            <a:endParaRPr lang="en-US" b="1" baseline="0" dirty="0"/>
          </a:p>
          <a:p>
            <a:r>
              <a:rPr lang="en-US" b="1" baseline="0" dirty="0"/>
              <a:t>Time</a:t>
            </a:r>
            <a:r>
              <a:rPr lang="en-US" baseline="0" dirty="0"/>
              <a:t>: 1-2 minutes</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438A812-F84D-4E95-AE68-F4D1F44483F2}" type="slidenum">
              <a:rPr lang="en-US" smtClean="0"/>
              <a:t>5</a:t>
            </a:fld>
            <a:endParaRPr lang="en-US"/>
          </a:p>
        </p:txBody>
      </p:sp>
    </p:spTree>
    <p:extLst>
      <p:ext uri="{BB962C8B-B14F-4D97-AF65-F5344CB8AC3E}">
        <p14:creationId xmlns:p14="http://schemas.microsoft.com/office/powerpoint/2010/main" val="220557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r>
              <a:rPr lang="en-US" dirty="0"/>
              <a:t>These</a:t>
            </a:r>
            <a:r>
              <a:rPr lang="en-US" baseline="0" dirty="0"/>
              <a:t> </a:t>
            </a:r>
            <a:r>
              <a:rPr lang="en-US" dirty="0"/>
              <a:t>are</a:t>
            </a:r>
            <a:r>
              <a:rPr lang="en-US" baseline="0" dirty="0"/>
              <a:t> the responsibilities of the regional steering committee in roughly chronological order.  Some of these tasks will be performed by a subset of the committee while others will be performed as a whole. Resources are available to complete these tasks!</a:t>
            </a:r>
          </a:p>
          <a:p>
            <a:endParaRPr lang="en-US" b="1" baseline="0" dirty="0"/>
          </a:p>
          <a:p>
            <a:r>
              <a:rPr lang="en-US" b="1" baseline="0" dirty="0"/>
              <a:t>Time</a:t>
            </a:r>
            <a:r>
              <a:rPr lang="en-US" baseline="0" dirty="0"/>
              <a:t>: 1 minute</a:t>
            </a:r>
          </a:p>
          <a:p>
            <a:endParaRPr lang="en-US" baseline="0" dirty="0"/>
          </a:p>
          <a:p>
            <a:r>
              <a:rPr lang="en-US" b="1" baseline="0" dirty="0"/>
              <a:t>Materials</a:t>
            </a:r>
            <a:r>
              <a:rPr lang="en-US" baseline="0" dirty="0"/>
              <a:t>: None</a:t>
            </a:r>
          </a:p>
          <a:p>
            <a:endParaRPr lang="en-US" dirty="0"/>
          </a:p>
          <a:p>
            <a:r>
              <a:rPr lang="en-US" b="1" dirty="0"/>
              <a:t>Handouts</a:t>
            </a:r>
            <a:r>
              <a:rPr lang="en-US" dirty="0"/>
              <a:t>: None</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F438A812-F84D-4E95-AE68-F4D1F44483F2}" type="slidenum">
              <a:rPr lang="en-US" smtClean="0"/>
              <a:t>6</a:t>
            </a:fld>
            <a:endParaRPr lang="en-US"/>
          </a:p>
        </p:txBody>
      </p:sp>
    </p:spTree>
    <p:extLst>
      <p:ext uri="{BB962C8B-B14F-4D97-AF65-F5344CB8AC3E}">
        <p14:creationId xmlns:p14="http://schemas.microsoft.com/office/powerpoint/2010/main" val="137913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This slide lists the agenda of the Orientation. The Orientation is designed to give an overview of the CREATE BRIDGES process that will inform the strategic planning and workforce development phases. </a:t>
            </a:r>
          </a:p>
          <a:p>
            <a:endParaRPr lang="en-US" dirty="0"/>
          </a:p>
          <a:p>
            <a:r>
              <a:rPr lang="en-US" b="1" dirty="0"/>
              <a:t>Time: </a:t>
            </a:r>
            <a:r>
              <a:rPr lang="en-US" b="0" dirty="0"/>
              <a:t>1 minute</a:t>
            </a:r>
          </a:p>
          <a:p>
            <a:endParaRPr lang="en-US" b="1" dirty="0"/>
          </a:p>
          <a:p>
            <a:r>
              <a:rPr lang="en-US" b="1" dirty="0"/>
              <a:t>Materials: </a:t>
            </a:r>
            <a:r>
              <a:rPr lang="en-US" b="0" dirty="0"/>
              <a:t>None</a:t>
            </a:r>
          </a:p>
          <a:p>
            <a:endParaRPr lang="en-US" b="1" dirty="0"/>
          </a:p>
          <a:p>
            <a:r>
              <a:rPr lang="en-US" b="1" dirty="0"/>
              <a:t>Handouts: </a:t>
            </a:r>
            <a:r>
              <a:rPr lang="en-US" b="0" dirty="0"/>
              <a:t>None</a:t>
            </a:r>
          </a:p>
        </p:txBody>
      </p:sp>
      <p:sp>
        <p:nvSpPr>
          <p:cNvPr id="4" name="Slide Number Placeholder 3"/>
          <p:cNvSpPr>
            <a:spLocks noGrp="1"/>
          </p:cNvSpPr>
          <p:nvPr>
            <p:ph type="sldNum" sz="quarter" idx="10"/>
          </p:nvPr>
        </p:nvSpPr>
        <p:spPr/>
        <p:txBody>
          <a:bodyPr/>
          <a:lstStyle/>
          <a:p>
            <a:fld id="{F438A812-F84D-4E95-AE68-F4D1F44483F2}" type="slidenum">
              <a:rPr lang="en-US" smtClean="0"/>
              <a:t>7</a:t>
            </a:fld>
            <a:endParaRPr lang="en-US"/>
          </a:p>
        </p:txBody>
      </p:sp>
    </p:spTree>
    <p:extLst>
      <p:ext uri="{BB962C8B-B14F-4D97-AF65-F5344CB8AC3E}">
        <p14:creationId xmlns:p14="http://schemas.microsoft.com/office/powerpoint/2010/main" val="170046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baseline="0" dirty="0"/>
              <a:t>Instructions</a:t>
            </a:r>
            <a:r>
              <a:rPr lang="en-US" baseline="0" dirty="0"/>
              <a: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aseline="0" dirty="0"/>
              <a:t>This activity will begin at the Orientation workshop and continue through the Forum.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a:spcBef>
                <a:spcPct val="0"/>
              </a:spcBef>
            </a:pPr>
            <a:r>
              <a:rPr lang="en-US" altLang="en-US" dirty="0"/>
              <a:t>Taking time to identify resources and assets</a:t>
            </a:r>
            <a:r>
              <a:rPr lang="en-US" altLang="en-US" baseline="0" dirty="0"/>
              <a:t> before setting goals in the regions is important because h</a:t>
            </a:r>
            <a:r>
              <a:rPr lang="en-US" altLang="en-US" dirty="0"/>
              <a:t>aving a good understanding of the breadth of resources available in the region can be a valuable way to determine which opportunities should be pursued as regional goals and which ones should be put on the back burner as priorities given that the required assets are simply not in place.</a:t>
            </a:r>
            <a:r>
              <a:rPr lang="en-US" altLang="en-US" baseline="0" dirty="0"/>
              <a:t>  </a:t>
            </a:r>
            <a:r>
              <a:rPr lang="en-US" altLang="en-US" dirty="0"/>
              <a:t>Opportunities where the resources needed are already available may be easier to launch.  On</a:t>
            </a:r>
            <a:r>
              <a:rPr lang="en-US" altLang="en-US" baseline="0" dirty="0"/>
              <a:t> the other hand, goals that require absent or underdeveloped assets</a:t>
            </a:r>
            <a:r>
              <a:rPr lang="en-US" altLang="en-US" dirty="0"/>
              <a:t> will require more preparation time and effort for the goals to be successful.</a:t>
            </a:r>
          </a:p>
          <a:p>
            <a:pPr>
              <a:spcBef>
                <a:spcPct val="0"/>
              </a:spcBef>
            </a:pPr>
            <a:endParaRPr lang="en-US" altLang="en-US" dirty="0"/>
          </a:p>
          <a:p>
            <a:endParaRPr lang="en-US" dirty="0">
              <a:solidFill>
                <a:schemeClr val="dk1"/>
              </a:solidFill>
              <a:latin typeface="+mn-lt"/>
              <a:ea typeface="Calibri"/>
              <a:cs typeface="Calibri"/>
              <a:sym typeface="Calibri"/>
            </a:endParaRPr>
          </a:p>
          <a:p>
            <a:r>
              <a:rPr lang="en-US" dirty="0">
                <a:solidFill>
                  <a:schemeClr val="dk1"/>
                </a:solidFill>
                <a:latin typeface="+mn-lt"/>
                <a:ea typeface="Calibri"/>
                <a:cs typeface="Calibri"/>
                <a:sym typeface="Calibri"/>
              </a:rPr>
              <a:t>Alternative Definition:</a:t>
            </a:r>
          </a:p>
          <a:p>
            <a:r>
              <a:rPr lang="en-US" dirty="0">
                <a:solidFill>
                  <a:schemeClr val="dk1"/>
                </a:solidFill>
                <a:latin typeface="+mn-lt"/>
                <a:ea typeface="Calibri"/>
                <a:cs typeface="Calibri"/>
                <a:sym typeface="Calibri"/>
              </a:rPr>
              <a:t>A process by which local assets are considered “the primary building blocks of sustainable community development. Building on the skills of local residents, the power of local associations, and the supportive functions of local institutions, asset-based community development draws upon existing community strengths to build stronger, more sustainable communities for the future.”</a:t>
            </a:r>
            <a:endParaRPr lang="en-US" dirty="0"/>
          </a:p>
          <a:p>
            <a:r>
              <a:rPr lang="en-US" dirty="0">
                <a:solidFill>
                  <a:schemeClr val="dk1"/>
                </a:solidFill>
                <a:latin typeface="+mn-lt"/>
                <a:ea typeface="Calibri"/>
                <a:cs typeface="Calibri"/>
                <a:sym typeface="Calibri"/>
              </a:rPr>
              <a:t>--ABCD Institute</a:t>
            </a:r>
          </a:p>
          <a:p>
            <a:endParaRPr lang="en-US" b="1" baseline="0" dirty="0">
              <a:solidFill>
                <a:schemeClr val="dk1"/>
              </a:solidFill>
              <a:latin typeface="+mn-lt"/>
              <a:cs typeface="Calibri"/>
              <a:sym typeface="Calibri"/>
            </a:endParaRPr>
          </a:p>
          <a:p>
            <a:r>
              <a:rPr lang="en-US" b="1" baseline="0" dirty="0"/>
              <a:t>Time</a:t>
            </a:r>
            <a:r>
              <a:rPr lang="en-US" baseline="0" dirty="0"/>
              <a:t>: 2-3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 Listing Form</a:t>
            </a:r>
          </a:p>
          <a:p>
            <a:pPr>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solidFill>
                <a:schemeClr val="dk1"/>
              </a:solidFill>
              <a:latin typeface="+mn-lt"/>
              <a:ea typeface="Calibri"/>
              <a:cs typeface="Calibri"/>
              <a:sym typeface="Calibri"/>
            </a:endParaRPr>
          </a:p>
          <a:p>
            <a:endParaRPr lang="en-US" dirty="0">
              <a:solidFill>
                <a:schemeClr val="dk1"/>
              </a:solidFill>
              <a:latin typeface="+mn-lt"/>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2F6C40AD-1A75-482D-A6EF-57CBEA4823B4}" type="slidenum">
              <a:rPr lang="en-US" smtClean="0"/>
              <a:t>8</a:t>
            </a:fld>
            <a:endParaRPr lang="en-US"/>
          </a:p>
        </p:txBody>
      </p:sp>
    </p:spTree>
    <p:extLst>
      <p:ext uri="{BB962C8B-B14F-4D97-AF65-F5344CB8AC3E}">
        <p14:creationId xmlns:p14="http://schemas.microsoft.com/office/powerpoint/2010/main" val="4103733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Instructions</a:t>
            </a:r>
            <a:r>
              <a:rPr lang="en-US" baseline="0" dirty="0"/>
              <a:t>:</a:t>
            </a:r>
            <a:endParaRPr lang="en-US" dirty="0"/>
          </a:p>
          <a:p>
            <a:r>
              <a:rPr lang="en-US" dirty="0"/>
              <a:t>The resource listing </a:t>
            </a:r>
            <a:r>
              <a:rPr lang="en-US" baseline="0" dirty="0"/>
              <a:t>serves three basic purposes.</a:t>
            </a:r>
            <a:r>
              <a:rPr lang="en-US" dirty="0"/>
              <a:t> </a:t>
            </a:r>
          </a:p>
          <a:p>
            <a:endParaRPr lang="en-US" dirty="0"/>
          </a:p>
          <a:p>
            <a:r>
              <a:rPr lang="en-US" sz="1200" kern="1200" dirty="0">
                <a:solidFill>
                  <a:schemeClr val="tx1"/>
                </a:solidFill>
                <a:effectLst/>
                <a:latin typeface="+mn-lt"/>
                <a:ea typeface="+mn-ea"/>
                <a:cs typeface="+mn-cs"/>
              </a:rPr>
              <a:t>It provides a picture of the region’s </a:t>
            </a:r>
            <a:r>
              <a:rPr lang="en-US" sz="1200" b="1" kern="1200" dirty="0">
                <a:solidFill>
                  <a:schemeClr val="tx1"/>
                </a:solidFill>
                <a:effectLst/>
                <a:latin typeface="+mn-lt"/>
                <a:ea typeface="+mn-ea"/>
                <a:cs typeface="+mn-cs"/>
              </a:rPr>
              <a:t>strengths </a:t>
            </a:r>
            <a:r>
              <a:rPr lang="en-US" sz="1200" kern="1200" dirty="0">
                <a:solidFill>
                  <a:schemeClr val="tx1"/>
                </a:solidFill>
                <a:effectLst/>
                <a:latin typeface="+mn-lt"/>
                <a:ea typeface="+mn-ea"/>
                <a:cs typeface="+mn-cs"/>
              </a:rPr>
              <a:t>as they relate to the CREATE sectors.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provides a potential </a:t>
            </a:r>
            <a:r>
              <a:rPr lang="en-US" sz="1200" b="1" kern="1200" dirty="0">
                <a:solidFill>
                  <a:schemeClr val="tx1"/>
                </a:solidFill>
                <a:effectLst/>
                <a:latin typeface="+mn-lt"/>
                <a:ea typeface="+mn-ea"/>
                <a:cs typeface="+mn-cs"/>
              </a:rPr>
              <a:t>invitation</a:t>
            </a:r>
            <a:r>
              <a:rPr lang="en-US" sz="1200" kern="1200" dirty="0">
                <a:solidFill>
                  <a:schemeClr val="tx1"/>
                </a:solidFill>
                <a:effectLst/>
                <a:latin typeface="+mn-lt"/>
                <a:ea typeface="+mn-ea"/>
                <a:cs typeface="+mn-cs"/>
              </a:rPr>
              <a:t> list for the CREATE BRIDGES forum.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provides a </a:t>
            </a:r>
            <a:r>
              <a:rPr lang="en-US" sz="1200" b="1" kern="1200" dirty="0">
                <a:solidFill>
                  <a:schemeClr val="tx1"/>
                </a:solidFill>
                <a:effectLst/>
                <a:latin typeface="+mn-lt"/>
                <a:ea typeface="+mn-ea"/>
                <a:cs typeface="+mn-cs"/>
              </a:rPr>
              <a:t>foundation</a:t>
            </a:r>
            <a:r>
              <a:rPr lang="en-US" sz="1200" kern="1200" dirty="0">
                <a:solidFill>
                  <a:schemeClr val="tx1"/>
                </a:solidFill>
                <a:effectLst/>
                <a:latin typeface="+mn-lt"/>
                <a:ea typeface="+mn-ea"/>
                <a:cs typeface="+mn-cs"/>
              </a:rPr>
              <a:t> for the BR&amp;E and workforce training phases.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this list will be initiated at the Orientation, the Regional Steering Committee can continue to add to it as needed and it will be expanded upon at the CREATE BRIDGES Forum event</a:t>
            </a:r>
            <a:endParaRPr lang="en-US" dirty="0"/>
          </a:p>
          <a:p>
            <a:endParaRPr lang="en-US" b="1" baseline="0" dirty="0"/>
          </a:p>
          <a:p>
            <a:r>
              <a:rPr lang="en-US" b="1" baseline="0" dirty="0"/>
              <a:t>Time</a:t>
            </a:r>
            <a:r>
              <a:rPr lang="en-US" baseline="0" dirty="0"/>
              <a:t>: 2-3 minutes</a:t>
            </a:r>
          </a:p>
          <a:p>
            <a:endParaRPr lang="en-US" baseline="0" dirty="0"/>
          </a:p>
          <a:p>
            <a:r>
              <a:rPr lang="en-US" b="1" baseline="0" dirty="0"/>
              <a:t>Materials</a:t>
            </a:r>
            <a:r>
              <a:rPr lang="en-US" baseline="0" dirty="0"/>
              <a:t>: Flip charts, markers</a:t>
            </a:r>
          </a:p>
          <a:p>
            <a:endParaRPr lang="en-US" dirty="0"/>
          </a:p>
          <a:p>
            <a:r>
              <a:rPr lang="en-US" b="1" dirty="0"/>
              <a:t>Handouts</a:t>
            </a:r>
            <a:r>
              <a:rPr lang="en-US" dirty="0"/>
              <a:t>: Resource Listing form</a:t>
            </a:r>
          </a:p>
          <a:p>
            <a:endParaRPr lang="en-US" dirty="0"/>
          </a:p>
        </p:txBody>
      </p:sp>
      <p:sp>
        <p:nvSpPr>
          <p:cNvPr id="4" name="Slide Number Placeholder 3"/>
          <p:cNvSpPr>
            <a:spLocks noGrp="1"/>
          </p:cNvSpPr>
          <p:nvPr>
            <p:ph type="sldNum" sz="quarter" idx="10"/>
          </p:nvPr>
        </p:nvSpPr>
        <p:spPr/>
        <p:txBody>
          <a:bodyPr/>
          <a:lstStyle/>
          <a:p>
            <a:fld id="{94FCD8C5-1069-4419-9727-FB829CB565BC}" type="slidenum">
              <a:rPr lang="en-US" smtClean="0"/>
              <a:t>9</a:t>
            </a:fld>
            <a:endParaRPr lang="en-US"/>
          </a:p>
        </p:txBody>
      </p:sp>
    </p:spTree>
    <p:extLst>
      <p:ext uri="{BB962C8B-B14F-4D97-AF65-F5344CB8AC3E}">
        <p14:creationId xmlns:p14="http://schemas.microsoft.com/office/powerpoint/2010/main" val="4085504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99000">
              <a:schemeClr val="accent1">
                <a:lumMod val="75000"/>
              </a:schemeClr>
            </a:gs>
            <a:gs pos="54000">
              <a:schemeClr val="bg1">
                <a:alpha val="93000"/>
              </a:schemeClr>
            </a:gs>
            <a:gs pos="12000">
              <a:schemeClr val="bg1">
                <a:alpha val="96000"/>
              </a:schemeClr>
            </a:gs>
          </a:gsLst>
          <a:lin ang="54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848640"/>
            <a:ext cx="9144000" cy="76447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563" y="417210"/>
            <a:ext cx="6678874" cy="3900790"/>
          </a:xfrm>
          <a:prstGeom prst="rect">
            <a:avLst/>
          </a:prstGeom>
        </p:spPr>
      </p:pic>
    </p:spTree>
    <p:extLst>
      <p:ext uri="{BB962C8B-B14F-4D97-AF65-F5344CB8AC3E}">
        <p14:creationId xmlns:p14="http://schemas.microsoft.com/office/powerpoint/2010/main" val="164610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12614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8761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484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484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91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37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3786810"/>
            <a:ext cx="12192000" cy="127653"/>
          </a:xfrm>
          <a:prstGeom prst="rect">
            <a:avLst/>
          </a:prstGeom>
          <a:gradFill flip="none" rotWithShape="1">
            <a:gsLst>
              <a:gs pos="28000">
                <a:srgbClr val="00ABD6"/>
              </a:gs>
              <a:gs pos="100000">
                <a:schemeClr val="bg1">
                  <a:alpha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532989"/>
            <a:ext cx="10515600" cy="1249219"/>
          </a:xfrm>
        </p:spPr>
        <p:txBody>
          <a:bodyPr anchor="b"/>
          <a:lstStyle>
            <a:lvl1pPr algn="ctr">
              <a:defRPr sz="6000"/>
            </a:lvl1pPr>
          </a:lstStyle>
          <a:p>
            <a:r>
              <a:rPr lang="en-US"/>
              <a:t>Click to edit Master title style</a:t>
            </a:r>
            <a:endParaRPr lang="en-US" dirty="0"/>
          </a:p>
        </p:txBody>
      </p:sp>
      <p:sp>
        <p:nvSpPr>
          <p:cNvPr id="8" name="Rectangle 7"/>
          <p:cNvSpPr/>
          <p:nvPr/>
        </p:nvSpPr>
        <p:spPr>
          <a:xfrm>
            <a:off x="2004318" y="3914462"/>
            <a:ext cx="10187681" cy="143749"/>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78087" y="4058212"/>
            <a:ext cx="8613913" cy="13716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3264" y="252122"/>
            <a:ext cx="2232384" cy="1278173"/>
          </a:xfrm>
          <a:prstGeom prst="rect">
            <a:avLst/>
          </a:prstGeom>
        </p:spPr>
      </p:pic>
    </p:spTree>
    <p:extLst>
      <p:ext uri="{BB962C8B-B14F-4D97-AF65-F5344CB8AC3E}">
        <p14:creationId xmlns:p14="http://schemas.microsoft.com/office/powerpoint/2010/main" val="242514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897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69A294-8252-483A-A6C2-11F0DCE8CAF7}"/>
              </a:ext>
            </a:extLst>
          </p:cNvPr>
          <p:cNvSpPr txBox="1"/>
          <p:nvPr userDrawn="1"/>
        </p:nvSpPr>
        <p:spPr>
          <a:xfrm>
            <a:off x="4950423" y="1758342"/>
            <a:ext cx="2291151" cy="523220"/>
          </a:xfrm>
          <a:prstGeom prst="rect">
            <a:avLst/>
          </a:prstGeom>
          <a:noFill/>
        </p:spPr>
        <p:txBody>
          <a:bodyPr wrap="square" rtlCol="0">
            <a:spAutoFit/>
          </a:bodyPr>
          <a:lstStyle/>
          <a:p>
            <a:r>
              <a:rPr lang="en-US" sz="2800" dirty="0">
                <a:solidFill>
                  <a:schemeClr val="accent1"/>
                </a:solidFill>
              </a:rPr>
              <a:t>Phase I States</a:t>
            </a:r>
          </a:p>
        </p:txBody>
      </p:sp>
      <p:pic>
        <p:nvPicPr>
          <p:cNvPr id="8" name="Picture 7">
            <a:extLst>
              <a:ext uri="{FF2B5EF4-FFF2-40B4-BE49-F238E27FC236}">
                <a16:creationId xmlns:a16="http://schemas.microsoft.com/office/drawing/2014/main" id="{EE2D45B4-E5EA-4527-81A1-E11514D62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476" y="585167"/>
            <a:ext cx="1799048" cy="728728"/>
          </a:xfrm>
          <a:prstGeom prst="rect">
            <a:avLst/>
          </a:prstGeom>
        </p:spPr>
      </p:pic>
      <p:pic>
        <p:nvPicPr>
          <p:cNvPr id="9" name="Picture 8">
            <a:extLst>
              <a:ext uri="{FF2B5EF4-FFF2-40B4-BE49-F238E27FC236}">
                <a16:creationId xmlns:a16="http://schemas.microsoft.com/office/drawing/2014/main" id="{DE3AD76F-340F-4AB6-AA54-FC8AF5441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6476" y="2547299"/>
            <a:ext cx="2113505" cy="818775"/>
          </a:xfrm>
          <a:prstGeom prst="rect">
            <a:avLst/>
          </a:prstGeom>
        </p:spPr>
      </p:pic>
      <p:pic>
        <p:nvPicPr>
          <p:cNvPr id="10" name="Picture 9" descr="A close up of a logo&#10;&#10;Description automatically generated">
            <a:extLst>
              <a:ext uri="{FF2B5EF4-FFF2-40B4-BE49-F238E27FC236}">
                <a16:creationId xmlns:a16="http://schemas.microsoft.com/office/drawing/2014/main" id="{6105C710-72A3-40D4-BC29-8E1DADBA27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692" y="2547299"/>
            <a:ext cx="3267463" cy="597409"/>
          </a:xfrm>
          <a:prstGeom prst="rect">
            <a:avLst/>
          </a:prstGeom>
        </p:spPr>
      </p:pic>
      <p:pic>
        <p:nvPicPr>
          <p:cNvPr id="11" name="Picture 10" descr="A close up of a piece of paper&#10;&#10;Description automatically generated">
            <a:extLst>
              <a:ext uri="{FF2B5EF4-FFF2-40B4-BE49-F238E27FC236}">
                <a16:creationId xmlns:a16="http://schemas.microsoft.com/office/drawing/2014/main" id="{33125314-A754-4DA3-BE57-087E7E0B50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8706" y="2484373"/>
            <a:ext cx="2829620" cy="944627"/>
          </a:xfrm>
          <a:prstGeom prst="rect">
            <a:avLst/>
          </a:prstGeom>
        </p:spPr>
      </p:pic>
      <p:sp>
        <p:nvSpPr>
          <p:cNvPr id="12" name="TextBox 11">
            <a:extLst>
              <a:ext uri="{FF2B5EF4-FFF2-40B4-BE49-F238E27FC236}">
                <a16:creationId xmlns:a16="http://schemas.microsoft.com/office/drawing/2014/main" id="{8522209D-82CE-41D6-8E11-3D5251F0217F}"/>
              </a:ext>
            </a:extLst>
          </p:cNvPr>
          <p:cNvSpPr txBox="1"/>
          <p:nvPr userDrawn="1"/>
        </p:nvSpPr>
        <p:spPr>
          <a:xfrm>
            <a:off x="4950424" y="3631811"/>
            <a:ext cx="2291151" cy="523220"/>
          </a:xfrm>
          <a:prstGeom prst="rect">
            <a:avLst/>
          </a:prstGeom>
          <a:noFill/>
        </p:spPr>
        <p:txBody>
          <a:bodyPr wrap="square" rtlCol="0">
            <a:spAutoFit/>
          </a:bodyPr>
          <a:lstStyle/>
          <a:p>
            <a:r>
              <a:rPr lang="en-US" sz="2800" dirty="0">
                <a:solidFill>
                  <a:schemeClr val="accent1"/>
                </a:solidFill>
              </a:rPr>
              <a:t>Phase II States</a:t>
            </a:r>
          </a:p>
        </p:txBody>
      </p:sp>
      <p:pic>
        <p:nvPicPr>
          <p:cNvPr id="13" name="Picture 12">
            <a:extLst>
              <a:ext uri="{FF2B5EF4-FFF2-40B4-BE49-F238E27FC236}">
                <a16:creationId xmlns:a16="http://schemas.microsoft.com/office/drawing/2014/main" id="{7D775CB8-BE3A-43B7-9C3C-1FFA9A5D402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94625" y="4576439"/>
            <a:ext cx="1879599" cy="117475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777A4E58-239D-4867-A247-9EE091A230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88278" y="4684620"/>
            <a:ext cx="4190476" cy="1114286"/>
          </a:xfrm>
          <a:prstGeom prst="rect">
            <a:avLst/>
          </a:prstGeom>
        </p:spPr>
      </p:pic>
      <p:sp>
        <p:nvSpPr>
          <p:cNvPr id="17" name="TextBox 16">
            <a:extLst>
              <a:ext uri="{FF2B5EF4-FFF2-40B4-BE49-F238E27FC236}">
                <a16:creationId xmlns:a16="http://schemas.microsoft.com/office/drawing/2014/main" id="{1810CBDA-3F10-4E80-8261-13D282B9E7F5}"/>
              </a:ext>
            </a:extLst>
          </p:cNvPr>
          <p:cNvSpPr txBox="1"/>
          <p:nvPr userDrawn="1"/>
        </p:nvSpPr>
        <p:spPr>
          <a:xfrm>
            <a:off x="785339" y="527455"/>
            <a:ext cx="2291151" cy="769441"/>
          </a:xfrm>
          <a:prstGeom prst="rect">
            <a:avLst/>
          </a:prstGeom>
          <a:noFill/>
        </p:spPr>
        <p:txBody>
          <a:bodyPr wrap="square" rtlCol="0">
            <a:spAutoFit/>
          </a:bodyPr>
          <a:lstStyle/>
          <a:p>
            <a:r>
              <a:rPr lang="en-US" sz="4400" dirty="0">
                <a:solidFill>
                  <a:schemeClr val="tx1"/>
                </a:solidFill>
              </a:rPr>
              <a:t>Partners</a:t>
            </a:r>
          </a:p>
        </p:txBody>
      </p:sp>
      <p:pic>
        <p:nvPicPr>
          <p:cNvPr id="19" name="Picture 18" descr="A close up of a sign&#10;&#10;Description automatically generated">
            <a:extLst>
              <a:ext uri="{FF2B5EF4-FFF2-40B4-BE49-F238E27FC236}">
                <a16:creationId xmlns:a16="http://schemas.microsoft.com/office/drawing/2014/main" id="{17101A2C-B7FA-426B-90D9-33D50A8839E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68976" y="4576439"/>
            <a:ext cx="2764115" cy="1018358"/>
          </a:xfrm>
          <a:prstGeom prst="rect">
            <a:avLst/>
          </a:prstGeom>
        </p:spPr>
      </p:pic>
    </p:spTree>
    <p:extLst>
      <p:ext uri="{BB962C8B-B14F-4D97-AF65-F5344CB8AC3E}">
        <p14:creationId xmlns:p14="http://schemas.microsoft.com/office/powerpoint/2010/main" val="224063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64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412644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38394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442575D-97EF-4529-946D-698D565B90C8}" type="datetimeFigureOut">
              <a:rPr lang="en-US" smtClean="0"/>
              <a:t>1/30/2024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5D17A6D-25BD-478F-B17E-88D5767A5B00}" type="slidenum">
              <a:rPr lang="en-US" smtClean="0"/>
              <a:t>‹#›</a:t>
            </a:fld>
            <a:endParaRPr lang="en-US"/>
          </a:p>
        </p:txBody>
      </p:sp>
    </p:spTree>
    <p:extLst>
      <p:ext uri="{BB962C8B-B14F-4D97-AF65-F5344CB8AC3E}">
        <p14:creationId xmlns:p14="http://schemas.microsoft.com/office/powerpoint/2010/main" val="263965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8866" y="208261"/>
            <a:ext cx="111682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8866" y="1676538"/>
            <a:ext cx="11168273" cy="35610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83952" y="227729"/>
            <a:ext cx="2281152" cy="1306095"/>
          </a:xfrm>
          <a:prstGeom prst="rect">
            <a:avLst/>
          </a:prstGeom>
        </p:spPr>
      </p:pic>
      <p:sp>
        <p:nvSpPr>
          <p:cNvPr id="9" name="Rectangle 8"/>
          <p:cNvSpPr/>
          <p:nvPr/>
        </p:nvSpPr>
        <p:spPr>
          <a:xfrm rot="5400000">
            <a:off x="-2655741" y="2800847"/>
            <a:ext cx="5784574" cy="182880"/>
          </a:xfrm>
          <a:prstGeom prst="rect">
            <a:avLst/>
          </a:prstGeom>
          <a:gradFill>
            <a:gsLst>
              <a:gs pos="29000">
                <a:srgbClr val="FCB040"/>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2143213" y="2468880"/>
            <a:ext cx="5120640" cy="182880"/>
          </a:xfrm>
          <a:prstGeom prst="rect">
            <a:avLst/>
          </a:prstGeom>
          <a:gradFill>
            <a:gsLst>
              <a:gs pos="30000">
                <a:srgbClr val="00ABD6"/>
              </a:gs>
              <a:gs pos="100000">
                <a:schemeClr val="bg1">
                  <a:alpha val="96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585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pixabay.com/en/jigsaw-puzzle-missing-piece-31358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jpg"/><Relationship Id="rId3" Type="http://schemas.openxmlformats.org/officeDocument/2006/relationships/image" Target="../media/image29.jpg"/><Relationship Id="rId7" Type="http://schemas.openxmlformats.org/officeDocument/2006/relationships/hyperlink" Target="https://tscpl.org/genealogy/explore-chinese-genealogy-heritage" TargetMode="External"/><Relationship Id="rId12" Type="http://schemas.openxmlformats.org/officeDocument/2006/relationships/hyperlink" Target="https://www.publicdomainpictures.net/en/view-image.php?image=234463&amp;picture=school-classroom-illustration" TargetMode="External"/><Relationship Id="rId17" Type="http://schemas.openxmlformats.org/officeDocument/2006/relationships/hyperlink" Target="https://www.pxfuel.com/en/free-photo-xncln" TargetMode="External"/><Relationship Id="rId2" Type="http://schemas.openxmlformats.org/officeDocument/2006/relationships/notesSlide" Target="../notesSlides/notesSlide15.xml"/><Relationship Id="rId16"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0.jpg"/><Relationship Id="rId11" Type="http://schemas.openxmlformats.org/officeDocument/2006/relationships/image" Target="../media/image32.jpeg"/><Relationship Id="rId5" Type="http://schemas.openxmlformats.org/officeDocument/2006/relationships/hyperlink" Target="https://creativecommons.org/licenses/by-nc-sa/3.0/" TargetMode="External"/><Relationship Id="rId15" Type="http://schemas.openxmlformats.org/officeDocument/2006/relationships/hyperlink" Target="https://creativecommons.org/licenses/by-nd/3.0/" TargetMode="External"/><Relationship Id="rId10" Type="http://schemas.openxmlformats.org/officeDocument/2006/relationships/hyperlink" Target="https://creativecommons.org/licenses/by-nc/3.0/" TargetMode="External"/><Relationship Id="rId4" Type="http://schemas.openxmlformats.org/officeDocument/2006/relationships/hyperlink" Target="https://technofaq.org/posts/2016/08/technology-and-your-business-what-you-need-to-know-to-survive/" TargetMode="External"/><Relationship Id="rId9" Type="http://schemas.openxmlformats.org/officeDocument/2006/relationships/hyperlink" Target="https://freepngimg.com/png/14923-non-profit-png-pic" TargetMode="External"/><Relationship Id="rId14" Type="http://schemas.openxmlformats.org/officeDocument/2006/relationships/hyperlink" Target="https://www.flickr.com/photos/11897392@N04/272968875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pidpjourneyblog.wordpress.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openclipart.org/detail/6178/spiral_calendar"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cienceforwork.com/blog/teamwork-train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eand.me/product/we-connect-cards/"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building-concept-jpg"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5AA4B2-7DF8-4020-B670-B4519B065CD0}"/>
              </a:ext>
            </a:extLst>
          </p:cNvPr>
          <p:cNvSpPr>
            <a:spLocks noGrp="1"/>
          </p:cNvSpPr>
          <p:nvPr>
            <p:ph type="title" idx="4294967295"/>
          </p:nvPr>
        </p:nvSpPr>
        <p:spPr>
          <a:xfrm>
            <a:off x="1524000" y="3848100"/>
            <a:ext cx="9144000" cy="765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Notification and Orientation</a:t>
            </a:r>
          </a:p>
        </p:txBody>
      </p:sp>
    </p:spTree>
    <p:extLst>
      <p:ext uri="{BB962C8B-B14F-4D97-AF65-F5344CB8AC3E}">
        <p14:creationId xmlns:p14="http://schemas.microsoft.com/office/powerpoint/2010/main" val="420352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6" y="136905"/>
            <a:ext cx="11168273" cy="1325563"/>
          </a:xfrm>
        </p:spPr>
        <p:txBody>
          <a:bodyPr/>
          <a:lstStyle/>
          <a:p>
            <a:r>
              <a:rPr lang="en-US" dirty="0">
                <a:solidFill>
                  <a:schemeClr val="accent3"/>
                </a:solidFill>
                <a:latin typeface="Gill Sans MT" panose="020B0502020104020203" pitchFamily="34" charset="0"/>
                <a:cs typeface="Calibri Light"/>
              </a:rPr>
              <a:t>How to Conduct a Resource Listing</a:t>
            </a:r>
          </a:p>
        </p:txBody>
      </p:sp>
      <p:graphicFrame>
        <p:nvGraphicFramePr>
          <p:cNvPr id="5" name="Diagram 4"/>
          <p:cNvGraphicFramePr/>
          <p:nvPr>
            <p:extLst>
              <p:ext uri="{D42A27DB-BD31-4B8C-83A1-F6EECF244321}">
                <p14:modId xmlns:p14="http://schemas.microsoft.com/office/powerpoint/2010/main" val="1806978250"/>
              </p:ext>
            </p:extLst>
          </p:nvPr>
        </p:nvGraphicFramePr>
        <p:xfrm>
          <a:off x="541867" y="1462468"/>
          <a:ext cx="11355272" cy="4076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68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latin typeface="Gill Sans MT" panose="020B0502020104020203" pitchFamily="34" charset="0"/>
                <a:cs typeface="Calibri Light"/>
              </a:rPr>
              <a:t>Examples of Community Resources</a:t>
            </a:r>
          </a:p>
        </p:txBody>
      </p:sp>
      <p:sp>
        <p:nvSpPr>
          <p:cNvPr id="7" name="Content Placeholder 6"/>
          <p:cNvSpPr>
            <a:spLocks noGrp="1"/>
          </p:cNvSpPr>
          <p:nvPr>
            <p:ph idx="1"/>
          </p:nvPr>
        </p:nvSpPr>
        <p:spPr>
          <a:xfrm>
            <a:off x="728866" y="1676538"/>
            <a:ext cx="11168273" cy="4114662"/>
          </a:xfrm>
        </p:spPr>
        <p:txBody>
          <a:bodyPr vert="horz" lIns="91440" tIns="45720" rIns="91440" bIns="45720" rtlCol="0" anchor="t">
            <a:normAutofit lnSpcReduction="10000"/>
          </a:bodyPr>
          <a:lstStyle/>
          <a:p>
            <a:r>
              <a:rPr lang="en-US" sz="3200" dirty="0">
                <a:solidFill>
                  <a:srgbClr val="00ABD6"/>
                </a:solidFill>
              </a:rPr>
              <a:t>Individual capacities </a:t>
            </a:r>
            <a:r>
              <a:rPr lang="en-US" dirty="0"/>
              <a:t>– community members, Extension staff, faith leaders, community volunteers  </a:t>
            </a:r>
          </a:p>
          <a:p>
            <a:r>
              <a:rPr lang="en-US" sz="3200" dirty="0">
                <a:solidFill>
                  <a:srgbClr val="00ABD6"/>
                </a:solidFill>
              </a:rPr>
              <a:t>Formal and informal community associations </a:t>
            </a:r>
            <a:r>
              <a:rPr lang="en-US" dirty="0"/>
              <a:t>–  volunteer organizations, faith-based groups, training and workforce organizations  </a:t>
            </a:r>
          </a:p>
          <a:p>
            <a:r>
              <a:rPr lang="en-US" sz="3200" dirty="0">
                <a:solidFill>
                  <a:srgbClr val="00ABD6"/>
                </a:solidFill>
              </a:rPr>
              <a:t>Community institutions </a:t>
            </a:r>
            <a:r>
              <a:rPr lang="en-US" dirty="0"/>
              <a:t>– universities, colleges, k-12 schools, not-for-profits, businesses, banks and lenders</a:t>
            </a:r>
          </a:p>
          <a:p>
            <a:r>
              <a:rPr lang="en-US" sz="3200" dirty="0">
                <a:solidFill>
                  <a:srgbClr val="00ABD6"/>
                </a:solidFill>
              </a:rPr>
              <a:t>Physical assets </a:t>
            </a:r>
            <a:r>
              <a:rPr lang="en-US" dirty="0"/>
              <a:t>– parks, infrastructure, transportation</a:t>
            </a:r>
          </a:p>
          <a:p>
            <a:r>
              <a:rPr lang="en-US" sz="3200" dirty="0">
                <a:solidFill>
                  <a:srgbClr val="00ABD6"/>
                </a:solidFill>
              </a:rPr>
              <a:t>Community leaders and developers </a:t>
            </a:r>
            <a:r>
              <a:rPr lang="en-US" dirty="0"/>
              <a:t>– current and potential local leaders and policy makers</a:t>
            </a:r>
          </a:p>
          <a:p>
            <a:endParaRPr lang="en-US" dirty="0"/>
          </a:p>
        </p:txBody>
      </p:sp>
    </p:spTree>
    <p:extLst>
      <p:ext uri="{BB962C8B-B14F-4D97-AF65-F5344CB8AC3E}">
        <p14:creationId xmlns:p14="http://schemas.microsoft.com/office/powerpoint/2010/main" val="83562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latin typeface="Gill Sans MT" panose="020B0502020104020203" pitchFamily="34" charset="0"/>
                <a:cs typeface="Calibri Light"/>
              </a:rPr>
              <a:t>Resource Listing Form</a:t>
            </a:r>
          </a:p>
        </p:txBody>
      </p:sp>
      <p:sp>
        <p:nvSpPr>
          <p:cNvPr id="7" name="Rectangle 1">
            <a:extLs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6FA5543A-C621-4943-8015-B0C07738B9B1}"/>
              </a:ext>
            </a:extLst>
          </p:cNvPr>
          <p:cNvGraphicFramePr>
            <a:graphicFrameLocks noGrp="1"/>
          </p:cNvGraphicFramePr>
          <p:nvPr>
            <p:ph idx="1"/>
            <p:extLst>
              <p:ext uri="{D42A27DB-BD31-4B8C-83A1-F6EECF244321}">
                <p14:modId xmlns:p14="http://schemas.microsoft.com/office/powerpoint/2010/main" val="763865317"/>
              </p:ext>
            </p:extLst>
          </p:nvPr>
        </p:nvGraphicFramePr>
        <p:xfrm>
          <a:off x="729075" y="1300144"/>
          <a:ext cx="11168064" cy="4037582"/>
        </p:xfrm>
        <a:graphic>
          <a:graphicData uri="http://schemas.openxmlformats.org/drawingml/2006/table">
            <a:tbl>
              <a:tblPr firstRow="1" bandRow="1">
                <a:tableStyleId>{5C22544A-7EE6-4342-B048-85BDC9FD1C3A}</a:tableStyleId>
              </a:tblPr>
              <a:tblGrid>
                <a:gridCol w="2136045">
                  <a:extLst>
                    <a:ext uri="{9D8B030D-6E8A-4147-A177-3AD203B41FA5}">
                      <a16:colId xmlns:a16="http://schemas.microsoft.com/office/drawing/2014/main" val="89170268"/>
                    </a:ext>
                  </a:extLst>
                </a:gridCol>
                <a:gridCol w="1493520">
                  <a:extLst>
                    <a:ext uri="{9D8B030D-6E8A-4147-A177-3AD203B41FA5}">
                      <a16:colId xmlns:a16="http://schemas.microsoft.com/office/drawing/2014/main" val="1035205344"/>
                    </a:ext>
                  </a:extLst>
                </a:gridCol>
                <a:gridCol w="1534160">
                  <a:extLst>
                    <a:ext uri="{9D8B030D-6E8A-4147-A177-3AD203B41FA5}">
                      <a16:colId xmlns:a16="http://schemas.microsoft.com/office/drawing/2014/main" val="2584332235"/>
                    </a:ext>
                  </a:extLst>
                </a:gridCol>
                <a:gridCol w="1869440">
                  <a:extLst>
                    <a:ext uri="{9D8B030D-6E8A-4147-A177-3AD203B41FA5}">
                      <a16:colId xmlns:a16="http://schemas.microsoft.com/office/drawing/2014/main" val="1216802406"/>
                    </a:ext>
                  </a:extLst>
                </a:gridCol>
                <a:gridCol w="1788160">
                  <a:extLst>
                    <a:ext uri="{9D8B030D-6E8A-4147-A177-3AD203B41FA5}">
                      <a16:colId xmlns:a16="http://schemas.microsoft.com/office/drawing/2014/main" val="3178362810"/>
                    </a:ext>
                  </a:extLst>
                </a:gridCol>
                <a:gridCol w="2346739">
                  <a:extLst>
                    <a:ext uri="{9D8B030D-6E8A-4147-A177-3AD203B41FA5}">
                      <a16:colId xmlns:a16="http://schemas.microsoft.com/office/drawing/2014/main" val="1457243313"/>
                    </a:ext>
                  </a:extLst>
                </a:gridCol>
              </a:tblGrid>
              <a:tr h="928622">
                <a:tc>
                  <a:txBody>
                    <a:bodyPr/>
                    <a:lstStyle/>
                    <a:p>
                      <a:pPr algn="ctr"/>
                      <a:r>
                        <a:rPr lang="en-US" sz="2400" dirty="0"/>
                        <a:t>Name of Organization/ Resource</a:t>
                      </a:r>
                    </a:p>
                  </a:txBody>
                  <a:tcPr/>
                </a:tc>
                <a:tc>
                  <a:txBody>
                    <a:bodyPr/>
                    <a:lstStyle/>
                    <a:p>
                      <a:pPr algn="ctr"/>
                      <a:r>
                        <a:rPr lang="en-US" sz="2400" dirty="0"/>
                        <a:t>Name of Contact</a:t>
                      </a:r>
                    </a:p>
                  </a:txBody>
                  <a:tcPr/>
                </a:tc>
                <a:tc>
                  <a:txBody>
                    <a:bodyPr/>
                    <a:lstStyle/>
                    <a:p>
                      <a:pPr algn="ctr"/>
                      <a:r>
                        <a:rPr lang="en-US" sz="2400" dirty="0"/>
                        <a:t>Service Area (region, county, town)</a:t>
                      </a:r>
                    </a:p>
                  </a:txBody>
                  <a:tcPr/>
                </a:tc>
                <a:tc>
                  <a:txBody>
                    <a:bodyPr/>
                    <a:lstStyle/>
                    <a:p>
                      <a:pPr algn="ctr"/>
                      <a:r>
                        <a:rPr lang="en-US" sz="2400" dirty="0"/>
                        <a:t>Location</a:t>
                      </a:r>
                    </a:p>
                  </a:txBody>
                  <a:tcPr/>
                </a:tc>
                <a:tc>
                  <a:txBody>
                    <a:bodyPr/>
                    <a:lstStyle/>
                    <a:p>
                      <a:pPr algn="ctr"/>
                      <a:r>
                        <a:rPr lang="en-US" sz="2400" dirty="0"/>
                        <a:t>Type of Resources</a:t>
                      </a:r>
                    </a:p>
                  </a:txBody>
                  <a:tcPr/>
                </a:tc>
                <a:tc>
                  <a:txBody>
                    <a:bodyPr/>
                    <a:lstStyle/>
                    <a:p>
                      <a:pPr algn="ctr"/>
                      <a:r>
                        <a:rPr lang="en-US" sz="2400" dirty="0"/>
                        <a:t>How could this resource support  CREATE BRIDGES?</a:t>
                      </a:r>
                    </a:p>
                  </a:txBody>
                  <a:tcPr/>
                </a:tc>
                <a:extLst>
                  <a:ext uri="{0D108BD9-81ED-4DB2-BD59-A6C34878D82A}">
                    <a16:rowId xmlns:a16="http://schemas.microsoft.com/office/drawing/2014/main" val="1618804457"/>
                  </a:ext>
                </a:extLst>
              </a:tr>
              <a:tr h="928622">
                <a:tc>
                  <a:txBody>
                    <a:bodyPr/>
                    <a:lstStyle/>
                    <a:p>
                      <a:r>
                        <a:rPr lang="en-US" sz="2400" dirty="0"/>
                        <a:t>Example: Innovation Hub</a:t>
                      </a:r>
                    </a:p>
                  </a:txBody>
                  <a:tcPr/>
                </a:tc>
                <a:tc>
                  <a:txBody>
                    <a:bodyPr/>
                    <a:lstStyle/>
                    <a:p>
                      <a:r>
                        <a:rPr lang="en-US" sz="2400" dirty="0"/>
                        <a:t>Sally </a:t>
                      </a:r>
                      <a:r>
                        <a:rPr lang="en-US" sz="2400" dirty="0" err="1"/>
                        <a:t>Scheringer</a:t>
                      </a:r>
                      <a:endParaRPr lang="en-US" sz="2400" dirty="0"/>
                    </a:p>
                  </a:txBody>
                  <a:tcPr/>
                </a:tc>
                <a:tc>
                  <a:txBody>
                    <a:bodyPr/>
                    <a:lstStyle/>
                    <a:p>
                      <a:r>
                        <a:rPr lang="en-US" sz="2400" dirty="0"/>
                        <a:t>Creek County</a:t>
                      </a:r>
                    </a:p>
                  </a:txBody>
                  <a:tcPr/>
                </a:tc>
                <a:tc>
                  <a:txBody>
                    <a:bodyPr/>
                    <a:lstStyle/>
                    <a:p>
                      <a:r>
                        <a:rPr lang="en-US" sz="2400" dirty="0"/>
                        <a:t>Greenville</a:t>
                      </a:r>
                    </a:p>
                  </a:txBody>
                  <a:tcPr/>
                </a:tc>
                <a:tc>
                  <a:txBody>
                    <a:bodyPr/>
                    <a:lstStyle/>
                    <a:p>
                      <a:r>
                        <a:rPr lang="en-US" sz="2400" dirty="0"/>
                        <a:t>Community Resource</a:t>
                      </a:r>
                    </a:p>
                  </a:txBody>
                  <a:tcPr/>
                </a:tc>
                <a:tc>
                  <a:txBody>
                    <a:bodyPr/>
                    <a:lstStyle/>
                    <a:p>
                      <a:r>
                        <a:rPr lang="en-US" sz="2400" dirty="0"/>
                        <a:t>Provides start up support</a:t>
                      </a:r>
                    </a:p>
                  </a:txBody>
                  <a:tcPr/>
                </a:tc>
                <a:extLst>
                  <a:ext uri="{0D108BD9-81ED-4DB2-BD59-A6C34878D82A}">
                    <a16:rowId xmlns:a16="http://schemas.microsoft.com/office/drawing/2014/main" val="1645524572"/>
                  </a:ext>
                </a:extLst>
              </a:tr>
              <a:tr h="928622">
                <a:tc>
                  <a:txBody>
                    <a:bodyPr/>
                    <a:lstStyle/>
                    <a:p>
                      <a:r>
                        <a:rPr lang="en-US" sz="2400" dirty="0"/>
                        <a:t>Example: Harris Community College</a:t>
                      </a:r>
                    </a:p>
                  </a:txBody>
                  <a:tcPr/>
                </a:tc>
                <a:tc>
                  <a:txBody>
                    <a:bodyPr/>
                    <a:lstStyle/>
                    <a:p>
                      <a:r>
                        <a:rPr lang="en-US" sz="2400" dirty="0"/>
                        <a:t>Cindy Davis</a:t>
                      </a:r>
                    </a:p>
                  </a:txBody>
                  <a:tcPr/>
                </a:tc>
                <a:tc>
                  <a:txBody>
                    <a:bodyPr/>
                    <a:lstStyle/>
                    <a:p>
                      <a:r>
                        <a:rPr lang="en-US" sz="2400" dirty="0"/>
                        <a:t>Tri-County Area</a:t>
                      </a:r>
                    </a:p>
                  </a:txBody>
                  <a:tcPr/>
                </a:tc>
                <a:tc>
                  <a:txBody>
                    <a:bodyPr/>
                    <a:lstStyle/>
                    <a:p>
                      <a:r>
                        <a:rPr lang="en-US" sz="2400" dirty="0" err="1"/>
                        <a:t>Sparksville</a:t>
                      </a:r>
                      <a:endParaRPr lang="en-US" sz="2400" dirty="0"/>
                    </a:p>
                  </a:txBody>
                  <a:tcPr/>
                </a:tc>
                <a:tc>
                  <a:txBody>
                    <a:bodyPr/>
                    <a:lstStyle/>
                    <a:p>
                      <a:r>
                        <a:rPr lang="en-US" sz="2400" dirty="0"/>
                        <a:t>Community Institution</a:t>
                      </a:r>
                    </a:p>
                  </a:txBody>
                  <a:tcPr/>
                </a:tc>
                <a:tc>
                  <a:txBody>
                    <a:bodyPr/>
                    <a:lstStyle/>
                    <a:p>
                      <a:r>
                        <a:rPr lang="en-US" sz="2400" dirty="0"/>
                        <a:t>Offers academic and vocational training</a:t>
                      </a:r>
                    </a:p>
                  </a:txBody>
                  <a:tcPr/>
                </a:tc>
                <a:extLst>
                  <a:ext uri="{0D108BD9-81ED-4DB2-BD59-A6C34878D82A}">
                    <a16:rowId xmlns:a16="http://schemas.microsoft.com/office/drawing/2014/main" val="678657895"/>
                  </a:ext>
                </a:extLst>
              </a:tr>
            </a:tbl>
          </a:graphicData>
        </a:graphic>
      </p:graphicFrame>
    </p:spTree>
    <p:extLst>
      <p:ext uri="{BB962C8B-B14F-4D97-AF65-F5344CB8AC3E}">
        <p14:creationId xmlns:p14="http://schemas.microsoft.com/office/powerpoint/2010/main" val="1204412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87B6-0D9B-497D-86DE-5A99CF9F1A6B}"/>
              </a:ext>
            </a:extLst>
          </p:cNvPr>
          <p:cNvSpPr>
            <a:spLocks noGrp="1"/>
          </p:cNvSpPr>
          <p:nvPr>
            <p:ph type="title"/>
          </p:nvPr>
        </p:nvSpPr>
        <p:spPr/>
        <p:txBody>
          <a:bodyPr/>
          <a:lstStyle/>
          <a:p>
            <a:r>
              <a:rPr lang="en-US" dirty="0">
                <a:solidFill>
                  <a:schemeClr val="accent3"/>
                </a:solidFill>
              </a:rPr>
              <a:t>Resource Listing of Businesses</a:t>
            </a:r>
          </a:p>
        </p:txBody>
      </p:sp>
      <p:graphicFrame>
        <p:nvGraphicFramePr>
          <p:cNvPr id="4" name="Content Placeholder 3">
            <a:extLst>
              <a:ext uri="{FF2B5EF4-FFF2-40B4-BE49-F238E27FC236}">
                <a16:creationId xmlns:a16="http://schemas.microsoft.com/office/drawing/2014/main" id="{602D5837-39E5-47D3-AEF0-F9B2AFEFE757}"/>
              </a:ext>
            </a:extLst>
          </p:cNvPr>
          <p:cNvGraphicFramePr>
            <a:graphicFrameLocks noGrp="1"/>
          </p:cNvGraphicFramePr>
          <p:nvPr>
            <p:ph idx="1"/>
            <p:extLst>
              <p:ext uri="{D42A27DB-BD31-4B8C-83A1-F6EECF244321}">
                <p14:modId xmlns:p14="http://schemas.microsoft.com/office/powerpoint/2010/main" val="324993465"/>
              </p:ext>
            </p:extLst>
          </p:nvPr>
        </p:nvGraphicFramePr>
        <p:xfrm>
          <a:off x="728663" y="1676400"/>
          <a:ext cx="11168060" cy="2748280"/>
        </p:xfrm>
        <a:graphic>
          <a:graphicData uri="http://schemas.openxmlformats.org/drawingml/2006/table">
            <a:tbl>
              <a:tblPr firstRow="1" bandRow="1">
                <a:tableStyleId>{5C22544A-7EE6-4342-B048-85BDC9FD1C3A}</a:tableStyleId>
              </a:tblPr>
              <a:tblGrid>
                <a:gridCol w="2233612">
                  <a:extLst>
                    <a:ext uri="{9D8B030D-6E8A-4147-A177-3AD203B41FA5}">
                      <a16:colId xmlns:a16="http://schemas.microsoft.com/office/drawing/2014/main" val="960049550"/>
                    </a:ext>
                  </a:extLst>
                </a:gridCol>
                <a:gridCol w="2233612">
                  <a:extLst>
                    <a:ext uri="{9D8B030D-6E8A-4147-A177-3AD203B41FA5}">
                      <a16:colId xmlns:a16="http://schemas.microsoft.com/office/drawing/2014/main" val="1493824352"/>
                    </a:ext>
                  </a:extLst>
                </a:gridCol>
                <a:gridCol w="2233612">
                  <a:extLst>
                    <a:ext uri="{9D8B030D-6E8A-4147-A177-3AD203B41FA5}">
                      <a16:colId xmlns:a16="http://schemas.microsoft.com/office/drawing/2014/main" val="289321358"/>
                    </a:ext>
                  </a:extLst>
                </a:gridCol>
                <a:gridCol w="2233612">
                  <a:extLst>
                    <a:ext uri="{9D8B030D-6E8A-4147-A177-3AD203B41FA5}">
                      <a16:colId xmlns:a16="http://schemas.microsoft.com/office/drawing/2014/main" val="1584082697"/>
                    </a:ext>
                  </a:extLst>
                </a:gridCol>
                <a:gridCol w="2233612">
                  <a:extLst>
                    <a:ext uri="{9D8B030D-6E8A-4147-A177-3AD203B41FA5}">
                      <a16:colId xmlns:a16="http://schemas.microsoft.com/office/drawing/2014/main" val="804902775"/>
                    </a:ext>
                  </a:extLst>
                </a:gridCol>
              </a:tblGrid>
              <a:tr h="370840">
                <a:tc>
                  <a:txBody>
                    <a:bodyPr/>
                    <a:lstStyle/>
                    <a:p>
                      <a:r>
                        <a:rPr lang="en-US" sz="2400" dirty="0"/>
                        <a:t>Name of Business</a:t>
                      </a:r>
                    </a:p>
                  </a:txBody>
                  <a:tcPr/>
                </a:tc>
                <a:tc>
                  <a:txBody>
                    <a:bodyPr/>
                    <a:lstStyle/>
                    <a:p>
                      <a:r>
                        <a:rPr lang="en-US" sz="2400" dirty="0"/>
                        <a:t>Name of Business Owner</a:t>
                      </a:r>
                    </a:p>
                  </a:txBody>
                  <a:tcPr/>
                </a:tc>
                <a:tc>
                  <a:txBody>
                    <a:bodyPr/>
                    <a:lstStyle/>
                    <a:p>
                      <a:r>
                        <a:rPr lang="en-US" sz="2400" dirty="0"/>
                        <a:t>Contact Information</a:t>
                      </a:r>
                    </a:p>
                  </a:txBody>
                  <a:tcPr/>
                </a:tc>
                <a:tc>
                  <a:txBody>
                    <a:bodyPr/>
                    <a:lstStyle/>
                    <a:p>
                      <a:r>
                        <a:rPr lang="en-US" sz="2400" dirty="0"/>
                        <a:t>Location</a:t>
                      </a:r>
                    </a:p>
                  </a:txBody>
                  <a:tcPr/>
                </a:tc>
                <a:tc>
                  <a:txBody>
                    <a:bodyPr/>
                    <a:lstStyle/>
                    <a:p>
                      <a:r>
                        <a:rPr lang="en-US" sz="2400" dirty="0"/>
                        <a:t>CREATE Sector</a:t>
                      </a:r>
                    </a:p>
                  </a:txBody>
                  <a:tcPr/>
                </a:tc>
                <a:extLst>
                  <a:ext uri="{0D108BD9-81ED-4DB2-BD59-A6C34878D82A}">
                    <a16:rowId xmlns:a16="http://schemas.microsoft.com/office/drawing/2014/main" val="921445298"/>
                  </a:ext>
                </a:extLst>
              </a:tr>
              <a:tr h="370840">
                <a:tc>
                  <a:txBody>
                    <a:bodyPr/>
                    <a:lstStyle/>
                    <a:p>
                      <a:r>
                        <a:rPr lang="en-US" sz="2400" dirty="0"/>
                        <a:t>Example: Annabelle’s Boutique</a:t>
                      </a:r>
                    </a:p>
                  </a:txBody>
                  <a:tcPr/>
                </a:tc>
                <a:tc>
                  <a:txBody>
                    <a:bodyPr/>
                    <a:lstStyle/>
                    <a:p>
                      <a:r>
                        <a:rPr lang="en-US" sz="2400" dirty="0"/>
                        <a:t>Sally </a:t>
                      </a:r>
                      <a:r>
                        <a:rPr lang="en-US" sz="2400" dirty="0" err="1"/>
                        <a:t>Scheringer</a:t>
                      </a:r>
                      <a:endParaRPr lang="en-US" sz="2400" dirty="0"/>
                    </a:p>
                  </a:txBody>
                  <a:tcPr/>
                </a:tc>
                <a:tc>
                  <a:txBody>
                    <a:bodyPr/>
                    <a:lstStyle/>
                    <a:p>
                      <a:r>
                        <a:rPr lang="en-US" sz="2400" dirty="0"/>
                        <a:t>(111) 111-1111</a:t>
                      </a:r>
                    </a:p>
                    <a:p>
                      <a:r>
                        <a:rPr lang="en-US" sz="2400" dirty="0"/>
                        <a:t>SallyS@place.com</a:t>
                      </a:r>
                    </a:p>
                  </a:txBody>
                  <a:tcPr/>
                </a:tc>
                <a:tc>
                  <a:txBody>
                    <a:bodyPr/>
                    <a:lstStyle/>
                    <a:p>
                      <a:r>
                        <a:rPr lang="en-US" sz="2400" dirty="0"/>
                        <a:t>401 Main St., Greenville</a:t>
                      </a:r>
                    </a:p>
                  </a:txBody>
                  <a:tcPr/>
                </a:tc>
                <a:tc>
                  <a:txBody>
                    <a:bodyPr/>
                    <a:lstStyle/>
                    <a:p>
                      <a:r>
                        <a:rPr lang="en-US" sz="2400" dirty="0"/>
                        <a:t>Retail</a:t>
                      </a:r>
                    </a:p>
                  </a:txBody>
                  <a:tcPr/>
                </a:tc>
                <a:extLst>
                  <a:ext uri="{0D108BD9-81ED-4DB2-BD59-A6C34878D82A}">
                    <a16:rowId xmlns:a16="http://schemas.microsoft.com/office/drawing/2014/main" val="327758138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17127"/>
                  </a:ext>
                </a:extLst>
              </a:tr>
            </a:tbl>
          </a:graphicData>
        </a:graphic>
      </p:graphicFrame>
    </p:spTree>
    <p:extLst>
      <p:ext uri="{BB962C8B-B14F-4D97-AF65-F5344CB8AC3E}">
        <p14:creationId xmlns:p14="http://schemas.microsoft.com/office/powerpoint/2010/main" val="145266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7" y="208261"/>
            <a:ext cx="8726160" cy="1325563"/>
          </a:xfrm>
        </p:spPr>
        <p:txBody>
          <a:bodyPr>
            <a:normAutofit/>
          </a:bodyPr>
          <a:lstStyle/>
          <a:p>
            <a:r>
              <a:rPr lang="en-US" sz="4000" dirty="0">
                <a:solidFill>
                  <a:schemeClr val="accent3"/>
                </a:solidFill>
                <a:latin typeface="Gill Sans MT"/>
                <a:cs typeface="Calibri Light"/>
              </a:rPr>
              <a:t>Anything Missing? Complete Version by [target date] </a:t>
            </a:r>
            <a:endParaRPr lang="en-US" sz="4000" dirty="0">
              <a:solidFill>
                <a:schemeClr val="accent3"/>
              </a:solidFill>
              <a:latin typeface="Gill Sans MT" panose="020B0502020104020203" pitchFamily="34" charset="0"/>
              <a:cs typeface="Calibri Light"/>
            </a:endParaRPr>
          </a:p>
        </p:txBody>
      </p:sp>
      <p:sp>
        <p:nvSpPr>
          <p:cNvPr id="3" name="Content Placeholder 2">
            <a:extLst>
              <a:ext uri="{C183D7F6-B498-43B3-948B-1728B52AA6E4}">
                <adec:decorative xmlns:adec="http://schemas.microsoft.com/office/drawing/2017/decorative" val="1"/>
              </a:ext>
            </a:extLst>
          </p:cNvPr>
          <p:cNvSpPr>
            <a:spLocks noGrp="1"/>
          </p:cNvSpPr>
          <p:nvPr>
            <p:ph sz="half" idx="1"/>
          </p:nvPr>
        </p:nvSpPr>
        <p:spPr/>
        <p:txBody>
          <a:bodyPr/>
          <a:lstStyle/>
          <a:p>
            <a:pPr marL="0" indent="0">
              <a:buNone/>
            </a:pPr>
            <a:endParaRPr lang="en-US" dirty="0"/>
          </a:p>
          <a:p>
            <a:endParaRPr lang="en-US" dirty="0"/>
          </a:p>
        </p:txBody>
      </p:sp>
      <p:pic>
        <p:nvPicPr>
          <p:cNvPr id="7" name="Content Placeholder 6" descr="A puzzle with missing piece">
            <a:extLst>
              <a:ext uri="{FF2B5EF4-FFF2-40B4-BE49-F238E27FC236}">
                <a16:creationId xmlns:a16="http://schemas.microsoft.com/office/drawing/2014/main" id="{BBC06A3E-6593-4C0E-A8D1-41165563B5DD}"/>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07360" y="1696561"/>
            <a:ext cx="6781800" cy="4747260"/>
          </a:xfrm>
        </p:spPr>
      </p:pic>
    </p:spTree>
    <p:extLst>
      <p:ext uri="{BB962C8B-B14F-4D97-AF65-F5344CB8AC3E}">
        <p14:creationId xmlns:p14="http://schemas.microsoft.com/office/powerpoint/2010/main" val="87142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757"/>
            <a:ext cx="10515600" cy="1979446"/>
          </a:xfrm>
        </p:spPr>
        <p:txBody>
          <a:bodyPr>
            <a:normAutofit/>
          </a:bodyPr>
          <a:lstStyle/>
          <a:p>
            <a:r>
              <a:rPr lang="en-US" dirty="0">
                <a:solidFill>
                  <a:schemeClr val="accent3"/>
                </a:solidFill>
              </a:rPr>
              <a:t>CREATE BRIDGES Forum</a:t>
            </a:r>
            <a:endParaRPr lang="en-US" sz="2700" dirty="0">
              <a:solidFill>
                <a:schemeClr val="accent3"/>
              </a:solidFill>
            </a:endParaRPr>
          </a:p>
        </p:txBody>
      </p:sp>
      <p:sp>
        <p:nvSpPr>
          <p:cNvPr id="5" name="Rounded Rectangle 4">
            <a:extLst>
              <a:ext uri="{C183D7F6-B498-43B3-948B-1728B52AA6E4}">
                <adec:decorative xmlns:adec="http://schemas.microsoft.com/office/drawing/2017/decorative" val="1"/>
              </a:ext>
            </a:extLst>
          </p:cNvPr>
          <p:cNvSpPr/>
          <p:nvPr/>
        </p:nvSpPr>
        <p:spPr>
          <a:xfrm>
            <a:off x="3558601" y="3225666"/>
            <a:ext cx="4906415" cy="9541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Box 2"/>
          <p:cNvSpPr txBox="1"/>
          <p:nvPr/>
        </p:nvSpPr>
        <p:spPr>
          <a:xfrm>
            <a:off x="3614928" y="3228187"/>
            <a:ext cx="4850088" cy="954107"/>
          </a:xfrm>
          <a:prstGeom prst="rect">
            <a:avLst/>
          </a:prstGeom>
          <a:noFill/>
        </p:spPr>
        <p:txBody>
          <a:bodyPr wrap="square" rtlCol="0" anchor="t">
            <a:spAutoFit/>
          </a:bodyPr>
          <a:lstStyle/>
          <a:p>
            <a:pPr algn="ctr"/>
            <a:r>
              <a:rPr lang="en-US" sz="2800" dirty="0"/>
              <a:t>An opportunity to create buy-in within your region</a:t>
            </a:r>
          </a:p>
        </p:txBody>
      </p:sp>
      <p:pic>
        <p:nvPicPr>
          <p:cNvPr id="6" name="Picture 5">
            <a:extLst>
              <a:ext uri="{FF2B5EF4-FFF2-40B4-BE49-F238E27FC236}">
                <a16:creationId xmlns:a16="http://schemas.microsoft.com/office/drawing/2014/main" id="{1323399C-A68D-4DBD-9F73-836D7DEB28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2248" y="4032194"/>
            <a:ext cx="2716066" cy="1901246"/>
          </a:xfrm>
          <a:prstGeom prst="rect">
            <a:avLst/>
          </a:prstGeom>
        </p:spPr>
      </p:pic>
      <p:sp>
        <p:nvSpPr>
          <p:cNvPr id="7" name="TextBox 6">
            <a:extLst>
              <a:ext uri="{FF2B5EF4-FFF2-40B4-BE49-F238E27FC236}">
                <a16:creationId xmlns:a16="http://schemas.microsoft.com/office/drawing/2014/main" id="{A50C6B40-282B-434F-8573-DF21BA1EDB5D}"/>
              </a:ext>
              <a:ext uri="{C183D7F6-B498-43B3-948B-1728B52AA6E4}">
                <adec:decorative xmlns:adec="http://schemas.microsoft.com/office/drawing/2017/decorative" val="1"/>
              </a:ext>
            </a:extLst>
          </p:cNvPr>
          <p:cNvSpPr txBox="1"/>
          <p:nvPr/>
        </p:nvSpPr>
        <p:spPr>
          <a:xfrm>
            <a:off x="692248" y="5936588"/>
            <a:ext cx="2329180" cy="369332"/>
          </a:xfrm>
          <a:prstGeom prst="rect">
            <a:avLst/>
          </a:prstGeom>
          <a:noFill/>
        </p:spPr>
        <p:txBody>
          <a:bodyPr wrap="square" rtlCol="0">
            <a:spAutoFit/>
          </a:bodyPr>
          <a:lstStyle/>
          <a:p>
            <a:r>
              <a:rPr lang="en-US" sz="900">
                <a:hlinkClick r:id="rId4" tooltip="https://technofaq.org/posts/2016/08/technology-and-your-business-what-you-need-to-know-to-survive/"/>
              </a:rPr>
              <a:t>This Photo</a:t>
            </a:r>
            <a:r>
              <a:rPr lang="en-US" sz="900"/>
              <a:t> by Unknown Author is licensed under </a:t>
            </a:r>
            <a:r>
              <a:rPr lang="en-US" sz="900">
                <a:hlinkClick r:id="rId5" tooltip="https://creativecommons.org/licenses/by-nc-sa/3.0/"/>
              </a:rPr>
              <a:t>CC BY-SA-NC</a:t>
            </a:r>
            <a:endParaRPr lang="en-US" sz="900"/>
          </a:p>
        </p:txBody>
      </p:sp>
      <p:pic>
        <p:nvPicPr>
          <p:cNvPr id="9" name="Picture 8">
            <a:extLst>
              <a:ext uri="{FF2B5EF4-FFF2-40B4-BE49-F238E27FC236}">
                <a16:creationId xmlns:a16="http://schemas.microsoft.com/office/drawing/2014/main" id="{D7708227-F8A3-40C6-88AF-DDCEAE644AD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82561" y="4460223"/>
            <a:ext cx="3717192" cy="1734690"/>
          </a:xfrm>
          <a:prstGeom prst="rect">
            <a:avLst/>
          </a:prstGeom>
        </p:spPr>
      </p:pic>
      <p:sp>
        <p:nvSpPr>
          <p:cNvPr id="12" name="TextBox 11">
            <a:extLst>
              <a:ext uri="{FF2B5EF4-FFF2-40B4-BE49-F238E27FC236}">
                <a16:creationId xmlns:a16="http://schemas.microsoft.com/office/drawing/2014/main" id="{961E66E8-27CA-4AFE-B7D6-7EE045CB2F51}"/>
              </a:ext>
              <a:ext uri="{C183D7F6-B498-43B3-948B-1728B52AA6E4}">
                <adec:decorative xmlns:adec="http://schemas.microsoft.com/office/drawing/2017/decorative" val="1"/>
              </a:ext>
            </a:extLst>
          </p:cNvPr>
          <p:cNvSpPr txBox="1"/>
          <p:nvPr/>
        </p:nvSpPr>
        <p:spPr>
          <a:xfrm>
            <a:off x="8305949" y="6194913"/>
            <a:ext cx="1828800" cy="369332"/>
          </a:xfrm>
          <a:prstGeom prst="rect">
            <a:avLst/>
          </a:prstGeom>
          <a:noFill/>
        </p:spPr>
        <p:txBody>
          <a:bodyPr wrap="square" rtlCol="0">
            <a:spAutoFit/>
          </a:bodyPr>
          <a:lstStyle/>
          <a:p>
            <a:r>
              <a:rPr lang="en-US" sz="900" dirty="0">
                <a:hlinkClick r:id="rId7" tooltip="https://tscpl.org/genealogy/explore-chinese-genealogy-heritage"/>
              </a:rPr>
              <a:t>This Photo</a:t>
            </a:r>
            <a:r>
              <a:rPr lang="en-US" sz="900" dirty="0"/>
              <a:t> by Unknown Author is licensed under </a:t>
            </a:r>
            <a:r>
              <a:rPr lang="en-US" sz="900" dirty="0">
                <a:hlinkClick r:id="rId5" tooltip="https://creativecommons.org/licenses/by-nc-sa/3.0/"/>
              </a:rPr>
              <a:t>CC BY-SA-NC</a:t>
            </a:r>
            <a:endParaRPr lang="en-US" sz="900" dirty="0"/>
          </a:p>
        </p:txBody>
      </p:sp>
      <p:pic>
        <p:nvPicPr>
          <p:cNvPr id="19" name="Picture 18">
            <a:extLst>
              <a:ext uri="{FF2B5EF4-FFF2-40B4-BE49-F238E27FC236}">
                <a16:creationId xmlns:a16="http://schemas.microsoft.com/office/drawing/2014/main" id="{CFDF9A00-81C2-425D-A474-36F34622271E}"/>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297764" y="4316946"/>
            <a:ext cx="2731849" cy="2731849"/>
          </a:xfrm>
          <a:prstGeom prst="rect">
            <a:avLst/>
          </a:prstGeom>
        </p:spPr>
      </p:pic>
      <p:sp>
        <p:nvSpPr>
          <p:cNvPr id="20" name="TextBox 19">
            <a:extLst>
              <a:ext uri="{FF2B5EF4-FFF2-40B4-BE49-F238E27FC236}">
                <a16:creationId xmlns:a16="http://schemas.microsoft.com/office/drawing/2014/main" id="{8071393E-03B0-4D91-A2E8-348CC396CC76}"/>
              </a:ext>
              <a:ext uri="{C183D7F6-B498-43B3-948B-1728B52AA6E4}">
                <adec:decorative xmlns:adec="http://schemas.microsoft.com/office/drawing/2017/decorative" val="1"/>
              </a:ext>
            </a:extLst>
          </p:cNvPr>
          <p:cNvSpPr txBox="1"/>
          <p:nvPr/>
        </p:nvSpPr>
        <p:spPr>
          <a:xfrm>
            <a:off x="2667000" y="6986924"/>
            <a:ext cx="2996689" cy="369332"/>
          </a:xfrm>
          <a:prstGeom prst="rect">
            <a:avLst/>
          </a:prstGeom>
          <a:noFill/>
        </p:spPr>
        <p:txBody>
          <a:bodyPr wrap="square" rtlCol="0">
            <a:spAutoFit/>
          </a:bodyPr>
          <a:lstStyle/>
          <a:p>
            <a:r>
              <a:rPr lang="en-US" sz="900">
                <a:hlinkClick r:id="rId9" tooltip="https://freepngimg.com/png/14923-non-profit-png-pic"/>
              </a:rPr>
              <a:t>This Photo</a:t>
            </a:r>
            <a:r>
              <a:rPr lang="en-US" sz="900"/>
              <a:t> by Unknown Author is licensed under </a:t>
            </a:r>
            <a:r>
              <a:rPr lang="en-US" sz="900">
                <a:hlinkClick r:id="rId10" tooltip="https://creativecommons.org/licenses/by-nc/3.0/"/>
              </a:rPr>
              <a:t>CC BY-NC</a:t>
            </a:r>
            <a:endParaRPr lang="en-US" sz="900"/>
          </a:p>
        </p:txBody>
      </p:sp>
      <p:pic>
        <p:nvPicPr>
          <p:cNvPr id="22" name="Picture 21">
            <a:extLst>
              <a:ext uri="{FF2B5EF4-FFF2-40B4-BE49-F238E27FC236}">
                <a16:creationId xmlns:a16="http://schemas.microsoft.com/office/drawing/2014/main" id="{59A16442-B522-4186-AE25-7D90E4CD7D4D}"/>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884240" y="1850689"/>
            <a:ext cx="2480680" cy="1653786"/>
          </a:xfrm>
          <a:prstGeom prst="rect">
            <a:avLst/>
          </a:prstGeom>
        </p:spPr>
      </p:pic>
      <p:pic>
        <p:nvPicPr>
          <p:cNvPr id="24" name="Picture 23">
            <a:extLst>
              <a:ext uri="{FF2B5EF4-FFF2-40B4-BE49-F238E27FC236}">
                <a16:creationId xmlns:a16="http://schemas.microsoft.com/office/drawing/2014/main" id="{BCC37CB3-66FA-4363-8951-AEF650CE14B7}"/>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824192" y="1326894"/>
            <a:ext cx="2631782" cy="1973837"/>
          </a:xfrm>
          <a:prstGeom prst="rect">
            <a:avLst/>
          </a:prstGeom>
        </p:spPr>
      </p:pic>
      <p:sp>
        <p:nvSpPr>
          <p:cNvPr id="25" name="TextBox 24">
            <a:extLst>
              <a:ext uri="{FF2B5EF4-FFF2-40B4-BE49-F238E27FC236}">
                <a16:creationId xmlns:a16="http://schemas.microsoft.com/office/drawing/2014/main" id="{58A41E2A-87C7-405C-A547-937F1E3AE687}"/>
              </a:ext>
              <a:ext uri="{C183D7F6-B498-43B3-948B-1728B52AA6E4}">
                <adec:decorative xmlns:adec="http://schemas.microsoft.com/office/drawing/2017/decorative" val="1"/>
              </a:ext>
            </a:extLst>
          </p:cNvPr>
          <p:cNvSpPr txBox="1"/>
          <p:nvPr/>
        </p:nvSpPr>
        <p:spPr>
          <a:xfrm>
            <a:off x="539502" y="3365360"/>
            <a:ext cx="4762500" cy="230832"/>
          </a:xfrm>
          <a:prstGeom prst="rect">
            <a:avLst/>
          </a:prstGeom>
          <a:noFill/>
        </p:spPr>
        <p:txBody>
          <a:bodyPr wrap="square" rtlCol="0">
            <a:spAutoFit/>
          </a:bodyPr>
          <a:lstStyle/>
          <a:p>
            <a:r>
              <a:rPr lang="en-US" sz="900" dirty="0">
                <a:hlinkClick r:id="rId14" tooltip="https://www.flickr.com/photos/11897392@N04/2729688755/"/>
              </a:rPr>
              <a:t>This Photo</a:t>
            </a:r>
            <a:r>
              <a:rPr lang="en-US" sz="900" dirty="0"/>
              <a:t> by Unknown Author is licensed under </a:t>
            </a:r>
            <a:r>
              <a:rPr lang="en-US" sz="900" dirty="0">
                <a:hlinkClick r:id="rId15" tooltip="https://creativecommons.org/licenses/by-nd/3.0/"/>
              </a:rPr>
              <a:t>CC BY-ND</a:t>
            </a:r>
            <a:endParaRPr lang="en-US" sz="900" dirty="0"/>
          </a:p>
        </p:txBody>
      </p:sp>
      <p:pic>
        <p:nvPicPr>
          <p:cNvPr id="27" name="Picture 26">
            <a:extLst>
              <a:ext uri="{FF2B5EF4-FFF2-40B4-BE49-F238E27FC236}">
                <a16:creationId xmlns:a16="http://schemas.microsoft.com/office/drawing/2014/main" id="{3E8A6460-DD70-4EDD-A0EF-4300442BCF6F}"/>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4785489" y="1117226"/>
            <a:ext cx="2769235" cy="1847171"/>
          </a:xfrm>
          <a:prstGeom prst="rect">
            <a:avLst/>
          </a:prstGeom>
        </p:spPr>
      </p:pic>
    </p:spTree>
    <p:extLst>
      <p:ext uri="{BB962C8B-B14F-4D97-AF65-F5344CB8AC3E}">
        <p14:creationId xmlns:p14="http://schemas.microsoft.com/office/powerpoint/2010/main" val="229404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00241817-315E-4774-8951-F5ACFD480FB9}"/>
              </a:ext>
            </a:extLst>
          </p:cNvPr>
          <p:cNvSpPr>
            <a:spLocks noGrp="1"/>
          </p:cNvSpPr>
          <p:nvPr>
            <p:ph type="title"/>
          </p:nvPr>
        </p:nvSpPr>
        <p:spPr>
          <a:xfrm>
            <a:off x="728866" y="208261"/>
            <a:ext cx="11168273" cy="1325563"/>
          </a:xfrm>
        </p:spPr>
        <p:txBody>
          <a:bodyPr anchor="ctr">
            <a:normAutofit/>
          </a:bodyPr>
          <a:lstStyle/>
          <a:p>
            <a:r>
              <a:rPr lang="en-US" dirty="0">
                <a:solidFill>
                  <a:schemeClr val="accent3"/>
                </a:solidFill>
              </a:rPr>
              <a:t>Forum Agenda</a:t>
            </a:r>
          </a:p>
        </p:txBody>
      </p:sp>
      <p:sp>
        <p:nvSpPr>
          <p:cNvPr id="3" name="Content Placeholder 2"/>
          <p:cNvSpPr>
            <a:spLocks noGrp="1"/>
          </p:cNvSpPr>
          <p:nvPr>
            <p:ph sz="half" idx="1"/>
          </p:nvPr>
        </p:nvSpPr>
        <p:spPr>
          <a:xfrm>
            <a:off x="838200" y="1825625"/>
            <a:ext cx="5181600" cy="3897081"/>
          </a:xfrm>
        </p:spPr>
        <p:txBody>
          <a:bodyPr vert="horz" lIns="91440" tIns="45720" rIns="91440" bIns="45720" rtlCol="0">
            <a:normAutofit lnSpcReduction="10000"/>
          </a:bodyPr>
          <a:lstStyle/>
          <a:p>
            <a:pPr marL="0" indent="0">
              <a:buNone/>
            </a:pPr>
            <a:r>
              <a:rPr lang="en-US" sz="3600" dirty="0"/>
              <a:t>At the forum, participants will: </a:t>
            </a:r>
          </a:p>
          <a:p>
            <a:pPr lvl="1"/>
            <a:r>
              <a:rPr lang="en-US" sz="3200" dirty="0"/>
              <a:t>Learn about the CREATE BRIDGES process </a:t>
            </a:r>
          </a:p>
          <a:p>
            <a:pPr lvl="1"/>
            <a:r>
              <a:rPr lang="en-US" sz="3200" dirty="0"/>
              <a:t>Add to resource listing form</a:t>
            </a:r>
          </a:p>
          <a:p>
            <a:pPr lvl="1"/>
            <a:r>
              <a:rPr lang="en-US" sz="3200" dirty="0"/>
              <a:t>Conduct group work to identify strengths, challenges, and priorities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6814459" y="1480459"/>
            <a:ext cx="3897081" cy="3897081"/>
          </a:xfrm>
          <a:prstGeom prst="rect">
            <a:avLst/>
          </a:prstGeom>
          <a:noFill/>
        </p:spPr>
      </p:pic>
      <p:sp>
        <p:nvSpPr>
          <p:cNvPr id="2" name="TextBox 1">
            <a:extLst>
              <a:ext uri="{FF2B5EF4-FFF2-40B4-BE49-F238E27FC236}">
                <a16:creationId xmlns:a16="http://schemas.microsoft.com/office/drawing/2014/main" id="{6E611851-4367-46F4-B940-D0258A436892}"/>
              </a:ext>
              <a:ext uri="{C183D7F6-B498-43B3-948B-1728B52AA6E4}">
                <adec:decorative xmlns:adec="http://schemas.microsoft.com/office/drawing/2017/decorative" val="1"/>
              </a:ext>
            </a:extLst>
          </p:cNvPr>
          <p:cNvSpPr txBox="1"/>
          <p:nvPr/>
        </p:nvSpPr>
        <p:spPr>
          <a:xfrm>
            <a:off x="8420528" y="5522651"/>
            <a:ext cx="229101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pidpjourneyblog.wordpress.com/">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04958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00241817-315E-4774-8951-F5ACFD480FB9}"/>
              </a:ext>
            </a:extLst>
          </p:cNvPr>
          <p:cNvSpPr>
            <a:spLocks noGrp="1"/>
          </p:cNvSpPr>
          <p:nvPr>
            <p:ph type="title"/>
          </p:nvPr>
        </p:nvSpPr>
        <p:spPr>
          <a:xfrm>
            <a:off x="980439" y="-146516"/>
            <a:ext cx="8662325" cy="1979446"/>
          </a:xfrm>
        </p:spPr>
        <p:txBody>
          <a:bodyPr>
            <a:normAutofit/>
          </a:bodyPr>
          <a:lstStyle/>
          <a:p>
            <a:r>
              <a:rPr lang="en-US" dirty="0">
                <a:solidFill>
                  <a:schemeClr val="accent3"/>
                </a:solidFill>
              </a:rPr>
              <a:t>CREATE BRIDGES Forum Planning</a:t>
            </a:r>
            <a:endParaRPr lang="en-US" sz="2700" dirty="0">
              <a:solidFill>
                <a:schemeClr val="accent3"/>
              </a:solidFill>
            </a:endParaRPr>
          </a:p>
        </p:txBody>
      </p:sp>
      <p:sp>
        <p:nvSpPr>
          <p:cNvPr id="3" name="Content Placeholder 2"/>
          <p:cNvSpPr>
            <a:spLocks noGrp="1"/>
          </p:cNvSpPr>
          <p:nvPr>
            <p:ph sz="half" idx="1"/>
          </p:nvPr>
        </p:nvSpPr>
        <p:spPr>
          <a:xfrm>
            <a:off x="2129245" y="1832930"/>
            <a:ext cx="3715893" cy="2877842"/>
          </a:xfrm>
        </p:spPr>
        <p:txBody>
          <a:bodyPr vert="horz" lIns="91440" tIns="45720" rIns="91440" bIns="45720" rtlCol="0" anchor="t">
            <a:noAutofit/>
          </a:bodyPr>
          <a:lstStyle/>
          <a:p>
            <a:pPr>
              <a:buFont typeface="Wingdings" panose="05000000000000000000" pitchFamily="2" charset="2"/>
              <a:buChar char="ü"/>
            </a:pPr>
            <a:r>
              <a:rPr lang="en-US" sz="4400" dirty="0">
                <a:latin typeface="Gill Sans MT" panose="020B0502020104020203" pitchFamily="34" charset="0"/>
              </a:rPr>
              <a:t>When </a:t>
            </a:r>
          </a:p>
          <a:p>
            <a:pPr>
              <a:buFont typeface="Wingdings" panose="05000000000000000000" pitchFamily="2" charset="2"/>
              <a:buChar char="ü"/>
            </a:pPr>
            <a:r>
              <a:rPr lang="en-US" sz="4400" dirty="0">
                <a:latin typeface="Gill Sans MT" panose="020B0502020104020203" pitchFamily="34" charset="0"/>
                <a:cs typeface="Calibri"/>
              </a:rPr>
              <a:t>Where </a:t>
            </a:r>
          </a:p>
          <a:p>
            <a:pPr>
              <a:buFont typeface="Wingdings" panose="05000000000000000000" pitchFamily="2" charset="2"/>
              <a:buChar char="ü"/>
            </a:pPr>
            <a:r>
              <a:rPr lang="en-US" sz="4400" dirty="0">
                <a:latin typeface="Gill Sans MT" panose="020B0502020104020203" pitchFamily="34" charset="0"/>
                <a:cs typeface="Calibri"/>
              </a:rPr>
              <a:t>Who </a:t>
            </a:r>
          </a:p>
          <a:p>
            <a:pPr>
              <a:buFont typeface="Wingdings" panose="05000000000000000000" pitchFamily="2" charset="2"/>
              <a:buChar char="ü"/>
            </a:pPr>
            <a:r>
              <a:rPr lang="en-US" sz="4400" dirty="0">
                <a:latin typeface="Gill Sans MT" panose="020B0502020104020203" pitchFamily="34" charset="0"/>
                <a:cs typeface="Calibri"/>
              </a:rPr>
              <a:t>How</a:t>
            </a:r>
          </a:p>
        </p:txBody>
      </p:sp>
      <p:pic>
        <p:nvPicPr>
          <p:cNvPr id="6" name="Content Placeholder 5" descr="A calendar with a date and month of November 24th">
            <a:extLst>
              <a:ext uri="{FF2B5EF4-FFF2-40B4-BE49-F238E27FC236}">
                <a16:creationId xmlns:a16="http://schemas.microsoft.com/office/drawing/2014/main" id="{F937F5C9-ED66-46CF-B567-A62C9EA2C79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46864" y="1739421"/>
            <a:ext cx="3988755" cy="4488050"/>
          </a:xfrm>
        </p:spPr>
      </p:pic>
    </p:spTree>
    <p:extLst>
      <p:ext uri="{BB962C8B-B14F-4D97-AF65-F5344CB8AC3E}">
        <p14:creationId xmlns:p14="http://schemas.microsoft.com/office/powerpoint/2010/main" val="2530454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66" y="208261"/>
            <a:ext cx="2684894" cy="6253499"/>
          </a:xfrm>
        </p:spPr>
        <p:txBody>
          <a:bodyPr>
            <a:normAutofit/>
          </a:bodyPr>
          <a:lstStyle/>
          <a:p>
            <a:r>
              <a:rPr lang="en-US" dirty="0">
                <a:solidFill>
                  <a:schemeClr val="accent3"/>
                </a:solidFill>
              </a:rPr>
              <a:t>The CREATE BRIDGES Process:  A </a:t>
            </a:r>
            <a:br>
              <a:rPr lang="en-US" dirty="0">
                <a:solidFill>
                  <a:schemeClr val="accent3"/>
                </a:solidFill>
              </a:rPr>
            </a:br>
            <a:r>
              <a:rPr lang="en-US" dirty="0">
                <a:solidFill>
                  <a:schemeClr val="accent3"/>
                </a:solidFill>
              </a:rPr>
              <a:t>two-part approach, an overview </a:t>
            </a:r>
          </a:p>
        </p:txBody>
      </p:sp>
      <p:graphicFrame>
        <p:nvGraphicFramePr>
          <p:cNvPr id="5" name="Diagram 4"/>
          <p:cNvGraphicFramePr/>
          <p:nvPr>
            <p:extLst>
              <p:ext uri="{D42A27DB-BD31-4B8C-83A1-F6EECF244321}">
                <p14:modId xmlns:p14="http://schemas.microsoft.com/office/powerpoint/2010/main" val="4079054400"/>
              </p:ext>
            </p:extLst>
          </p:nvPr>
        </p:nvGraphicFramePr>
        <p:xfrm>
          <a:off x="2692400" y="132080"/>
          <a:ext cx="9885679" cy="6517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500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Business Retention and Expansion</a:t>
            </a:r>
          </a:p>
        </p:txBody>
      </p:sp>
      <p:sp>
        <p:nvSpPr>
          <p:cNvPr id="7" name="TextBox 6">
            <a:extLst>
              <a:ext uri="{C183D7F6-B498-43B3-948B-1728B52AA6E4}">
                <adec:decorative xmlns:adec="http://schemas.microsoft.com/office/drawing/2017/decorative" val="1"/>
              </a:ext>
            </a:extLst>
          </p:cNvPr>
          <p:cNvSpPr txBox="1"/>
          <p:nvPr/>
        </p:nvSpPr>
        <p:spPr>
          <a:xfrm>
            <a:off x="2641600" y="5655733"/>
            <a:ext cx="6807201" cy="938719"/>
          </a:xfrm>
          <a:prstGeom prst="rect">
            <a:avLst/>
          </a:prstGeom>
          <a:noFill/>
        </p:spPr>
        <p:txBody>
          <a:bodyPr wrap="square" rtlCol="0">
            <a:spAutoFit/>
          </a:bodyPr>
          <a:lstStyle/>
          <a:p>
            <a:endParaRPr lang="en-US" sz="1100" b="1" i="1" dirty="0"/>
          </a:p>
          <a:p>
            <a:endParaRPr lang="en-US" sz="1100" b="1" i="1" dirty="0"/>
          </a:p>
          <a:p>
            <a:endParaRPr lang="en-US" sz="1100" b="1" i="1" dirty="0"/>
          </a:p>
          <a:p>
            <a:endParaRPr lang="en-US" sz="1100" b="1" i="1" dirty="0"/>
          </a:p>
          <a:p>
            <a:endParaRPr lang="en-US" sz="1100" b="1" i="1" dirty="0"/>
          </a:p>
        </p:txBody>
      </p:sp>
      <p:graphicFrame>
        <p:nvGraphicFramePr>
          <p:cNvPr id="4" name="Diagram 3"/>
          <p:cNvGraphicFramePr/>
          <p:nvPr/>
        </p:nvGraphicFramePr>
        <p:xfrm>
          <a:off x="2827370" y="1334281"/>
          <a:ext cx="8506552" cy="4520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31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CFF9-997F-DBFD-C836-838E2F277F74}"/>
              </a:ext>
            </a:extLst>
          </p:cNvPr>
          <p:cNvSpPr>
            <a:spLocks noGrp="1"/>
          </p:cNvSpPr>
          <p:nvPr>
            <p:ph type="title"/>
          </p:nvPr>
        </p:nvSpPr>
        <p:spPr/>
        <p:txBody>
          <a:bodyPr/>
          <a:lstStyle/>
          <a:p>
            <a:r>
              <a:rPr lang="en-US" dirty="0"/>
              <a:t>Acknowledgements</a:t>
            </a:r>
          </a:p>
        </p:txBody>
      </p:sp>
      <p:sp>
        <p:nvSpPr>
          <p:cNvPr id="15" name="TextBox 14">
            <a:extLst>
              <a:ext uri="{FF2B5EF4-FFF2-40B4-BE49-F238E27FC236}">
                <a16:creationId xmlns:a16="http://schemas.microsoft.com/office/drawing/2014/main" id="{036018DF-E5BA-7953-6889-597F471AFFF7}"/>
              </a:ext>
            </a:extLst>
          </p:cNvPr>
          <p:cNvSpPr txBox="1"/>
          <p:nvPr/>
        </p:nvSpPr>
        <p:spPr>
          <a:xfrm>
            <a:off x="511864" y="4951782"/>
            <a:ext cx="11168273" cy="1323439"/>
          </a:xfrm>
          <a:prstGeom prst="rect">
            <a:avLst/>
          </a:prstGeom>
          <a:noFill/>
        </p:spPr>
        <p:txBody>
          <a:bodyPr wrap="square" rtlCol="0">
            <a:spAutoFit/>
          </a:bodyPr>
          <a:lstStyle/>
          <a:p>
            <a:pPr marL="0" marR="0" algn="ctr">
              <a:spcAft>
                <a:spcPts val="600"/>
              </a:spcAft>
            </a:pPr>
            <a:r>
              <a:rPr lang="en-US" sz="1400" dirty="0"/>
              <a:t>This curriculum was made possible through funding by Walmart.  The findings, conclusions, and recommendations presented in this curriculum are those of the Southern Rural Development Center and its project partners alone, and do not necessarily reflect the opinions of  Walmart.</a:t>
            </a:r>
          </a:p>
          <a:p>
            <a:pPr marL="0" marR="0" algn="ctr">
              <a:spcAft>
                <a:spcPts val="600"/>
              </a:spcAft>
            </a:pPr>
            <a:r>
              <a:rPr lang="en-US" sz="1400" dirty="0"/>
              <a:t>This work is supported by 2022-51150-327212 from the U.S. Department of Agriculture, National Institute of Food and Agriculture.</a:t>
            </a:r>
          </a:p>
          <a:p>
            <a:pPr marL="0" marR="0" algn="ctr">
              <a:spcAft>
                <a:spcPts val="600"/>
              </a:spcAft>
            </a:pPr>
            <a:r>
              <a:rPr lang="en-US" sz="1400" dirty="0"/>
              <a:t>Any opinions, findings, conclusions, or recommendations expressed in this publication are those of the author(s) and should not be construed to represent any official USDA or U.S. Government determination or policy.</a:t>
            </a:r>
          </a:p>
        </p:txBody>
      </p:sp>
      <p:pic>
        <p:nvPicPr>
          <p:cNvPr id="12" name="Picture 11" descr="new mexico state university extension logo">
            <a:extLst>
              <a:ext uri="{FF2B5EF4-FFF2-40B4-BE49-F238E27FC236}">
                <a16:creationId xmlns:a16="http://schemas.microsoft.com/office/drawing/2014/main" id="{472A0A60-785F-8F94-AB22-EF85FD02BBEA}"/>
              </a:ext>
            </a:extLst>
          </p:cNvPr>
          <p:cNvPicPr/>
          <p:nvPr/>
        </p:nvPicPr>
        <p:blipFill rotWithShape="1">
          <a:blip r:embed="rId3">
            <a:extLst>
              <a:ext uri="{28A0092B-C50C-407E-A947-70E740481C1C}">
                <a14:useLocalDpi xmlns:a14="http://schemas.microsoft.com/office/drawing/2010/main" val="0"/>
              </a:ext>
            </a:extLst>
          </a:blip>
          <a:srcRect r="5412"/>
          <a:stretch/>
        </p:blipFill>
        <p:spPr bwMode="auto">
          <a:xfrm>
            <a:off x="2202289" y="2015138"/>
            <a:ext cx="2365297" cy="749934"/>
          </a:xfrm>
          <a:prstGeom prst="rect">
            <a:avLst/>
          </a:prstGeom>
          <a:noFill/>
          <a:ln>
            <a:noFill/>
          </a:ln>
          <a:extLst>
            <a:ext uri="{53640926-AAD7-44D8-BBD7-CCE9431645EC}">
              <a14:shadowObscured xmlns:a14="http://schemas.microsoft.com/office/drawing/2010/main"/>
            </a:ext>
          </a:extLst>
        </p:spPr>
      </p:pic>
      <p:pic>
        <p:nvPicPr>
          <p:cNvPr id="13" name="Picture 12" descr="north carolina state extension logo">
            <a:extLst>
              <a:ext uri="{FF2B5EF4-FFF2-40B4-BE49-F238E27FC236}">
                <a16:creationId xmlns:a16="http://schemas.microsoft.com/office/drawing/2014/main" id="{143E0B3A-BB49-1257-5E99-DD59054FB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925" y="2015137"/>
            <a:ext cx="1200150" cy="749935"/>
          </a:xfrm>
          <a:prstGeom prst="rect">
            <a:avLst/>
          </a:prstGeom>
        </p:spPr>
      </p:pic>
      <p:pic>
        <p:nvPicPr>
          <p:cNvPr id="14" name="Picture 13" descr="Oklahoma state university extension logo">
            <a:extLst>
              <a:ext uri="{FF2B5EF4-FFF2-40B4-BE49-F238E27FC236}">
                <a16:creationId xmlns:a16="http://schemas.microsoft.com/office/drawing/2014/main" id="{CFFB668C-33F4-2089-8CE0-857410A736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4414" y="2134275"/>
            <a:ext cx="3042932" cy="450805"/>
          </a:xfrm>
          <a:prstGeom prst="rect">
            <a:avLst/>
          </a:prstGeom>
        </p:spPr>
      </p:pic>
      <p:pic>
        <p:nvPicPr>
          <p:cNvPr id="3" name="Picture 2" descr="university of Illinois extension logo">
            <a:extLst>
              <a:ext uri="{FF2B5EF4-FFF2-40B4-BE49-F238E27FC236}">
                <a16:creationId xmlns:a16="http://schemas.microsoft.com/office/drawing/2014/main" id="{0B46C1A5-25CE-E699-6A82-D0E8A4884F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34" t="18362" r="5747" b="18288"/>
          <a:stretch/>
        </p:blipFill>
        <p:spPr bwMode="auto">
          <a:xfrm>
            <a:off x="4657201" y="3467686"/>
            <a:ext cx="2877598" cy="749935"/>
          </a:xfrm>
          <a:prstGeom prst="rect">
            <a:avLst/>
          </a:prstGeom>
          <a:ln>
            <a:noFill/>
          </a:ln>
          <a:extLst>
            <a:ext uri="{53640926-AAD7-44D8-BBD7-CCE9431645EC}">
              <a14:shadowObscured xmlns:a14="http://schemas.microsoft.com/office/drawing/2010/main"/>
            </a:ext>
          </a:extLst>
        </p:spPr>
      </p:pic>
      <p:pic>
        <p:nvPicPr>
          <p:cNvPr id="10" name="Picture 9" descr="university of Arkansas extension logo">
            <a:extLst>
              <a:ext uri="{FF2B5EF4-FFF2-40B4-BE49-F238E27FC236}">
                <a16:creationId xmlns:a16="http://schemas.microsoft.com/office/drawing/2014/main" id="{9ED5C93C-378E-8343-1199-7AFD1284D6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352284" y="3483459"/>
            <a:ext cx="2365297" cy="789106"/>
          </a:xfrm>
          <a:prstGeom prst="rect">
            <a:avLst/>
          </a:prstGeom>
          <a:extLst>
            <a:ext uri="{53640926-AAD7-44D8-BBD7-CCE9431645EC}">
              <a14:shadowObscured xmlns:a14="http://schemas.microsoft.com/office/drawing/2010/main"/>
            </a:ext>
          </a:extLst>
        </p:spPr>
      </p:pic>
      <p:pic>
        <p:nvPicPr>
          <p:cNvPr id="17" name="Picture 16" descr="university of Kentucky community and economic development initiative of Kentucky logo">
            <a:extLst>
              <a:ext uri="{FF2B5EF4-FFF2-40B4-BE49-F238E27FC236}">
                <a16:creationId xmlns:a16="http://schemas.microsoft.com/office/drawing/2014/main" id="{CCDDBB10-FF1D-118B-73D4-86C1E81CFC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4419" y="3518614"/>
            <a:ext cx="3042932" cy="648077"/>
          </a:xfrm>
          <a:prstGeom prst="rect">
            <a:avLst/>
          </a:prstGeom>
        </p:spPr>
      </p:pic>
    </p:spTree>
    <p:extLst>
      <p:ext uri="{BB962C8B-B14F-4D97-AF65-F5344CB8AC3E}">
        <p14:creationId xmlns:p14="http://schemas.microsoft.com/office/powerpoint/2010/main" val="395204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Employee Perspectives</a:t>
            </a:r>
          </a:p>
        </p:txBody>
      </p:sp>
      <p:sp>
        <p:nvSpPr>
          <p:cNvPr id="7" name="TextBox 6">
            <a:extLst>
              <a:ext uri="{C183D7F6-B498-43B3-948B-1728B52AA6E4}">
                <adec:decorative xmlns:adec="http://schemas.microsoft.com/office/drawing/2017/decorative" val="1"/>
              </a:ext>
            </a:extLst>
          </p:cNvPr>
          <p:cNvSpPr txBox="1"/>
          <p:nvPr/>
        </p:nvSpPr>
        <p:spPr>
          <a:xfrm>
            <a:off x="2641600" y="5655733"/>
            <a:ext cx="6807201" cy="938719"/>
          </a:xfrm>
          <a:prstGeom prst="rect">
            <a:avLst/>
          </a:prstGeom>
          <a:noFill/>
        </p:spPr>
        <p:txBody>
          <a:bodyPr wrap="square" rtlCol="0">
            <a:spAutoFit/>
          </a:bodyPr>
          <a:lstStyle/>
          <a:p>
            <a:endParaRPr lang="en-US" sz="1100" b="1" i="1" dirty="0"/>
          </a:p>
          <a:p>
            <a:endParaRPr lang="en-US" sz="1100" b="1" i="1" dirty="0"/>
          </a:p>
          <a:p>
            <a:endParaRPr lang="en-US" sz="1100" b="1" i="1" dirty="0"/>
          </a:p>
          <a:p>
            <a:endParaRPr lang="en-US" sz="1100" b="1" i="1" dirty="0"/>
          </a:p>
          <a:p>
            <a:endParaRPr lang="en-US" sz="1100" b="1" i="1" dirty="0"/>
          </a:p>
        </p:txBody>
      </p:sp>
      <p:pic>
        <p:nvPicPr>
          <p:cNvPr id="4" name="Picture 3" descr="A group of people sitting around a table">
            <a:extLst>
              <a:ext uri="{FF2B5EF4-FFF2-40B4-BE49-F238E27FC236}">
                <a16:creationId xmlns:a16="http://schemas.microsoft.com/office/drawing/2014/main" id="{77BF26D2-1FA3-4D67-908B-EF8C43D2C8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2187786"/>
            <a:ext cx="5201920" cy="3467947"/>
          </a:xfrm>
          <a:prstGeom prst="rect">
            <a:avLst/>
          </a:prstGeom>
        </p:spPr>
      </p:pic>
      <p:sp>
        <p:nvSpPr>
          <p:cNvPr id="6" name="TextBox 5">
            <a:extLst>
              <a:ext uri="{FF2B5EF4-FFF2-40B4-BE49-F238E27FC236}">
                <a16:creationId xmlns:a16="http://schemas.microsoft.com/office/drawing/2014/main" id="{DEC1DB73-8701-41ED-8990-2BADF1136C0A}"/>
              </a:ext>
              <a:ext uri="{C183D7F6-B498-43B3-948B-1728B52AA6E4}">
                <adec:decorative xmlns:adec="http://schemas.microsoft.com/office/drawing/2017/decorative" val="1"/>
              </a:ext>
            </a:extLst>
          </p:cNvPr>
          <p:cNvSpPr txBox="1"/>
          <p:nvPr/>
        </p:nvSpPr>
        <p:spPr>
          <a:xfrm>
            <a:off x="3352800" y="5608124"/>
            <a:ext cx="5201920" cy="230832"/>
          </a:xfrm>
          <a:prstGeom prst="rect">
            <a:avLst/>
          </a:prstGeom>
          <a:noFill/>
        </p:spPr>
        <p:txBody>
          <a:bodyPr wrap="square" rtlCol="0">
            <a:spAutoFit/>
          </a:bodyPr>
          <a:lstStyle/>
          <a:p>
            <a:r>
              <a:rPr lang="en-US" sz="900">
                <a:hlinkClick r:id="rId4" tooltip="http://scienceforwork.com/blog/teamwork-training/"/>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24105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F981-5DA3-C735-45FC-3EF46F219399}"/>
              </a:ext>
            </a:extLst>
          </p:cNvPr>
          <p:cNvSpPr>
            <a:spLocks noGrp="1"/>
          </p:cNvSpPr>
          <p:nvPr>
            <p:ph type="title"/>
          </p:nvPr>
        </p:nvSpPr>
        <p:spPr/>
        <p:txBody>
          <a:bodyPr/>
          <a:lstStyle/>
          <a:p>
            <a:r>
              <a:rPr lang="en-US" dirty="0">
                <a:solidFill>
                  <a:schemeClr val="accent3"/>
                </a:solidFill>
              </a:rPr>
              <a:t>Get involved and stay in touch! </a:t>
            </a:r>
          </a:p>
        </p:txBody>
      </p:sp>
      <p:pic>
        <p:nvPicPr>
          <p:cNvPr id="6" name="Picture 5">
            <a:extLst>
              <a:ext uri="{FF2B5EF4-FFF2-40B4-BE49-F238E27FC236}">
                <a16:creationId xmlns:a16="http://schemas.microsoft.com/office/drawing/2014/main" id="{A4A5B5A0-18AD-5409-77D5-D5971735B43B}"/>
              </a:ext>
            </a:extLst>
          </p:cNvPr>
          <p:cNvPicPr>
            <a:picLocks noChangeAspect="1"/>
          </p:cNvPicPr>
          <p:nvPr/>
        </p:nvPicPr>
        <p:blipFill>
          <a:blip r:embed="rId3"/>
          <a:stretch>
            <a:fillRect/>
          </a:stretch>
        </p:blipFill>
        <p:spPr>
          <a:xfrm>
            <a:off x="401764" y="1432223"/>
            <a:ext cx="11388471" cy="5115915"/>
          </a:xfrm>
          <a:prstGeom prst="rect">
            <a:avLst/>
          </a:prstGeom>
        </p:spPr>
      </p:pic>
    </p:spTree>
    <p:extLst>
      <p:ext uri="{BB962C8B-B14F-4D97-AF65-F5344CB8AC3E}">
        <p14:creationId xmlns:p14="http://schemas.microsoft.com/office/powerpoint/2010/main" val="240389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5A23-D7D8-222C-142C-E085BADCA1DB}"/>
              </a:ext>
            </a:extLst>
          </p:cNvPr>
          <p:cNvSpPr>
            <a:spLocks noGrp="1"/>
          </p:cNvSpPr>
          <p:nvPr>
            <p:ph type="title"/>
          </p:nvPr>
        </p:nvSpPr>
        <p:spPr/>
        <p:txBody>
          <a:bodyPr/>
          <a:lstStyle/>
          <a:p>
            <a:r>
              <a:rPr lang="en-US" dirty="0">
                <a:solidFill>
                  <a:schemeClr val="accent3"/>
                </a:solidFill>
              </a:rPr>
              <a:t>Questions?</a:t>
            </a:r>
          </a:p>
        </p:txBody>
      </p:sp>
    </p:spTree>
    <p:extLst>
      <p:ext uri="{BB962C8B-B14F-4D97-AF65-F5344CB8AC3E}">
        <p14:creationId xmlns:p14="http://schemas.microsoft.com/office/powerpoint/2010/main" val="266213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91" y="257357"/>
            <a:ext cx="10515600" cy="1325563"/>
          </a:xfrm>
        </p:spPr>
        <p:txBody>
          <a:bodyPr/>
          <a:lstStyle/>
          <a:p>
            <a:r>
              <a:rPr lang="en-US" dirty="0">
                <a:solidFill>
                  <a:schemeClr val="accent3"/>
                </a:solidFill>
              </a:rPr>
              <a:t>Notification &amp; Orientation</a:t>
            </a:r>
          </a:p>
        </p:txBody>
      </p:sp>
      <p:sp>
        <p:nvSpPr>
          <p:cNvPr id="16" name="Isosceles Triangle 15">
            <a:extLst>
              <a:ext uri="{C183D7F6-B498-43B3-948B-1728B52AA6E4}">
                <adec:decorative xmlns:adec="http://schemas.microsoft.com/office/drawing/2017/decorative" val="1"/>
              </a:ext>
            </a:extLst>
          </p:cNvPr>
          <p:cNvSpPr/>
          <p:nvPr/>
        </p:nvSpPr>
        <p:spPr>
          <a:xfrm rot="5400000">
            <a:off x="-252391" y="2520870"/>
            <a:ext cx="3595258" cy="1816257"/>
          </a:xfrm>
          <a:prstGeom prst="triangle">
            <a:avLst>
              <a:gd name="adj" fmla="val 50381"/>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TextBox 29"/>
          <p:cNvSpPr txBox="1"/>
          <p:nvPr/>
        </p:nvSpPr>
        <p:spPr>
          <a:xfrm>
            <a:off x="628923" y="2675342"/>
            <a:ext cx="1696955" cy="1200329"/>
          </a:xfrm>
          <a:prstGeom prst="rect">
            <a:avLst/>
          </a:prstGeom>
          <a:noFill/>
        </p:spPr>
        <p:txBody>
          <a:bodyPr wrap="square" rtlCol="0">
            <a:spAutoFit/>
          </a:bodyPr>
          <a:lstStyle/>
          <a:p>
            <a:r>
              <a:rPr lang="en-US" sz="2400" dirty="0">
                <a:solidFill>
                  <a:schemeClr val="bg1"/>
                </a:solidFill>
              </a:rPr>
              <a:t>Regional Steering Committee</a:t>
            </a:r>
          </a:p>
        </p:txBody>
      </p:sp>
      <p:sp>
        <p:nvSpPr>
          <p:cNvPr id="15" name="Rectangle 14">
            <a:extLst>
              <a:ext uri="{C183D7F6-B498-43B3-948B-1728B52AA6E4}">
                <adec:decorative xmlns:adec="http://schemas.microsoft.com/office/drawing/2017/decorative" val="1"/>
              </a:ext>
            </a:extLst>
          </p:cNvPr>
          <p:cNvSpPr/>
          <p:nvPr/>
        </p:nvSpPr>
        <p:spPr>
          <a:xfrm>
            <a:off x="2594495" y="1890158"/>
            <a:ext cx="1476418" cy="3140031"/>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TextBox 30"/>
          <p:cNvSpPr txBox="1"/>
          <p:nvPr/>
        </p:nvSpPr>
        <p:spPr>
          <a:xfrm>
            <a:off x="2622219" y="2100489"/>
            <a:ext cx="1546461" cy="2677656"/>
          </a:xfrm>
          <a:prstGeom prst="rect">
            <a:avLst/>
          </a:prstGeom>
          <a:noFill/>
        </p:spPr>
        <p:txBody>
          <a:bodyPr wrap="square" rtlCol="0">
            <a:spAutoFit/>
          </a:bodyPr>
          <a:lstStyle/>
          <a:p>
            <a:r>
              <a:rPr lang="en-US" sz="2400" dirty="0">
                <a:solidFill>
                  <a:schemeClr val="bg1"/>
                </a:solidFill>
              </a:rPr>
              <a:t>Resource Listing of businesses, training programs, and resources</a:t>
            </a:r>
          </a:p>
        </p:txBody>
      </p:sp>
      <p:sp>
        <p:nvSpPr>
          <p:cNvPr id="18" name="Left Brace 17">
            <a:extLst>
              <a:ext uri="{FF2B5EF4-FFF2-40B4-BE49-F238E27FC236}">
                <a16:creationId xmlns:a16="http://schemas.microsoft.com/office/drawing/2014/main" id="{FDF887EE-DFCE-4014-BA5E-4225F70EF7BE}"/>
              </a:ext>
              <a:ext uri="{C183D7F6-B498-43B3-948B-1728B52AA6E4}">
                <adec:decorative xmlns:adec="http://schemas.microsoft.com/office/drawing/2017/decorative" val="1"/>
              </a:ext>
            </a:extLst>
          </p:cNvPr>
          <p:cNvSpPr/>
          <p:nvPr/>
        </p:nvSpPr>
        <p:spPr>
          <a:xfrm rot="16200000">
            <a:off x="1982836" y="3905388"/>
            <a:ext cx="737052" cy="3441887"/>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33" name="Isosceles Triangle 32">
            <a:extLst>
              <a:ext uri="{C183D7F6-B498-43B3-948B-1728B52AA6E4}">
                <adec:decorative xmlns:adec="http://schemas.microsoft.com/office/drawing/2017/decorative" val="1"/>
              </a:ext>
            </a:extLst>
          </p:cNvPr>
          <p:cNvSpPr/>
          <p:nvPr/>
        </p:nvSpPr>
        <p:spPr>
          <a:xfrm rot="5400000">
            <a:off x="3401517" y="2552047"/>
            <a:ext cx="3595259"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TextBox 35"/>
          <p:cNvSpPr txBox="1"/>
          <p:nvPr/>
        </p:nvSpPr>
        <p:spPr>
          <a:xfrm>
            <a:off x="4306091" y="2700653"/>
            <a:ext cx="1750001" cy="1477328"/>
          </a:xfrm>
          <a:prstGeom prst="rect">
            <a:avLst/>
          </a:prstGeom>
          <a:noFill/>
        </p:spPr>
        <p:txBody>
          <a:bodyPr wrap="square" rtlCol="0">
            <a:spAutoFit/>
          </a:bodyPr>
          <a:lstStyle/>
          <a:p>
            <a:endParaRPr lang="en-US" dirty="0">
              <a:solidFill>
                <a:schemeClr val="bg1"/>
              </a:solidFill>
            </a:endParaRPr>
          </a:p>
          <a:p>
            <a:r>
              <a:rPr lang="en-US" sz="2400" dirty="0">
                <a:solidFill>
                  <a:schemeClr val="bg1"/>
                </a:solidFill>
              </a:rPr>
              <a:t>CREATE </a:t>
            </a:r>
          </a:p>
          <a:p>
            <a:r>
              <a:rPr lang="en-US" sz="2400" dirty="0">
                <a:solidFill>
                  <a:schemeClr val="bg1"/>
                </a:solidFill>
              </a:rPr>
              <a:t>BRIDGES</a:t>
            </a:r>
          </a:p>
          <a:p>
            <a:r>
              <a:rPr lang="en-US" sz="2400" dirty="0">
                <a:solidFill>
                  <a:schemeClr val="bg1"/>
                </a:solidFill>
              </a:rPr>
              <a:t>Forum</a:t>
            </a:r>
          </a:p>
        </p:txBody>
      </p:sp>
      <p:sp>
        <p:nvSpPr>
          <p:cNvPr id="20" name="Rectangle 19">
            <a:extLst>
              <a:ext uri="{C183D7F6-B498-43B3-948B-1728B52AA6E4}">
                <adec:decorative xmlns:adec="http://schemas.microsoft.com/office/drawing/2017/decorative" val="1"/>
              </a:ext>
            </a:extLst>
          </p:cNvPr>
          <p:cNvSpPr/>
          <p:nvPr/>
        </p:nvSpPr>
        <p:spPr>
          <a:xfrm>
            <a:off x="6279783" y="1900112"/>
            <a:ext cx="1710738" cy="148184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a:xfrm>
            <a:off x="6344140" y="1856205"/>
            <a:ext cx="1582024" cy="1569660"/>
          </a:xfrm>
          <a:prstGeom prst="rect">
            <a:avLst/>
          </a:prstGeom>
          <a:noFill/>
        </p:spPr>
        <p:txBody>
          <a:bodyPr wrap="square" rtlCol="0">
            <a:spAutoFit/>
          </a:bodyPr>
          <a:lstStyle/>
          <a:p>
            <a:pPr algn="ctr"/>
            <a:r>
              <a:rPr lang="en-US" sz="2400" dirty="0">
                <a:solidFill>
                  <a:schemeClr val="bg1"/>
                </a:solidFill>
              </a:rPr>
              <a:t>Business Retention and Expansion</a:t>
            </a:r>
          </a:p>
        </p:txBody>
      </p:sp>
      <p:sp>
        <p:nvSpPr>
          <p:cNvPr id="3" name="Rectangle 2">
            <a:extLst>
              <a:ext uri="{FF2B5EF4-FFF2-40B4-BE49-F238E27FC236}">
                <a16:creationId xmlns:a16="http://schemas.microsoft.com/office/drawing/2014/main" id="{EC291C6B-6816-460F-B6CE-59B462953AB8}"/>
              </a:ext>
            </a:extLst>
          </p:cNvPr>
          <p:cNvSpPr/>
          <p:nvPr/>
        </p:nvSpPr>
        <p:spPr>
          <a:xfrm>
            <a:off x="6266609" y="3829861"/>
            <a:ext cx="1720545" cy="120032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dirty="0">
                <a:cs typeface="Calibri"/>
              </a:rPr>
              <a:t>Employee engagement</a:t>
            </a:r>
          </a:p>
        </p:txBody>
      </p:sp>
      <p:sp>
        <p:nvSpPr>
          <p:cNvPr id="22" name="Rectangle 16">
            <a:extLst>
              <a:ext uri="{C183D7F6-B498-43B3-948B-1728B52AA6E4}">
                <adec:decorative xmlns:adec="http://schemas.microsoft.com/office/drawing/2017/decorative" val="1"/>
              </a:ext>
            </a:extLst>
          </p:cNvPr>
          <p:cNvSpPr>
            <a:spLocks noChangeArrowheads="1"/>
          </p:cNvSpPr>
          <p:nvPr/>
        </p:nvSpPr>
        <p:spPr bwMode="auto">
          <a:xfrm>
            <a:off x="0" y="-320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Isosceles Triangle 34">
            <a:extLst>
              <a:ext uri="{C183D7F6-B498-43B3-948B-1728B52AA6E4}">
                <adec:decorative xmlns:adec="http://schemas.microsoft.com/office/drawing/2017/decorative" val="1"/>
              </a:ext>
            </a:extLst>
          </p:cNvPr>
          <p:cNvSpPr/>
          <p:nvPr/>
        </p:nvSpPr>
        <p:spPr>
          <a:xfrm rot="5400000">
            <a:off x="7311373" y="2524915"/>
            <a:ext cx="3579413" cy="1816256"/>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TextBox 36"/>
          <p:cNvSpPr txBox="1"/>
          <p:nvPr/>
        </p:nvSpPr>
        <p:spPr>
          <a:xfrm>
            <a:off x="8149855" y="3013499"/>
            <a:ext cx="1765974" cy="830997"/>
          </a:xfrm>
          <a:prstGeom prst="rect">
            <a:avLst/>
          </a:prstGeom>
          <a:noFill/>
        </p:spPr>
        <p:txBody>
          <a:bodyPr wrap="square" rtlCol="0" anchor="t">
            <a:spAutoFit/>
          </a:bodyPr>
          <a:lstStyle/>
          <a:p>
            <a:r>
              <a:rPr lang="en-US" sz="2400" dirty="0">
                <a:solidFill>
                  <a:schemeClr val="bg1"/>
                </a:solidFill>
              </a:rPr>
              <a:t>CREATE </a:t>
            </a:r>
          </a:p>
          <a:p>
            <a:r>
              <a:rPr lang="en-US" sz="2400" dirty="0">
                <a:solidFill>
                  <a:schemeClr val="bg1"/>
                </a:solidFill>
              </a:rPr>
              <a:t>Academy</a:t>
            </a:r>
          </a:p>
        </p:txBody>
      </p:sp>
      <p:sp>
        <p:nvSpPr>
          <p:cNvPr id="34" name="Isosceles Triangle 33">
            <a:extLst>
              <a:ext uri="{C183D7F6-B498-43B3-948B-1728B52AA6E4}">
                <adec:decorative xmlns:adec="http://schemas.microsoft.com/office/drawing/2017/decorative" val="1"/>
              </a:ext>
            </a:extLst>
          </p:cNvPr>
          <p:cNvSpPr/>
          <p:nvPr/>
        </p:nvSpPr>
        <p:spPr>
          <a:xfrm rot="5400000">
            <a:off x="9276260" y="2546013"/>
            <a:ext cx="3550537" cy="1765973"/>
          </a:xfrm>
          <a:prstGeom prst="triangle">
            <a:avLst>
              <a:gd name="adj" fmla="val 5038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2" name="TextBox 41"/>
          <p:cNvSpPr txBox="1"/>
          <p:nvPr/>
        </p:nvSpPr>
        <p:spPr>
          <a:xfrm>
            <a:off x="10212374" y="2352176"/>
            <a:ext cx="1541811" cy="1846659"/>
          </a:xfrm>
          <a:prstGeom prst="rect">
            <a:avLst/>
          </a:prstGeom>
          <a:noFill/>
        </p:spPr>
        <p:txBody>
          <a:bodyPr wrap="square" rtlCol="0">
            <a:spAutoFit/>
          </a:bodyPr>
          <a:lstStyle/>
          <a:p>
            <a:endParaRPr lang="en-US" dirty="0"/>
          </a:p>
          <a:p>
            <a:r>
              <a:rPr lang="en-US" sz="2400" dirty="0">
                <a:solidFill>
                  <a:schemeClr val="bg1"/>
                </a:solidFill>
              </a:rPr>
              <a:t>New strategies </a:t>
            </a:r>
          </a:p>
          <a:p>
            <a:r>
              <a:rPr lang="en-US" sz="2400" dirty="0">
                <a:solidFill>
                  <a:schemeClr val="bg1"/>
                </a:solidFill>
              </a:rPr>
              <a:t>and </a:t>
            </a:r>
          </a:p>
          <a:p>
            <a:r>
              <a:rPr lang="en-US" sz="2400" dirty="0">
                <a:solidFill>
                  <a:schemeClr val="bg1"/>
                </a:solidFill>
              </a:rPr>
              <a:t>actions</a:t>
            </a:r>
          </a:p>
        </p:txBody>
      </p:sp>
    </p:spTree>
    <p:extLst>
      <p:ext uri="{BB962C8B-B14F-4D97-AF65-F5344CB8AC3E}">
        <p14:creationId xmlns:p14="http://schemas.microsoft.com/office/powerpoint/2010/main" val="38828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33" grpId="0" animBg="1"/>
      <p:bldP spid="20" grpId="0" animBg="1"/>
      <p:bldP spid="3" grpId="0" animBg="1"/>
      <p:bldP spid="35"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DF6D-EA5E-2C33-169A-7C54B2458EB9}"/>
              </a:ext>
            </a:extLst>
          </p:cNvPr>
          <p:cNvSpPr>
            <a:spLocks noGrp="1"/>
          </p:cNvSpPr>
          <p:nvPr>
            <p:ph type="title"/>
          </p:nvPr>
        </p:nvSpPr>
        <p:spPr/>
        <p:txBody>
          <a:bodyPr/>
          <a:lstStyle/>
          <a:p>
            <a:r>
              <a:rPr lang="en-US" dirty="0">
                <a:solidFill>
                  <a:schemeClr val="accent1"/>
                </a:solidFill>
              </a:rPr>
              <a:t>Introduction and Teambuilding </a:t>
            </a:r>
          </a:p>
        </p:txBody>
      </p:sp>
      <p:pic>
        <p:nvPicPr>
          <p:cNvPr id="8" name="Content Placeholder 7" descr="Several cards with different colored text">
            <a:extLst>
              <a:ext uri="{FF2B5EF4-FFF2-40B4-BE49-F238E27FC236}">
                <a16:creationId xmlns:a16="http://schemas.microsoft.com/office/drawing/2014/main" id="{AD8CCA78-F2C2-1B64-B64C-5128336AB6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4412" y="1533824"/>
            <a:ext cx="4751388" cy="4751388"/>
          </a:xfrm>
        </p:spPr>
      </p:pic>
      <p:sp>
        <p:nvSpPr>
          <p:cNvPr id="3" name="TextBox 2">
            <a:extLst>
              <a:ext uri="{FF2B5EF4-FFF2-40B4-BE49-F238E27FC236}">
                <a16:creationId xmlns:a16="http://schemas.microsoft.com/office/drawing/2014/main" id="{A8A078A2-3B30-476B-B6E8-96D954D38E10}"/>
              </a:ext>
            </a:extLst>
          </p:cNvPr>
          <p:cNvSpPr txBox="1"/>
          <p:nvPr/>
        </p:nvSpPr>
        <p:spPr>
          <a:xfrm>
            <a:off x="728866" y="5962046"/>
            <a:ext cx="6067839" cy="646331"/>
          </a:xfrm>
          <a:prstGeom prst="rect">
            <a:avLst/>
          </a:prstGeom>
          <a:noFill/>
        </p:spPr>
        <p:txBody>
          <a:bodyPr wrap="square" rtlCol="0">
            <a:spAutoFit/>
          </a:bodyPr>
          <a:lstStyle/>
          <a:p>
            <a:r>
              <a:rPr lang="en-US" dirty="0"/>
              <a:t>Source: </a:t>
            </a:r>
            <a:r>
              <a:rPr lang="en-US" u="sng" dirty="0">
                <a:hlinkClick r:id="rId4"/>
              </a:rPr>
              <a:t>https://weand.me/product/we-connect-cards/</a:t>
            </a:r>
            <a:r>
              <a:rPr lang="en-US" dirty="0"/>
              <a:t> </a:t>
            </a:r>
          </a:p>
          <a:p>
            <a:endParaRPr lang="en-US" dirty="0"/>
          </a:p>
        </p:txBody>
      </p:sp>
    </p:spTree>
    <p:extLst>
      <p:ext uri="{BB962C8B-B14F-4D97-AF65-F5344CB8AC3E}">
        <p14:creationId xmlns:p14="http://schemas.microsoft.com/office/powerpoint/2010/main" val="172645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10" y="236464"/>
            <a:ext cx="8621398" cy="1408252"/>
          </a:xfrm>
        </p:spPr>
        <p:txBody>
          <a:bodyPr>
            <a:normAutofit/>
          </a:bodyPr>
          <a:lstStyle/>
          <a:p>
            <a:r>
              <a:rPr lang="en-US" dirty="0">
                <a:solidFill>
                  <a:schemeClr val="accent3"/>
                </a:solidFill>
              </a:rPr>
              <a:t>Building your Regional Steering Committee</a:t>
            </a:r>
          </a:p>
        </p:txBody>
      </p:sp>
      <p:graphicFrame>
        <p:nvGraphicFramePr>
          <p:cNvPr id="5" name="Diagram 4"/>
          <p:cNvGraphicFramePr/>
          <p:nvPr>
            <p:extLst>
              <p:ext uri="{D42A27DB-BD31-4B8C-83A1-F6EECF244321}">
                <p14:modId xmlns:p14="http://schemas.microsoft.com/office/powerpoint/2010/main" val="180815099"/>
              </p:ext>
            </p:extLst>
          </p:nvPr>
        </p:nvGraphicFramePr>
        <p:xfrm>
          <a:off x="874294" y="1158398"/>
          <a:ext cx="11246586" cy="5463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16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441" y="365125"/>
            <a:ext cx="8947247" cy="1325563"/>
          </a:xfrm>
        </p:spPr>
        <p:txBody>
          <a:bodyPr>
            <a:normAutofit/>
          </a:bodyPr>
          <a:lstStyle/>
          <a:p>
            <a:r>
              <a:rPr lang="en-US" sz="4000" dirty="0">
                <a:solidFill>
                  <a:schemeClr val="accent3"/>
                </a:solidFill>
              </a:rPr>
              <a:t>Regional Steering Committee Responsibilities</a:t>
            </a:r>
          </a:p>
        </p:txBody>
      </p:sp>
      <p:sp>
        <p:nvSpPr>
          <p:cNvPr id="5" name="Content Placeholder 4"/>
          <p:cNvSpPr>
            <a:spLocks noGrp="1"/>
          </p:cNvSpPr>
          <p:nvPr>
            <p:ph sz="half" idx="1"/>
          </p:nvPr>
        </p:nvSpPr>
        <p:spPr>
          <a:xfrm>
            <a:off x="865632" y="1828800"/>
            <a:ext cx="5181600" cy="4549697"/>
          </a:xfrm>
        </p:spPr>
        <p:txBody>
          <a:bodyPr/>
          <a:lstStyle/>
          <a:p>
            <a:pPr marL="457200" indent="-457200">
              <a:buFont typeface="Wingdings" panose="05000000000000000000" pitchFamily="2" charset="2"/>
              <a:buChar char="q"/>
            </a:pPr>
            <a:r>
              <a:rPr lang="en-US" dirty="0"/>
              <a:t>Coordinate with state facilitators</a:t>
            </a:r>
          </a:p>
          <a:p>
            <a:pPr marL="457200" indent="-457200">
              <a:buFont typeface="Wingdings" panose="05000000000000000000" pitchFamily="2" charset="2"/>
              <a:buChar char="q"/>
            </a:pPr>
            <a:r>
              <a:rPr lang="en-US" dirty="0"/>
              <a:t>Guide resource listing assignment</a:t>
            </a:r>
          </a:p>
          <a:p>
            <a:pPr marL="457200" indent="-457200">
              <a:buFont typeface="Wingdings" panose="05000000000000000000" pitchFamily="2" charset="2"/>
              <a:buChar char="q"/>
            </a:pPr>
            <a:r>
              <a:rPr lang="en-US" dirty="0"/>
              <a:t>Engage key stakeholders and the public</a:t>
            </a:r>
          </a:p>
          <a:p>
            <a:pPr marL="457200" indent="-457200">
              <a:buFont typeface="Wingdings" panose="05000000000000000000" pitchFamily="2" charset="2"/>
              <a:buChar char="q"/>
            </a:pPr>
            <a:r>
              <a:rPr lang="en-US" dirty="0"/>
              <a:t>Plan and implement communications strategy for region</a:t>
            </a:r>
          </a:p>
          <a:p>
            <a:endParaRPr lang="en-US" dirty="0"/>
          </a:p>
        </p:txBody>
      </p:sp>
      <p:sp>
        <p:nvSpPr>
          <p:cNvPr id="6" name="Content Placeholder 5"/>
          <p:cNvSpPr>
            <a:spLocks noGrp="1"/>
          </p:cNvSpPr>
          <p:nvPr>
            <p:ph sz="half" idx="2"/>
          </p:nvPr>
        </p:nvSpPr>
        <p:spPr>
          <a:xfrm>
            <a:off x="6172200" y="1828800"/>
            <a:ext cx="5181600" cy="4549696"/>
          </a:xfrm>
        </p:spPr>
        <p:txBody>
          <a:bodyPr/>
          <a:lstStyle/>
          <a:p>
            <a:pPr marL="457200" indent="-457200">
              <a:buFont typeface="Wingdings" panose="05000000000000000000" pitchFamily="2" charset="2"/>
              <a:buChar char="q"/>
            </a:pPr>
            <a:r>
              <a:rPr lang="en-US" dirty="0"/>
              <a:t>Initiate CREATE BRIDGES Forum</a:t>
            </a:r>
          </a:p>
          <a:p>
            <a:pPr marL="457200" indent="-457200">
              <a:buFont typeface="Wingdings" panose="05000000000000000000" pitchFamily="2" charset="2"/>
              <a:buChar char="q"/>
            </a:pPr>
            <a:r>
              <a:rPr lang="en-US" dirty="0"/>
              <a:t>Survey businesses and employees</a:t>
            </a:r>
          </a:p>
          <a:p>
            <a:pPr marL="457200" indent="-457200">
              <a:buFont typeface="Wingdings" panose="05000000000000000000" pitchFamily="2" charset="2"/>
              <a:buChar char="q"/>
            </a:pPr>
            <a:r>
              <a:rPr lang="en-US" dirty="0"/>
              <a:t>Participate in CREATE Academy</a:t>
            </a:r>
          </a:p>
          <a:p>
            <a:pPr marL="457200" indent="-457200">
              <a:buFont typeface="Wingdings" panose="05000000000000000000" pitchFamily="2" charset="2"/>
              <a:buChar char="q"/>
            </a:pPr>
            <a:r>
              <a:rPr lang="en-US" dirty="0"/>
              <a:t>Coordinate support for existing CREATE businesses</a:t>
            </a:r>
          </a:p>
          <a:p>
            <a:pPr marL="457200" indent="-457200">
              <a:buFont typeface="Wingdings" panose="05000000000000000000" pitchFamily="2" charset="2"/>
              <a:buChar char="q"/>
            </a:pPr>
            <a:r>
              <a:rPr lang="en-US" dirty="0"/>
              <a:t>Implement new strategies and actions</a:t>
            </a:r>
          </a:p>
        </p:txBody>
      </p:sp>
    </p:spTree>
    <p:extLst>
      <p:ext uri="{BB962C8B-B14F-4D97-AF65-F5344CB8AC3E}">
        <p14:creationId xmlns:p14="http://schemas.microsoft.com/office/powerpoint/2010/main" val="264806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Orientation Agenda </a:t>
            </a:r>
            <a:endParaRPr lang="en-US" dirty="0">
              <a:solidFill>
                <a:srgbClr val="0094C8"/>
              </a:solidFill>
            </a:endParaRPr>
          </a:p>
        </p:txBody>
      </p:sp>
      <p:sp>
        <p:nvSpPr>
          <p:cNvPr id="7" name="TextBox 6">
            <a:extLst>
              <a:ext uri="{C183D7F6-B498-43B3-948B-1728B52AA6E4}">
                <adec:decorative xmlns:adec="http://schemas.microsoft.com/office/drawing/2017/decorative" val="1"/>
              </a:ext>
            </a:extLst>
          </p:cNvPr>
          <p:cNvSpPr txBox="1"/>
          <p:nvPr/>
        </p:nvSpPr>
        <p:spPr>
          <a:xfrm>
            <a:off x="2641600" y="5655733"/>
            <a:ext cx="6807201" cy="938719"/>
          </a:xfrm>
          <a:prstGeom prst="rect">
            <a:avLst/>
          </a:prstGeom>
          <a:noFill/>
        </p:spPr>
        <p:txBody>
          <a:bodyPr wrap="square" rtlCol="0">
            <a:spAutoFit/>
          </a:bodyPr>
          <a:lstStyle/>
          <a:p>
            <a:endParaRPr lang="en-US" sz="1100" b="1" i="1" dirty="0"/>
          </a:p>
          <a:p>
            <a:endParaRPr lang="en-US" sz="1100" b="1" i="1" dirty="0"/>
          </a:p>
          <a:p>
            <a:endParaRPr lang="en-US" sz="1100" b="1" i="1" dirty="0"/>
          </a:p>
          <a:p>
            <a:endParaRPr lang="en-US" sz="1100" b="1" i="1" dirty="0"/>
          </a:p>
          <a:p>
            <a:endParaRPr lang="en-US" sz="1100" b="1" i="1" dirty="0"/>
          </a:p>
        </p:txBody>
      </p:sp>
      <p:graphicFrame>
        <p:nvGraphicFramePr>
          <p:cNvPr id="3" name="Diagram 2"/>
          <p:cNvGraphicFramePr/>
          <p:nvPr>
            <p:extLst>
              <p:ext uri="{D42A27DB-BD31-4B8C-83A1-F6EECF244321}">
                <p14:modId xmlns:p14="http://schemas.microsoft.com/office/powerpoint/2010/main" val="2654698250"/>
              </p:ext>
            </p:extLst>
          </p:nvPr>
        </p:nvGraphicFramePr>
        <p:xfrm>
          <a:off x="1316182" y="1366616"/>
          <a:ext cx="9199418" cy="4678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74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55600"/>
            <a:ext cx="10515600" cy="1325563"/>
          </a:xfrm>
        </p:spPr>
        <p:txBody>
          <a:bodyPr/>
          <a:lstStyle/>
          <a:p>
            <a:r>
              <a:rPr lang="en-US" dirty="0">
                <a:solidFill>
                  <a:schemeClr val="accent3"/>
                </a:solidFill>
                <a:latin typeface="Gill Sans MT"/>
                <a:cs typeface="Calibri Light"/>
              </a:rPr>
              <a:t>What is a Resource Listing</a:t>
            </a:r>
          </a:p>
        </p:txBody>
      </p:sp>
      <p:sp>
        <p:nvSpPr>
          <p:cNvPr id="3" name="Content Placeholder 2"/>
          <p:cNvSpPr>
            <a:spLocks noGrp="1"/>
          </p:cNvSpPr>
          <p:nvPr>
            <p:ph sz="half" idx="2"/>
          </p:nvPr>
        </p:nvSpPr>
        <p:spPr>
          <a:xfrm>
            <a:off x="939801" y="2282842"/>
            <a:ext cx="5953084" cy="3248453"/>
          </a:xfrm>
        </p:spPr>
        <p:txBody>
          <a:bodyPr vert="horz" lIns="91440" tIns="45720" rIns="91440" bIns="45720" rtlCol="0" anchor="t">
            <a:normAutofit/>
          </a:bodyPr>
          <a:lstStyle/>
          <a:p>
            <a:pPr marL="0" indent="0">
              <a:buNone/>
            </a:pPr>
            <a:r>
              <a:rPr lang="en-US" sz="4400" dirty="0">
                <a:latin typeface="Calibri Light" panose="020F0302020204030204" pitchFamily="34" charset="0"/>
                <a:ea typeface="Calibri"/>
                <a:cs typeface="Calibri Light" panose="020F0302020204030204" pitchFamily="34" charset="0"/>
                <a:sym typeface="Calibri"/>
              </a:rPr>
              <a:t>Identifying and providing information on the regional CREATE BRIDGES resources and assets</a:t>
            </a:r>
          </a:p>
          <a:p>
            <a:pPr marL="0" indent="0">
              <a:spcBef>
                <a:spcPts val="0"/>
              </a:spcBef>
              <a:buNone/>
            </a:pPr>
            <a:endParaRPr lang="en-US" dirty="0">
              <a:solidFill>
                <a:schemeClr val="dk1"/>
              </a:solidFill>
              <a:latin typeface="Calibri"/>
              <a:ea typeface="Calibri"/>
              <a:cs typeface="Calibri"/>
              <a:sym typeface="Calibri"/>
            </a:endParaRPr>
          </a:p>
          <a:p>
            <a:endParaRPr lang="en-US" dirty="0"/>
          </a:p>
        </p:txBody>
      </p:sp>
      <p:pic>
        <p:nvPicPr>
          <p:cNvPr id="7" name="Content Placeholder 6">
            <a:extLst>
              <a:ext uri="{FF2B5EF4-FFF2-40B4-BE49-F238E27FC236}">
                <a16:creationId xmlns:a16="http://schemas.microsoft.com/office/drawing/2014/main" id="{C8785324-9037-46BC-9E95-60F6017429DF}"/>
              </a:ext>
              <a:ext uri="{C183D7F6-B498-43B3-948B-1728B52AA6E4}">
                <adec:decorative xmlns:adec="http://schemas.microsoft.com/office/drawing/2017/decorative" val="1"/>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92885" y="2505075"/>
            <a:ext cx="4325293" cy="3248025"/>
          </a:xfrm>
        </p:spPr>
      </p:pic>
      <p:sp>
        <p:nvSpPr>
          <p:cNvPr id="9" name="TextBox 8">
            <a:extLst>
              <a:ext uri="{FF2B5EF4-FFF2-40B4-BE49-F238E27FC236}">
                <a16:creationId xmlns:a16="http://schemas.microsoft.com/office/drawing/2014/main" id="{E7ED4F86-881B-4186-AB6D-E218A70F9755}"/>
              </a:ext>
              <a:ext uri="{C183D7F6-B498-43B3-948B-1728B52AA6E4}">
                <adec:decorative xmlns:adec="http://schemas.microsoft.com/office/drawing/2017/decorative" val="1"/>
              </a:ext>
            </a:extLst>
          </p:cNvPr>
          <p:cNvSpPr txBox="1"/>
          <p:nvPr/>
        </p:nvSpPr>
        <p:spPr>
          <a:xfrm>
            <a:off x="6892884" y="5735594"/>
            <a:ext cx="4325293" cy="230832"/>
          </a:xfrm>
          <a:prstGeom prst="rect">
            <a:avLst/>
          </a:prstGeom>
          <a:noFill/>
        </p:spPr>
        <p:txBody>
          <a:bodyPr wrap="square" rtlCol="0">
            <a:spAutoFit/>
          </a:bodyPr>
          <a:lstStyle/>
          <a:p>
            <a:r>
              <a:rPr lang="en-US" sz="900" dirty="0">
                <a:hlinkClick r:id="rId4" tooltip="https://www.freeimageslive.co.uk/free_stock_image/building-concept-jpg"/>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87272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latin typeface="Gill Sans MT" panose="020B0502020104020203" pitchFamily="34" charset="0"/>
                <a:cs typeface="Calibri Light"/>
              </a:rPr>
              <a:t>Purpose</a:t>
            </a:r>
          </a:p>
        </p:txBody>
      </p:sp>
      <p:graphicFrame>
        <p:nvGraphicFramePr>
          <p:cNvPr id="3" name="Diagram 2"/>
          <p:cNvGraphicFramePr/>
          <p:nvPr>
            <p:extLst>
              <p:ext uri="{D42A27DB-BD31-4B8C-83A1-F6EECF244321}">
                <p14:modId xmlns:p14="http://schemas.microsoft.com/office/powerpoint/2010/main" val="3853428239"/>
              </p:ext>
            </p:extLst>
          </p:nvPr>
        </p:nvGraphicFramePr>
        <p:xfrm>
          <a:off x="614525" y="1457923"/>
          <a:ext cx="11396954" cy="4181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81434"/>
      </p:ext>
    </p:extLst>
  </p:cSld>
  <p:clrMapOvr>
    <a:masterClrMapping/>
  </p:clrMapOvr>
</p:sld>
</file>

<file path=ppt/theme/theme1.xml><?xml version="1.0" encoding="utf-8"?>
<a:theme xmlns:a="http://schemas.openxmlformats.org/drawingml/2006/main" name="Theme1">
  <a:themeElements>
    <a:clrScheme name="CREATE BRIDGES">
      <a:dk1>
        <a:sysClr val="windowText" lastClr="000000"/>
      </a:dk1>
      <a:lt1>
        <a:sysClr val="window" lastClr="FFFFFF"/>
      </a:lt1>
      <a:dk2>
        <a:srgbClr val="7F7F7F"/>
      </a:dk2>
      <a:lt2>
        <a:srgbClr val="DFE3E5"/>
      </a:lt2>
      <a:accent1>
        <a:srgbClr val="00ADDC"/>
      </a:accent1>
      <a:accent2>
        <a:srgbClr val="FBB040"/>
      </a:accent2>
      <a:accent3>
        <a:srgbClr val="2683C6"/>
      </a:accent3>
      <a:accent4>
        <a:srgbClr val="7F7F7F"/>
      </a:accent4>
      <a:accent5>
        <a:srgbClr val="BFBFBF"/>
      </a:accent5>
      <a:accent6>
        <a:srgbClr val="D8D8D8"/>
      </a:accent6>
      <a:hlink>
        <a:srgbClr val="00ADDC"/>
      </a:hlink>
      <a:folHlink>
        <a:srgbClr val="2683C6"/>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5A5541-77AB-49E0-AC96-050213DBEB7F}" vid="{4C08B388-F15E-4971-98CF-A0FC253C6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23019</TotalTime>
  <Words>3765</Words>
  <Application>Microsoft Office PowerPoint</Application>
  <PresentationFormat>Widescreen</PresentationFormat>
  <Paragraphs>448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Gill Sans</vt:lpstr>
      <vt:lpstr>Gill Sans MT</vt:lpstr>
      <vt:lpstr>Wingdings</vt:lpstr>
      <vt:lpstr>Theme1</vt:lpstr>
      <vt:lpstr>Notification and Orientation</vt:lpstr>
      <vt:lpstr>Acknowledgements</vt:lpstr>
      <vt:lpstr>Notification &amp; Orientation</vt:lpstr>
      <vt:lpstr>Introduction and Teambuilding </vt:lpstr>
      <vt:lpstr>Building your Regional Steering Committee</vt:lpstr>
      <vt:lpstr>Regional Steering Committee Responsibilities</vt:lpstr>
      <vt:lpstr>Orientation Agenda </vt:lpstr>
      <vt:lpstr>What is a Resource Listing</vt:lpstr>
      <vt:lpstr>Purpose</vt:lpstr>
      <vt:lpstr>How to Conduct a Resource Listing</vt:lpstr>
      <vt:lpstr>Examples of Community Resources</vt:lpstr>
      <vt:lpstr>Resource Listing Form</vt:lpstr>
      <vt:lpstr>Resource Listing of Businesses</vt:lpstr>
      <vt:lpstr>Anything Missing? Complete Version by [target date] </vt:lpstr>
      <vt:lpstr>CREATE BRIDGES Forum</vt:lpstr>
      <vt:lpstr>Forum Agenda</vt:lpstr>
      <vt:lpstr>CREATE BRIDGES Forum Planning</vt:lpstr>
      <vt:lpstr>The CREATE BRIDGES Process:  A  two-part approach, an overview </vt:lpstr>
      <vt:lpstr>Business Retention and Expansion</vt:lpstr>
      <vt:lpstr>Employee Perspectives</vt:lpstr>
      <vt:lpstr>Get involved and stay in touch!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kes434</dc:creator>
  <cp:lastModifiedBy>Spiva, Mariah</cp:lastModifiedBy>
  <cp:revision>276</cp:revision>
  <cp:lastPrinted>2020-09-01T18:50:51Z</cp:lastPrinted>
  <dcterms:created xsi:type="dcterms:W3CDTF">2018-11-29T19:52:24Z</dcterms:created>
  <dcterms:modified xsi:type="dcterms:W3CDTF">2024-01-30T20:54:03Z</dcterms:modified>
</cp:coreProperties>
</file>