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346" r:id="rId3"/>
    <p:sldId id="344" r:id="rId4"/>
    <p:sldId id="342" r:id="rId5"/>
    <p:sldId id="271" r:id="rId6"/>
    <p:sldId id="272" r:id="rId7"/>
    <p:sldId id="273" r:id="rId8"/>
    <p:sldId id="274" r:id="rId9"/>
    <p:sldId id="275" r:id="rId10"/>
    <p:sldId id="343" r:id="rId11"/>
    <p:sldId id="276" r:id="rId12"/>
    <p:sldId id="345" r:id="rId13"/>
    <p:sldId id="279" r:id="rId14"/>
    <p:sldId id="280" r:id="rId15"/>
    <p:sldId id="28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ngford, Grace" initials="LG" lastIdx="8" clrIdx="5">
    <p:extLst>
      <p:ext uri="{19B8F6BF-5375-455C-9EA6-DF929625EA0E}">
        <p15:presenceInfo xmlns:p15="http://schemas.microsoft.com/office/powerpoint/2012/main" userId="S-1-5-21-3754530577-3616342059-1945054183-78517" providerId="AD"/>
      </p:ext>
    </p:extLst>
  </p:cmAuthor>
  <p:cmAuthor id="1" name="setup2019" initials="s" lastIdx="1" clrIdx="0">
    <p:extLst>
      <p:ext uri="{19B8F6BF-5375-455C-9EA6-DF929625EA0E}">
        <p15:presenceInfo xmlns:p15="http://schemas.microsoft.com/office/powerpoint/2012/main" userId="setup2019" providerId="None"/>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 id="4" name="Grace Langford" initials="GL" lastIdx="9" clrIdx="2">
    <p:extLst>
      <p:ext uri="{19B8F6BF-5375-455C-9EA6-DF929625EA0E}">
        <p15:presenceInfo xmlns:p15="http://schemas.microsoft.com/office/powerpoint/2012/main" userId="Grace Langford" providerId="None"/>
      </p:ext>
    </p:extLst>
  </p:cmAuthor>
  <p:cmAuthor id="5" name="Julianne Dunn" initials="JD" lastIdx="1" clrIdx="3">
    <p:extLst>
      <p:ext uri="{19B8F6BF-5375-455C-9EA6-DF929625EA0E}">
        <p15:presenceInfo xmlns:p15="http://schemas.microsoft.com/office/powerpoint/2012/main" userId="hKYXc0O4HssNw5VkHc8ZySgvhBsrChvbJGBjtAaW2hQ=" providerId="None"/>
      </p:ext>
    </p:extLst>
  </p:cmAuthor>
  <p:cmAuthor id="6" name="Siems, Sara" initials="SS" lastIdx="1" clrIdx="4">
    <p:extLst>
      <p:ext uri="{19B8F6BF-5375-455C-9EA6-DF929625EA0E}">
        <p15:presenceInfo xmlns:p15="http://schemas.microsoft.com/office/powerpoint/2012/main" userId="S-1-5-21-321074259-2410434457-2231178854-305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2" d="100"/>
          <a:sy n="92" d="100"/>
        </p:scale>
        <p:origin x="432" y="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4" d="100"/>
          <a:sy n="74" d="100"/>
        </p:scale>
        <p:origin x="268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flickr.com/photos/scjn/2879233923/" TargetMode="External"/><Relationship Id="rId1" Type="http://schemas.openxmlformats.org/officeDocument/2006/relationships/image" Target="../media/image16.jpg"/><Relationship Id="rId6" Type="http://schemas.openxmlformats.org/officeDocument/2006/relationships/hyperlink" Target="https://www.publicdomainpictures.net/en/view-image.php?image=68880&amp;picture=chipped-bricks" TargetMode="External"/><Relationship Id="rId5" Type="http://schemas.openxmlformats.org/officeDocument/2006/relationships/image" Target="../media/image18.jpg"/><Relationship Id="rId4" Type="http://schemas.openxmlformats.org/officeDocument/2006/relationships/hyperlink" Target="https://publicdomainpictures.net/view-image.php?image=62557&amp;picture=envelope"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penclipart.org/detail/169719/checklist-by-dako" TargetMode="External"/><Relationship Id="rId1" Type="http://schemas.openxmlformats.org/officeDocument/2006/relationships/image" Target="../media/image19.png"/><Relationship Id="rId6" Type="http://schemas.openxmlformats.org/officeDocument/2006/relationships/hyperlink" Target="https://openclipart.org/detail/198662/mono_template_memo-by-dannya" TargetMode="External"/><Relationship Id="rId5" Type="http://schemas.openxmlformats.org/officeDocument/2006/relationships/image" Target="../media/image21.png"/><Relationship Id="rId4" Type="http://schemas.openxmlformats.org/officeDocument/2006/relationships/hyperlink" Target="https://freesvg.org/chromatic-geometric-arrow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flickr.com/photos/scjn/2879233923/" TargetMode="External"/><Relationship Id="rId1" Type="http://schemas.openxmlformats.org/officeDocument/2006/relationships/image" Target="../media/image16.jpg"/><Relationship Id="rId6" Type="http://schemas.openxmlformats.org/officeDocument/2006/relationships/hyperlink" Target="https://www.publicdomainpictures.net/en/view-image.php?image=68880&amp;picture=chipped-bricks" TargetMode="External"/><Relationship Id="rId5" Type="http://schemas.openxmlformats.org/officeDocument/2006/relationships/image" Target="../media/image18.jpg"/><Relationship Id="rId4" Type="http://schemas.openxmlformats.org/officeDocument/2006/relationships/hyperlink" Target="https://publicdomainpictures.net/view-image.php?image=62557&amp;picture=envelope"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penclipart.org/detail/169719/checklist-by-dako" TargetMode="External"/><Relationship Id="rId1" Type="http://schemas.openxmlformats.org/officeDocument/2006/relationships/image" Target="../media/image19.png"/><Relationship Id="rId6" Type="http://schemas.openxmlformats.org/officeDocument/2006/relationships/hyperlink" Target="https://openclipart.org/detail/198662/mono_template_memo-by-dannya" TargetMode="External"/><Relationship Id="rId5" Type="http://schemas.openxmlformats.org/officeDocument/2006/relationships/image" Target="../media/image21.png"/><Relationship Id="rId4" Type="http://schemas.openxmlformats.org/officeDocument/2006/relationships/hyperlink" Target="https://freesvg.org/chromatic-geometric-arrow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7D74E-B936-4809-AE78-A0BB104E7A3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EC91688A-A347-48AE-A29A-219862224035}">
      <dgm:prSet phldrT="[Text]"/>
      <dgm:spPr/>
      <dgm:t>
        <a:bodyPr/>
        <a:lstStyle/>
        <a:p>
          <a:r>
            <a:rPr lang="en-US" dirty="0"/>
            <a:t>Strengths</a:t>
          </a:r>
        </a:p>
      </dgm:t>
    </dgm:pt>
    <dgm:pt modelId="{488DFDC4-6E35-490E-9090-F033739C4911}" type="parTrans" cxnId="{B5221633-6539-4EBB-8504-B853E6B9405C}">
      <dgm:prSet/>
      <dgm:spPr/>
      <dgm:t>
        <a:bodyPr/>
        <a:lstStyle/>
        <a:p>
          <a:endParaRPr lang="en-US"/>
        </a:p>
      </dgm:t>
    </dgm:pt>
    <dgm:pt modelId="{B17E6D0A-8C7B-4A5F-9772-989DB0C293B6}" type="sibTrans" cxnId="{B5221633-6539-4EBB-8504-B853E6B9405C}">
      <dgm:prSet/>
      <dgm:spPr/>
      <dgm:t>
        <a:bodyPr/>
        <a:lstStyle/>
        <a:p>
          <a:endParaRPr lang="en-US"/>
        </a:p>
      </dgm:t>
    </dgm:pt>
    <dgm:pt modelId="{FD7D62E2-CAEF-4D1B-BE42-44CA3C890560}">
      <dgm:prSet phldrT="[Text]"/>
      <dgm:spPr/>
      <dgm:t>
        <a:bodyPr/>
        <a:lstStyle/>
        <a:p>
          <a:r>
            <a:rPr lang="en-US" dirty="0"/>
            <a:t>Provides a picture of the region’s strengths as they relate to CREATE sectors</a:t>
          </a:r>
        </a:p>
      </dgm:t>
    </dgm:pt>
    <dgm:pt modelId="{C5B5653A-76C3-4EAB-9C09-3DE8552ACFF3}" type="parTrans" cxnId="{7E545A7E-0271-46EA-B9DB-60714756EC63}">
      <dgm:prSet/>
      <dgm:spPr/>
      <dgm:t>
        <a:bodyPr/>
        <a:lstStyle/>
        <a:p>
          <a:endParaRPr lang="en-US"/>
        </a:p>
      </dgm:t>
    </dgm:pt>
    <dgm:pt modelId="{72BEFE46-99B4-4765-9757-40A6AEB0E5AE}" type="sibTrans" cxnId="{7E545A7E-0271-46EA-B9DB-60714756EC63}">
      <dgm:prSet/>
      <dgm:spPr/>
      <dgm:t>
        <a:bodyPr/>
        <a:lstStyle/>
        <a:p>
          <a:endParaRPr lang="en-US"/>
        </a:p>
      </dgm:t>
    </dgm:pt>
    <dgm:pt modelId="{057EEE65-95BD-4C15-BF61-8B11221CBCA0}">
      <dgm:prSet phldrT="[Text]"/>
      <dgm:spPr/>
      <dgm:t>
        <a:bodyPr/>
        <a:lstStyle/>
        <a:p>
          <a:r>
            <a:rPr lang="en-US" dirty="0"/>
            <a:t>Invitation</a:t>
          </a:r>
        </a:p>
      </dgm:t>
    </dgm:pt>
    <dgm:pt modelId="{9670B706-3F01-4DFF-8712-8A0E0C586B50}" type="parTrans" cxnId="{B455F272-9487-429E-BAE0-3849B34466AE}">
      <dgm:prSet/>
      <dgm:spPr/>
      <dgm:t>
        <a:bodyPr/>
        <a:lstStyle/>
        <a:p>
          <a:endParaRPr lang="en-US"/>
        </a:p>
      </dgm:t>
    </dgm:pt>
    <dgm:pt modelId="{8C1EBE8D-4DB0-4486-B840-DF8CEDFB812C}" type="sibTrans" cxnId="{B455F272-9487-429E-BAE0-3849B34466AE}">
      <dgm:prSet/>
      <dgm:spPr/>
      <dgm:t>
        <a:bodyPr/>
        <a:lstStyle/>
        <a:p>
          <a:endParaRPr lang="en-US"/>
        </a:p>
      </dgm:t>
    </dgm:pt>
    <dgm:pt modelId="{BD9E05A1-A3FD-4840-9497-0FFB2662DDFA}">
      <dgm:prSet phldrT="[Text]"/>
      <dgm:spPr/>
      <dgm:t>
        <a:bodyPr/>
        <a:lstStyle/>
        <a:p>
          <a:r>
            <a:rPr lang="en-US" dirty="0"/>
            <a:t>Provides a potential invitation list for the CREATE BRIDGES forum</a:t>
          </a:r>
        </a:p>
      </dgm:t>
    </dgm:pt>
    <dgm:pt modelId="{E037A7B3-8190-445F-AF05-E3F1B274AFAC}" type="parTrans" cxnId="{DBCC5261-A9D3-4C4D-8F3A-95E5B512A256}">
      <dgm:prSet/>
      <dgm:spPr/>
      <dgm:t>
        <a:bodyPr/>
        <a:lstStyle/>
        <a:p>
          <a:endParaRPr lang="en-US"/>
        </a:p>
      </dgm:t>
    </dgm:pt>
    <dgm:pt modelId="{6A67AF0E-5D7D-49BA-88D1-A9AFCA6DBEC3}" type="sibTrans" cxnId="{DBCC5261-A9D3-4C4D-8F3A-95E5B512A256}">
      <dgm:prSet/>
      <dgm:spPr/>
      <dgm:t>
        <a:bodyPr/>
        <a:lstStyle/>
        <a:p>
          <a:endParaRPr lang="en-US"/>
        </a:p>
      </dgm:t>
    </dgm:pt>
    <dgm:pt modelId="{364AAFA2-B6F6-4C3E-965E-6AF3BD488CDF}">
      <dgm:prSet phldrT="[Text]"/>
      <dgm:spPr/>
      <dgm:t>
        <a:bodyPr/>
        <a:lstStyle/>
        <a:p>
          <a:r>
            <a:rPr lang="en-US" dirty="0"/>
            <a:t>Foundation</a:t>
          </a:r>
        </a:p>
      </dgm:t>
    </dgm:pt>
    <dgm:pt modelId="{FC307E68-FB6E-4B82-A7F7-A036C4986C4E}" type="parTrans" cxnId="{B318B09C-B29F-45E8-B64A-9FE9BB870B49}">
      <dgm:prSet/>
      <dgm:spPr/>
      <dgm:t>
        <a:bodyPr/>
        <a:lstStyle/>
        <a:p>
          <a:endParaRPr lang="en-US"/>
        </a:p>
      </dgm:t>
    </dgm:pt>
    <dgm:pt modelId="{ECB5A89F-0246-4F18-9C92-FBFE2C6E90BF}" type="sibTrans" cxnId="{B318B09C-B29F-45E8-B64A-9FE9BB870B49}">
      <dgm:prSet/>
      <dgm:spPr/>
      <dgm:t>
        <a:bodyPr/>
        <a:lstStyle/>
        <a:p>
          <a:endParaRPr lang="en-US"/>
        </a:p>
      </dgm:t>
    </dgm:pt>
    <dgm:pt modelId="{4AAB3501-86D3-47FF-8723-243DD1BFEDDB}">
      <dgm:prSet phldrT="[Text]"/>
      <dgm:spPr/>
      <dgm:t>
        <a:bodyPr/>
        <a:lstStyle/>
        <a:p>
          <a:r>
            <a:rPr lang="en-US" dirty="0"/>
            <a:t>Provides a foundation for BR&amp;E and workforce training phases</a:t>
          </a:r>
        </a:p>
      </dgm:t>
    </dgm:pt>
    <dgm:pt modelId="{45F4D888-EA49-4A31-939D-257255C0C8D3}" type="parTrans" cxnId="{E5202FF5-3322-4778-A984-8AA8A9BD32C5}">
      <dgm:prSet/>
      <dgm:spPr/>
      <dgm:t>
        <a:bodyPr/>
        <a:lstStyle/>
        <a:p>
          <a:endParaRPr lang="en-US"/>
        </a:p>
      </dgm:t>
    </dgm:pt>
    <dgm:pt modelId="{304B3E50-0F14-456C-902B-BA937591FF76}" type="sibTrans" cxnId="{E5202FF5-3322-4778-A984-8AA8A9BD32C5}">
      <dgm:prSet/>
      <dgm:spPr/>
      <dgm:t>
        <a:bodyPr/>
        <a:lstStyle/>
        <a:p>
          <a:endParaRPr lang="en-US"/>
        </a:p>
      </dgm:t>
    </dgm:pt>
    <dgm:pt modelId="{28B5106F-2734-4340-834C-8B0AE9843F98}" type="pres">
      <dgm:prSet presAssocID="{4967D74E-B936-4809-AE78-A0BB104E7A32}" presName="linearFlow" presStyleCnt="0">
        <dgm:presLayoutVars>
          <dgm:dir/>
          <dgm:animLvl val="lvl"/>
          <dgm:resizeHandles/>
        </dgm:presLayoutVars>
      </dgm:prSet>
      <dgm:spPr/>
    </dgm:pt>
    <dgm:pt modelId="{D3C3247A-1F48-4BC9-9548-6DE497D3A002}" type="pres">
      <dgm:prSet presAssocID="{EC91688A-A347-48AE-A29A-219862224035}" presName="compositeNode" presStyleCnt="0">
        <dgm:presLayoutVars>
          <dgm:bulletEnabled val="1"/>
        </dgm:presLayoutVars>
      </dgm:prSet>
      <dgm:spPr/>
    </dgm:pt>
    <dgm:pt modelId="{2D17AD22-C672-4B58-BB25-FCB652EAA212}" type="pres">
      <dgm:prSet presAssocID="{EC91688A-A347-48AE-A29A-219862224035}" presName="imag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81CBBAA-F4AC-4CB6-BACD-105E464B138E}" type="pres">
      <dgm:prSet presAssocID="{EC91688A-A347-48AE-A29A-219862224035}" presName="childNode" presStyleLbl="node1" presStyleIdx="0" presStyleCnt="3">
        <dgm:presLayoutVars>
          <dgm:bulletEnabled val="1"/>
        </dgm:presLayoutVars>
      </dgm:prSet>
      <dgm:spPr/>
    </dgm:pt>
    <dgm:pt modelId="{072BF25A-B7CB-4E67-AE91-7D3D62E6655E}" type="pres">
      <dgm:prSet presAssocID="{EC91688A-A347-48AE-A29A-219862224035}" presName="parentNode" presStyleLbl="revTx" presStyleIdx="0" presStyleCnt="3">
        <dgm:presLayoutVars>
          <dgm:chMax val="0"/>
          <dgm:bulletEnabled val="1"/>
        </dgm:presLayoutVars>
      </dgm:prSet>
      <dgm:spPr/>
    </dgm:pt>
    <dgm:pt modelId="{09F77ACF-F307-4321-BC5D-E9140D2646A9}" type="pres">
      <dgm:prSet presAssocID="{B17E6D0A-8C7B-4A5F-9772-989DB0C293B6}" presName="sibTrans" presStyleCnt="0"/>
      <dgm:spPr/>
    </dgm:pt>
    <dgm:pt modelId="{4ECF9FC1-31AD-4D86-8F23-561B435CDCEA}" type="pres">
      <dgm:prSet presAssocID="{057EEE65-95BD-4C15-BF61-8B11221CBCA0}" presName="compositeNode" presStyleCnt="0">
        <dgm:presLayoutVars>
          <dgm:bulletEnabled val="1"/>
        </dgm:presLayoutVars>
      </dgm:prSet>
      <dgm:spPr/>
    </dgm:pt>
    <dgm:pt modelId="{9AE5EBB8-769C-47A7-9B38-CEA3F75B96E8}" type="pres">
      <dgm:prSet presAssocID="{057EEE65-95BD-4C15-BF61-8B11221CBCA0}" presName="image" presStyleLbl="fgImgPlace1" presStyleIdx="1" presStyleCnt="3"/>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5E9B71-668D-4DBD-927B-EF2B712DCD39}" type="pres">
      <dgm:prSet presAssocID="{057EEE65-95BD-4C15-BF61-8B11221CBCA0}" presName="childNode" presStyleLbl="node1" presStyleIdx="1" presStyleCnt="3">
        <dgm:presLayoutVars>
          <dgm:bulletEnabled val="1"/>
        </dgm:presLayoutVars>
      </dgm:prSet>
      <dgm:spPr/>
    </dgm:pt>
    <dgm:pt modelId="{C76FBE13-B5F7-4BDA-B9C3-74AE5BDFD5F8}" type="pres">
      <dgm:prSet presAssocID="{057EEE65-95BD-4C15-BF61-8B11221CBCA0}" presName="parentNode" presStyleLbl="revTx" presStyleIdx="1" presStyleCnt="3">
        <dgm:presLayoutVars>
          <dgm:chMax val="0"/>
          <dgm:bulletEnabled val="1"/>
        </dgm:presLayoutVars>
      </dgm:prSet>
      <dgm:spPr/>
    </dgm:pt>
    <dgm:pt modelId="{B3CDBFB7-381D-46BD-A3E9-F80D94EC0E05}" type="pres">
      <dgm:prSet presAssocID="{8C1EBE8D-4DB0-4486-B840-DF8CEDFB812C}" presName="sibTrans" presStyleCnt="0"/>
      <dgm:spPr/>
    </dgm:pt>
    <dgm:pt modelId="{42E90731-26F3-45B7-A892-86E70A1C17ED}" type="pres">
      <dgm:prSet presAssocID="{364AAFA2-B6F6-4C3E-965E-6AF3BD488CDF}" presName="compositeNode" presStyleCnt="0">
        <dgm:presLayoutVars>
          <dgm:bulletEnabled val="1"/>
        </dgm:presLayoutVars>
      </dgm:prSet>
      <dgm:spPr/>
    </dgm:pt>
    <dgm:pt modelId="{2D8A5EC1-8309-45B4-9DC0-504C60C7566F}" type="pres">
      <dgm:prSet presAssocID="{364AAFA2-B6F6-4C3E-965E-6AF3BD488CDF}" presName="image" presStyleLbl="fg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A20758B-1B02-47B8-9B47-8AAC534D316F}" type="pres">
      <dgm:prSet presAssocID="{364AAFA2-B6F6-4C3E-965E-6AF3BD488CDF}" presName="childNode" presStyleLbl="node1" presStyleIdx="2" presStyleCnt="3" custScaleX="90164">
        <dgm:presLayoutVars>
          <dgm:bulletEnabled val="1"/>
        </dgm:presLayoutVars>
      </dgm:prSet>
      <dgm:spPr/>
    </dgm:pt>
    <dgm:pt modelId="{01545ADB-4090-4074-851F-8EACFBEDB877}" type="pres">
      <dgm:prSet presAssocID="{364AAFA2-B6F6-4C3E-965E-6AF3BD488CDF}" presName="parentNode" presStyleLbl="revTx" presStyleIdx="2" presStyleCnt="3">
        <dgm:presLayoutVars>
          <dgm:chMax val="0"/>
          <dgm:bulletEnabled val="1"/>
        </dgm:presLayoutVars>
      </dgm:prSet>
      <dgm:spPr/>
    </dgm:pt>
  </dgm:ptLst>
  <dgm:cxnLst>
    <dgm:cxn modelId="{EEC3472B-913D-4B32-B764-1D125FBFAD24}" type="presOf" srcId="{364AAFA2-B6F6-4C3E-965E-6AF3BD488CDF}" destId="{01545ADB-4090-4074-851F-8EACFBEDB877}" srcOrd="0" destOrd="0" presId="urn:microsoft.com/office/officeart/2005/8/layout/hList2"/>
    <dgm:cxn modelId="{B5221633-6539-4EBB-8504-B853E6B9405C}" srcId="{4967D74E-B936-4809-AE78-A0BB104E7A32}" destId="{EC91688A-A347-48AE-A29A-219862224035}" srcOrd="0" destOrd="0" parTransId="{488DFDC4-6E35-490E-9090-F033739C4911}" sibTransId="{B17E6D0A-8C7B-4A5F-9772-989DB0C293B6}"/>
    <dgm:cxn modelId="{DBCC5261-A9D3-4C4D-8F3A-95E5B512A256}" srcId="{057EEE65-95BD-4C15-BF61-8B11221CBCA0}" destId="{BD9E05A1-A3FD-4840-9497-0FFB2662DDFA}" srcOrd="0" destOrd="0" parTransId="{E037A7B3-8190-445F-AF05-E3F1B274AFAC}" sibTransId="{6A67AF0E-5D7D-49BA-88D1-A9AFCA6DBEC3}"/>
    <dgm:cxn modelId="{B455F272-9487-429E-BAE0-3849B34466AE}" srcId="{4967D74E-B936-4809-AE78-A0BB104E7A32}" destId="{057EEE65-95BD-4C15-BF61-8B11221CBCA0}" srcOrd="1" destOrd="0" parTransId="{9670B706-3F01-4DFF-8712-8A0E0C586B50}" sibTransId="{8C1EBE8D-4DB0-4486-B840-DF8CEDFB812C}"/>
    <dgm:cxn modelId="{32CCAD77-AC4B-4AE3-B294-2D0BA2DC51A5}" type="presOf" srcId="{4AAB3501-86D3-47FF-8723-243DD1BFEDDB}" destId="{AA20758B-1B02-47B8-9B47-8AAC534D316F}" srcOrd="0" destOrd="0" presId="urn:microsoft.com/office/officeart/2005/8/layout/hList2"/>
    <dgm:cxn modelId="{E8DAF37B-4805-4183-B4E0-771BA807D718}" type="presOf" srcId="{BD9E05A1-A3FD-4840-9497-0FFB2662DDFA}" destId="{335E9B71-668D-4DBD-927B-EF2B712DCD39}" srcOrd="0" destOrd="0" presId="urn:microsoft.com/office/officeart/2005/8/layout/hList2"/>
    <dgm:cxn modelId="{7E545A7E-0271-46EA-B9DB-60714756EC63}" srcId="{EC91688A-A347-48AE-A29A-219862224035}" destId="{FD7D62E2-CAEF-4D1B-BE42-44CA3C890560}" srcOrd="0" destOrd="0" parTransId="{C5B5653A-76C3-4EAB-9C09-3DE8552ACFF3}" sibTransId="{72BEFE46-99B4-4765-9757-40A6AEB0E5AE}"/>
    <dgm:cxn modelId="{B318B09C-B29F-45E8-B64A-9FE9BB870B49}" srcId="{4967D74E-B936-4809-AE78-A0BB104E7A32}" destId="{364AAFA2-B6F6-4C3E-965E-6AF3BD488CDF}" srcOrd="2" destOrd="0" parTransId="{FC307E68-FB6E-4B82-A7F7-A036C4986C4E}" sibTransId="{ECB5A89F-0246-4F18-9C92-FBFE2C6E90BF}"/>
    <dgm:cxn modelId="{D4C767A4-BD42-48AC-A03D-21275178515C}" type="presOf" srcId="{EC91688A-A347-48AE-A29A-219862224035}" destId="{072BF25A-B7CB-4E67-AE91-7D3D62E6655E}" srcOrd="0" destOrd="0" presId="urn:microsoft.com/office/officeart/2005/8/layout/hList2"/>
    <dgm:cxn modelId="{37A9D7AC-566E-4479-B1C7-F258600BA2B0}" type="presOf" srcId="{FD7D62E2-CAEF-4D1B-BE42-44CA3C890560}" destId="{581CBBAA-F4AC-4CB6-BACD-105E464B138E}" srcOrd="0" destOrd="0" presId="urn:microsoft.com/office/officeart/2005/8/layout/hList2"/>
    <dgm:cxn modelId="{06E13AD9-F128-44B5-A955-5D59C24BAF04}" type="presOf" srcId="{057EEE65-95BD-4C15-BF61-8B11221CBCA0}" destId="{C76FBE13-B5F7-4BDA-B9C3-74AE5BDFD5F8}" srcOrd="0" destOrd="0" presId="urn:microsoft.com/office/officeart/2005/8/layout/hList2"/>
    <dgm:cxn modelId="{909EC4DE-FBEC-4FFC-8515-A29BADC57537}" type="presOf" srcId="{4967D74E-B936-4809-AE78-A0BB104E7A32}" destId="{28B5106F-2734-4340-834C-8B0AE9843F98}" srcOrd="0" destOrd="0" presId="urn:microsoft.com/office/officeart/2005/8/layout/hList2"/>
    <dgm:cxn modelId="{E5202FF5-3322-4778-A984-8AA8A9BD32C5}" srcId="{364AAFA2-B6F6-4C3E-965E-6AF3BD488CDF}" destId="{4AAB3501-86D3-47FF-8723-243DD1BFEDDB}" srcOrd="0" destOrd="0" parTransId="{45F4D888-EA49-4A31-939D-257255C0C8D3}" sibTransId="{304B3E50-0F14-456C-902B-BA937591FF76}"/>
    <dgm:cxn modelId="{1C292A9A-8749-45AE-8474-1B4E5173AEC2}" type="presParOf" srcId="{28B5106F-2734-4340-834C-8B0AE9843F98}" destId="{D3C3247A-1F48-4BC9-9548-6DE497D3A002}" srcOrd="0" destOrd="0" presId="urn:microsoft.com/office/officeart/2005/8/layout/hList2"/>
    <dgm:cxn modelId="{9DDFC7DD-2766-4728-90D1-A90F41EBDB31}" type="presParOf" srcId="{D3C3247A-1F48-4BC9-9548-6DE497D3A002}" destId="{2D17AD22-C672-4B58-BB25-FCB652EAA212}" srcOrd="0" destOrd="0" presId="urn:microsoft.com/office/officeart/2005/8/layout/hList2"/>
    <dgm:cxn modelId="{7EB25F44-4FAC-465D-96F5-3A0A4A878996}" type="presParOf" srcId="{D3C3247A-1F48-4BC9-9548-6DE497D3A002}" destId="{581CBBAA-F4AC-4CB6-BACD-105E464B138E}" srcOrd="1" destOrd="0" presId="urn:microsoft.com/office/officeart/2005/8/layout/hList2"/>
    <dgm:cxn modelId="{556EFCD1-DE15-483B-B75A-A1E08D67F47F}" type="presParOf" srcId="{D3C3247A-1F48-4BC9-9548-6DE497D3A002}" destId="{072BF25A-B7CB-4E67-AE91-7D3D62E6655E}" srcOrd="2" destOrd="0" presId="urn:microsoft.com/office/officeart/2005/8/layout/hList2"/>
    <dgm:cxn modelId="{9A277D27-09DD-470D-B66F-5580AABEE191}" type="presParOf" srcId="{28B5106F-2734-4340-834C-8B0AE9843F98}" destId="{09F77ACF-F307-4321-BC5D-E9140D2646A9}" srcOrd="1" destOrd="0" presId="urn:microsoft.com/office/officeart/2005/8/layout/hList2"/>
    <dgm:cxn modelId="{9DA4CEFD-345F-40D2-95CF-225D1F0773D3}" type="presParOf" srcId="{28B5106F-2734-4340-834C-8B0AE9843F98}" destId="{4ECF9FC1-31AD-4D86-8F23-561B435CDCEA}" srcOrd="2" destOrd="0" presId="urn:microsoft.com/office/officeart/2005/8/layout/hList2"/>
    <dgm:cxn modelId="{4E75E117-EF7B-4C33-8AC9-5C53616AE30A}" type="presParOf" srcId="{4ECF9FC1-31AD-4D86-8F23-561B435CDCEA}" destId="{9AE5EBB8-769C-47A7-9B38-CEA3F75B96E8}" srcOrd="0" destOrd="0" presId="urn:microsoft.com/office/officeart/2005/8/layout/hList2"/>
    <dgm:cxn modelId="{347D06AC-9EEC-4146-90D7-7294C9EEBC27}" type="presParOf" srcId="{4ECF9FC1-31AD-4D86-8F23-561B435CDCEA}" destId="{335E9B71-668D-4DBD-927B-EF2B712DCD39}" srcOrd="1" destOrd="0" presId="urn:microsoft.com/office/officeart/2005/8/layout/hList2"/>
    <dgm:cxn modelId="{E0884724-D5DF-49C8-B38F-54F59E98FB1C}" type="presParOf" srcId="{4ECF9FC1-31AD-4D86-8F23-561B435CDCEA}" destId="{C76FBE13-B5F7-4BDA-B9C3-74AE5BDFD5F8}" srcOrd="2" destOrd="0" presId="urn:microsoft.com/office/officeart/2005/8/layout/hList2"/>
    <dgm:cxn modelId="{247F1441-E700-457F-9D42-A58C17157F52}" type="presParOf" srcId="{28B5106F-2734-4340-834C-8B0AE9843F98}" destId="{B3CDBFB7-381D-46BD-A3E9-F80D94EC0E05}" srcOrd="3" destOrd="0" presId="urn:microsoft.com/office/officeart/2005/8/layout/hList2"/>
    <dgm:cxn modelId="{8CA38188-7778-4712-A431-C7735D6DFE0B}" type="presParOf" srcId="{28B5106F-2734-4340-834C-8B0AE9843F98}" destId="{42E90731-26F3-45B7-A892-86E70A1C17ED}" srcOrd="4" destOrd="0" presId="urn:microsoft.com/office/officeart/2005/8/layout/hList2"/>
    <dgm:cxn modelId="{D1F74E1A-2A28-44E2-899A-88B9E12F72F6}" type="presParOf" srcId="{42E90731-26F3-45B7-A892-86E70A1C17ED}" destId="{2D8A5EC1-8309-45B4-9DC0-504C60C7566F}" srcOrd="0" destOrd="0" presId="urn:microsoft.com/office/officeart/2005/8/layout/hList2"/>
    <dgm:cxn modelId="{45518CE2-58AD-4A59-84EA-777B030A5F87}" type="presParOf" srcId="{42E90731-26F3-45B7-A892-86E70A1C17ED}" destId="{AA20758B-1B02-47B8-9B47-8AAC534D316F}" srcOrd="1" destOrd="0" presId="urn:microsoft.com/office/officeart/2005/8/layout/hList2"/>
    <dgm:cxn modelId="{4B23F750-9AAE-49B6-83F0-32A57D84503C}" type="presParOf" srcId="{42E90731-26F3-45B7-A892-86E70A1C17ED}" destId="{01545ADB-4090-4074-851F-8EACFBEDB87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36BA1-4B60-4A11-8E18-2F466BACEAB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30E3099-B34C-4BE2-B95F-51A212C1CAA3}">
      <dgm:prSet phldrT="[Text]"/>
      <dgm:spPr/>
      <dgm:t>
        <a:bodyPr/>
        <a:lstStyle/>
        <a:p>
          <a:r>
            <a:rPr lang="en-US" dirty="0">
              <a:solidFill>
                <a:schemeClr val="bg1"/>
              </a:solidFill>
              <a:latin typeface="Calibri"/>
              <a:ea typeface="Calibri"/>
              <a:cs typeface="Calibri"/>
              <a:sym typeface="Calibri"/>
            </a:rPr>
            <a:t>Make a list of CREATE businesses and workforce development organizations in your region</a:t>
          </a:r>
          <a:endParaRPr lang="en-US" dirty="0">
            <a:solidFill>
              <a:schemeClr val="bg1"/>
            </a:solidFill>
          </a:endParaRPr>
        </a:p>
      </dgm:t>
    </dgm:pt>
    <dgm:pt modelId="{0A29F23C-AE7C-40F1-8AE4-CD5EF8CC9811}" type="parTrans" cxnId="{32964144-BD74-4E6D-8911-7813A35ED943}">
      <dgm:prSet/>
      <dgm:spPr/>
      <dgm:t>
        <a:bodyPr/>
        <a:lstStyle/>
        <a:p>
          <a:endParaRPr lang="en-US"/>
        </a:p>
      </dgm:t>
    </dgm:pt>
    <dgm:pt modelId="{B9C54A0A-E582-4881-85C9-26F939C2E89F}" type="sibTrans" cxnId="{32964144-BD74-4E6D-8911-7813A35ED943}">
      <dgm:prSet/>
      <dgm:spPr/>
      <dgm:t>
        <a:bodyPr/>
        <a:lstStyle/>
        <a:p>
          <a:endParaRPr lang="en-US"/>
        </a:p>
      </dgm:t>
    </dgm:pt>
    <dgm:pt modelId="{D30CEEBB-5190-40BC-861D-1F9066F28074}">
      <dgm:prSet phldrT="[Text]"/>
      <dgm:spPr/>
      <dgm:t>
        <a:bodyPr/>
        <a:lstStyle/>
        <a:p>
          <a:r>
            <a:rPr lang="en-US" dirty="0">
              <a:solidFill>
                <a:schemeClr val="bg1"/>
              </a:solidFill>
              <a:latin typeface="Calibri"/>
              <a:ea typeface="Calibri"/>
              <a:cs typeface="Calibri"/>
              <a:sym typeface="Calibri"/>
            </a:rPr>
            <a:t>Expand the list to include other assets that may be helpful using template provided</a:t>
          </a:r>
          <a:endParaRPr lang="en-US" dirty="0">
            <a:solidFill>
              <a:schemeClr val="bg1"/>
            </a:solidFill>
          </a:endParaRPr>
        </a:p>
      </dgm:t>
    </dgm:pt>
    <dgm:pt modelId="{1D66AF47-CCB6-4D7E-8EFC-6391BC4AA238}" type="parTrans" cxnId="{63F27F61-DA30-401F-A934-A5183C5F8698}">
      <dgm:prSet/>
      <dgm:spPr/>
      <dgm:t>
        <a:bodyPr/>
        <a:lstStyle/>
        <a:p>
          <a:endParaRPr lang="en-US"/>
        </a:p>
      </dgm:t>
    </dgm:pt>
    <dgm:pt modelId="{70015044-5E0D-4948-BEF8-59052940FF97}" type="sibTrans" cxnId="{63F27F61-DA30-401F-A934-A5183C5F8698}">
      <dgm:prSet/>
      <dgm:spPr/>
      <dgm:t>
        <a:bodyPr/>
        <a:lstStyle/>
        <a:p>
          <a:endParaRPr lang="en-US"/>
        </a:p>
      </dgm:t>
    </dgm:pt>
    <dgm:pt modelId="{470B1BC8-F3D8-44DB-8BCC-06ADED59F66B}">
      <dgm:prSet phldrT="[Text]"/>
      <dgm:spPr/>
      <dgm:t>
        <a:bodyPr/>
        <a:lstStyle/>
        <a:p>
          <a:r>
            <a:rPr lang="en-US" baseline="0" dirty="0"/>
            <a:t>Finalize and share the template</a:t>
          </a:r>
          <a:endParaRPr lang="en-US" dirty="0"/>
        </a:p>
      </dgm:t>
    </dgm:pt>
    <dgm:pt modelId="{F6CBF257-B8CD-4CFF-B166-6C9D8D99DBD0}" type="parTrans" cxnId="{134A8E25-6CE4-46D0-A3D5-0E9AA0E304AA}">
      <dgm:prSet/>
      <dgm:spPr/>
      <dgm:t>
        <a:bodyPr/>
        <a:lstStyle/>
        <a:p>
          <a:endParaRPr lang="en-US"/>
        </a:p>
      </dgm:t>
    </dgm:pt>
    <dgm:pt modelId="{3480C8A9-8765-4C63-A512-6FC9A0A0CEFD}" type="sibTrans" cxnId="{134A8E25-6CE4-46D0-A3D5-0E9AA0E304AA}">
      <dgm:prSet/>
      <dgm:spPr/>
      <dgm:t>
        <a:bodyPr/>
        <a:lstStyle/>
        <a:p>
          <a:endParaRPr lang="en-US"/>
        </a:p>
      </dgm:t>
    </dgm:pt>
    <dgm:pt modelId="{5633F84F-2A0F-46AC-B91D-D16ECEC50181}" type="pres">
      <dgm:prSet presAssocID="{CA936BA1-4B60-4A11-8E18-2F466BACEAB5}" presName="linearFlow" presStyleCnt="0">
        <dgm:presLayoutVars>
          <dgm:dir/>
          <dgm:resizeHandles val="exact"/>
        </dgm:presLayoutVars>
      </dgm:prSet>
      <dgm:spPr/>
    </dgm:pt>
    <dgm:pt modelId="{4670552F-2D93-44C1-BE0D-4715610FF7F3}" type="pres">
      <dgm:prSet presAssocID="{430E3099-B34C-4BE2-B95F-51A212C1CAA3}" presName="composite" presStyleCnt="0"/>
      <dgm:spPr/>
    </dgm:pt>
    <dgm:pt modelId="{85612E0C-2458-48BF-B409-79ADB734F6FF}" type="pres">
      <dgm:prSet presAssocID="{430E3099-B34C-4BE2-B95F-51A212C1CAA3}" presName="imgShp" presStyleLbl="fgImgPlace1" presStyleIdx="0" presStyleCnt="3" custLinFactNeighborX="-25389" custLinFactNeighborY="-21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D87479F-E377-4D0A-B604-3341305B9A91}" type="pres">
      <dgm:prSet presAssocID="{430E3099-B34C-4BE2-B95F-51A212C1CAA3}" presName="txShp" presStyleLbl="node1" presStyleIdx="0" presStyleCnt="3" custScaleX="112739" custLinFactNeighborX="245" custLinFactNeighborY="1604">
        <dgm:presLayoutVars>
          <dgm:bulletEnabled val="1"/>
        </dgm:presLayoutVars>
      </dgm:prSet>
      <dgm:spPr/>
    </dgm:pt>
    <dgm:pt modelId="{556D1CA2-989C-4CBF-95AC-1B7136075BBD}" type="pres">
      <dgm:prSet presAssocID="{B9C54A0A-E582-4881-85C9-26F939C2E89F}" presName="spacing" presStyleCnt="0"/>
      <dgm:spPr/>
    </dgm:pt>
    <dgm:pt modelId="{C5AFA941-00E2-419E-B592-1F880C05B2C8}" type="pres">
      <dgm:prSet presAssocID="{D30CEEBB-5190-40BC-861D-1F9066F28074}" presName="composite" presStyleCnt="0"/>
      <dgm:spPr/>
    </dgm:pt>
    <dgm:pt modelId="{9E4991A6-494D-4E1A-8E47-9614A3C1AF46}" type="pres">
      <dgm:prSet presAssocID="{D30CEEBB-5190-40BC-861D-1F9066F28074}" presName="imgShp" presStyleLbl="fgImgPlace1" presStyleIdx="1" presStyleCnt="3" custLinFactNeighborX="-25487"/>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D5496A3-42A5-4293-920D-D7D881E86F69}" type="pres">
      <dgm:prSet presAssocID="{D30CEEBB-5190-40BC-861D-1F9066F28074}" presName="txShp" presStyleLbl="node1" presStyleIdx="1" presStyleCnt="3" custScaleX="113087">
        <dgm:presLayoutVars>
          <dgm:bulletEnabled val="1"/>
        </dgm:presLayoutVars>
      </dgm:prSet>
      <dgm:spPr/>
    </dgm:pt>
    <dgm:pt modelId="{13A6251B-D280-4B2A-97F4-4E9C44B9323F}" type="pres">
      <dgm:prSet presAssocID="{70015044-5E0D-4948-BEF8-59052940FF97}" presName="spacing" presStyleCnt="0"/>
      <dgm:spPr/>
    </dgm:pt>
    <dgm:pt modelId="{60F7C0AC-9DA5-4E3E-A992-A619961C0CBA}" type="pres">
      <dgm:prSet presAssocID="{470B1BC8-F3D8-44DB-8BCC-06ADED59F66B}" presName="composite" presStyleCnt="0"/>
      <dgm:spPr/>
    </dgm:pt>
    <dgm:pt modelId="{29C532C1-6F6E-4824-86F4-0C2526D148C9}" type="pres">
      <dgm:prSet presAssocID="{470B1BC8-F3D8-44DB-8BCC-06ADED59F66B}" presName="imgShp" presStyleLbl="fgImgPlace1" presStyleIdx="2" presStyleCnt="3" custLinFactNeighborX="-26369" custLinFactNeighborY="210"/>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69D4B7-299B-4344-AA1E-42CE049AF8EC}" type="pres">
      <dgm:prSet presAssocID="{470B1BC8-F3D8-44DB-8BCC-06ADED59F66B}" presName="txShp" presStyleLbl="node1" presStyleIdx="2" presStyleCnt="3" custScaleX="113201">
        <dgm:presLayoutVars>
          <dgm:bulletEnabled val="1"/>
        </dgm:presLayoutVars>
      </dgm:prSet>
      <dgm:spPr/>
    </dgm:pt>
  </dgm:ptLst>
  <dgm:cxnLst>
    <dgm:cxn modelId="{134A8E25-6CE4-46D0-A3D5-0E9AA0E304AA}" srcId="{CA936BA1-4B60-4A11-8E18-2F466BACEAB5}" destId="{470B1BC8-F3D8-44DB-8BCC-06ADED59F66B}" srcOrd="2" destOrd="0" parTransId="{F6CBF257-B8CD-4CFF-B166-6C9D8D99DBD0}" sibTransId="{3480C8A9-8765-4C63-A512-6FC9A0A0CEFD}"/>
    <dgm:cxn modelId="{23646B3F-E387-4F42-B039-22481F02913A}" type="presOf" srcId="{470B1BC8-F3D8-44DB-8BCC-06ADED59F66B}" destId="{4869D4B7-299B-4344-AA1E-42CE049AF8EC}" srcOrd="0" destOrd="0" presId="urn:microsoft.com/office/officeart/2005/8/layout/vList3"/>
    <dgm:cxn modelId="{63F27F61-DA30-401F-A934-A5183C5F8698}" srcId="{CA936BA1-4B60-4A11-8E18-2F466BACEAB5}" destId="{D30CEEBB-5190-40BC-861D-1F9066F28074}" srcOrd="1" destOrd="0" parTransId="{1D66AF47-CCB6-4D7E-8EFC-6391BC4AA238}" sibTransId="{70015044-5E0D-4948-BEF8-59052940FF97}"/>
    <dgm:cxn modelId="{32964144-BD74-4E6D-8911-7813A35ED943}" srcId="{CA936BA1-4B60-4A11-8E18-2F466BACEAB5}" destId="{430E3099-B34C-4BE2-B95F-51A212C1CAA3}" srcOrd="0" destOrd="0" parTransId="{0A29F23C-AE7C-40F1-8AE4-CD5EF8CC9811}" sibTransId="{B9C54A0A-E582-4881-85C9-26F939C2E89F}"/>
    <dgm:cxn modelId="{7AB48389-9BFE-404D-A93C-AA1B21E46B43}" type="presOf" srcId="{D30CEEBB-5190-40BC-861D-1F9066F28074}" destId="{2D5496A3-42A5-4293-920D-D7D881E86F69}" srcOrd="0" destOrd="0" presId="urn:microsoft.com/office/officeart/2005/8/layout/vList3"/>
    <dgm:cxn modelId="{E6F599AD-FBB0-49EE-8423-62A4FA1FC66F}" type="presOf" srcId="{430E3099-B34C-4BE2-B95F-51A212C1CAA3}" destId="{9D87479F-E377-4D0A-B604-3341305B9A91}" srcOrd="0" destOrd="0" presId="urn:microsoft.com/office/officeart/2005/8/layout/vList3"/>
    <dgm:cxn modelId="{747DEFD6-2BC8-411F-9860-CD6534DA3143}" type="presOf" srcId="{CA936BA1-4B60-4A11-8E18-2F466BACEAB5}" destId="{5633F84F-2A0F-46AC-B91D-D16ECEC50181}" srcOrd="0" destOrd="0" presId="urn:microsoft.com/office/officeart/2005/8/layout/vList3"/>
    <dgm:cxn modelId="{8F0FD4B0-105C-46AE-AC21-02BA5ABC1D5E}" type="presParOf" srcId="{5633F84F-2A0F-46AC-B91D-D16ECEC50181}" destId="{4670552F-2D93-44C1-BE0D-4715610FF7F3}" srcOrd="0" destOrd="0" presId="urn:microsoft.com/office/officeart/2005/8/layout/vList3"/>
    <dgm:cxn modelId="{C7726862-E9CB-4DFD-BF17-05982CD36B04}" type="presParOf" srcId="{4670552F-2D93-44C1-BE0D-4715610FF7F3}" destId="{85612E0C-2458-48BF-B409-79ADB734F6FF}" srcOrd="0" destOrd="0" presId="urn:microsoft.com/office/officeart/2005/8/layout/vList3"/>
    <dgm:cxn modelId="{A1B631A2-6D11-4DE5-9760-1A51840D67C6}" type="presParOf" srcId="{4670552F-2D93-44C1-BE0D-4715610FF7F3}" destId="{9D87479F-E377-4D0A-B604-3341305B9A91}" srcOrd="1" destOrd="0" presId="urn:microsoft.com/office/officeart/2005/8/layout/vList3"/>
    <dgm:cxn modelId="{92E79FEA-2E4C-4AA7-AC2A-03272184622D}" type="presParOf" srcId="{5633F84F-2A0F-46AC-B91D-D16ECEC50181}" destId="{556D1CA2-989C-4CBF-95AC-1B7136075BBD}" srcOrd="1" destOrd="0" presId="urn:microsoft.com/office/officeart/2005/8/layout/vList3"/>
    <dgm:cxn modelId="{45A88DE6-87C6-4E48-AC3F-D3C9CC854F48}" type="presParOf" srcId="{5633F84F-2A0F-46AC-B91D-D16ECEC50181}" destId="{C5AFA941-00E2-419E-B592-1F880C05B2C8}" srcOrd="2" destOrd="0" presId="urn:microsoft.com/office/officeart/2005/8/layout/vList3"/>
    <dgm:cxn modelId="{43A7C0C2-0179-4BC0-9132-13557FFD4283}" type="presParOf" srcId="{C5AFA941-00E2-419E-B592-1F880C05B2C8}" destId="{9E4991A6-494D-4E1A-8E47-9614A3C1AF46}" srcOrd="0" destOrd="0" presId="urn:microsoft.com/office/officeart/2005/8/layout/vList3"/>
    <dgm:cxn modelId="{82CD6981-2161-4287-9E95-965359CBD605}" type="presParOf" srcId="{C5AFA941-00E2-419E-B592-1F880C05B2C8}" destId="{2D5496A3-42A5-4293-920D-D7D881E86F69}" srcOrd="1" destOrd="0" presId="urn:microsoft.com/office/officeart/2005/8/layout/vList3"/>
    <dgm:cxn modelId="{1AC581F7-1640-40DB-AE70-08AE82306276}" type="presParOf" srcId="{5633F84F-2A0F-46AC-B91D-D16ECEC50181}" destId="{13A6251B-D280-4B2A-97F4-4E9C44B9323F}" srcOrd="3" destOrd="0" presId="urn:microsoft.com/office/officeart/2005/8/layout/vList3"/>
    <dgm:cxn modelId="{6E341B2E-E3A0-45C2-BFD1-D3033D21CF19}" type="presParOf" srcId="{5633F84F-2A0F-46AC-B91D-D16ECEC50181}" destId="{60F7C0AC-9DA5-4E3E-A992-A619961C0CBA}" srcOrd="4" destOrd="0" presId="urn:microsoft.com/office/officeart/2005/8/layout/vList3"/>
    <dgm:cxn modelId="{D89B13D5-2FD6-4DA8-8F27-2AD7DC4492AA}" type="presParOf" srcId="{60F7C0AC-9DA5-4E3E-A992-A619961C0CBA}" destId="{29C532C1-6F6E-4824-86F4-0C2526D148C9}" srcOrd="0" destOrd="0" presId="urn:microsoft.com/office/officeart/2005/8/layout/vList3"/>
    <dgm:cxn modelId="{D3E008C9-73A9-43C4-B160-D180E848C6D6}" type="presParOf" srcId="{60F7C0AC-9DA5-4E3E-A992-A619961C0CBA}" destId="{4869D4B7-299B-4344-AA1E-42CE049AF8E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18CB8-276B-4694-8E66-7DEAF2ED1D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4141823-00BC-4D57-B0F8-3A1F65817448}">
      <dgm:prSet phldrT="[Text]"/>
      <dgm:spPr/>
      <dgm:t>
        <a:bodyPr/>
        <a:lstStyle/>
        <a:p>
          <a:r>
            <a:rPr lang="en-US" dirty="0"/>
            <a:t>Walk around the room</a:t>
          </a:r>
        </a:p>
      </dgm:t>
    </dgm:pt>
    <dgm:pt modelId="{03A310F0-B332-4DA1-A1A8-73A4316E5987}" type="parTrans" cxnId="{2FDE9B06-890B-4B47-B635-D2673FB4A3B8}">
      <dgm:prSet/>
      <dgm:spPr/>
      <dgm:t>
        <a:bodyPr/>
        <a:lstStyle/>
        <a:p>
          <a:endParaRPr lang="en-US"/>
        </a:p>
      </dgm:t>
    </dgm:pt>
    <dgm:pt modelId="{7F5D6273-5763-4325-9A7B-5E2FA34ABE3B}" type="sibTrans" cxnId="{2FDE9B06-890B-4B47-B635-D2673FB4A3B8}">
      <dgm:prSet/>
      <dgm:spPr/>
      <dgm:t>
        <a:bodyPr/>
        <a:lstStyle/>
        <a:p>
          <a:endParaRPr lang="en-US"/>
        </a:p>
      </dgm:t>
    </dgm:pt>
    <dgm:pt modelId="{21356778-EA2A-456D-B223-2BAB22E43024}">
      <dgm:prSet phldrT="[Text]"/>
      <dgm:spPr/>
      <dgm:t>
        <a:bodyPr/>
        <a:lstStyle/>
        <a:p>
          <a:pPr rtl="0"/>
          <a:r>
            <a:rPr lang="en-US" dirty="0"/>
            <a:t>Examine the different aspects of the </a:t>
          </a:r>
          <a:r>
            <a:rPr lang="en-US" dirty="0">
              <a:latin typeface="Gill Sans MT" panose="020B0502020104020203"/>
            </a:rPr>
            <a:t>resource listing</a:t>
          </a:r>
          <a:endParaRPr lang="en-US" dirty="0"/>
        </a:p>
      </dgm:t>
    </dgm:pt>
    <dgm:pt modelId="{77BE7A95-95F5-480C-8ED4-C22167D50AC5}" type="parTrans" cxnId="{9653DD53-F758-4C28-8C56-34B302D6D71F}">
      <dgm:prSet/>
      <dgm:spPr/>
      <dgm:t>
        <a:bodyPr/>
        <a:lstStyle/>
        <a:p>
          <a:endParaRPr lang="en-US"/>
        </a:p>
      </dgm:t>
    </dgm:pt>
    <dgm:pt modelId="{DF792E7E-46F8-46EA-AB47-C113AE6E76E7}" type="sibTrans" cxnId="{9653DD53-F758-4C28-8C56-34B302D6D71F}">
      <dgm:prSet/>
      <dgm:spPr/>
      <dgm:t>
        <a:bodyPr/>
        <a:lstStyle/>
        <a:p>
          <a:endParaRPr lang="en-US"/>
        </a:p>
      </dgm:t>
    </dgm:pt>
    <dgm:pt modelId="{2E27E4A5-4E46-46A3-B00A-449249CCA033}">
      <dgm:prSet phldrT="[Text]"/>
      <dgm:spPr/>
      <dgm:t>
        <a:bodyPr/>
        <a:lstStyle/>
        <a:p>
          <a:r>
            <a:rPr lang="en-US" dirty="0"/>
            <a:t>Add missing pieces as you go, using the materials provided </a:t>
          </a:r>
        </a:p>
      </dgm:t>
    </dgm:pt>
    <dgm:pt modelId="{708659D4-C50D-43C8-AAE3-9FEEAD0CA17B}" type="parTrans" cxnId="{C98F13CD-C166-4F83-9CBB-075BF997DF95}">
      <dgm:prSet/>
      <dgm:spPr/>
      <dgm:t>
        <a:bodyPr/>
        <a:lstStyle/>
        <a:p>
          <a:endParaRPr lang="en-US"/>
        </a:p>
      </dgm:t>
    </dgm:pt>
    <dgm:pt modelId="{D546F024-D006-4E43-86BF-3092FAD896AA}" type="sibTrans" cxnId="{C98F13CD-C166-4F83-9CBB-075BF997DF95}">
      <dgm:prSet/>
      <dgm:spPr/>
      <dgm:t>
        <a:bodyPr/>
        <a:lstStyle/>
        <a:p>
          <a:endParaRPr lang="en-US"/>
        </a:p>
      </dgm:t>
    </dgm:pt>
    <dgm:pt modelId="{572BDA8D-ABCC-4645-B93E-6012424F81CF}" type="pres">
      <dgm:prSet presAssocID="{86C18CB8-276B-4694-8E66-7DEAF2ED1D79}" presName="Name0" presStyleCnt="0">
        <dgm:presLayoutVars>
          <dgm:chMax val="7"/>
          <dgm:chPref val="7"/>
          <dgm:dir/>
        </dgm:presLayoutVars>
      </dgm:prSet>
      <dgm:spPr/>
    </dgm:pt>
    <dgm:pt modelId="{FA47B896-EE47-4A36-8CC9-B1CB5E30039F}" type="pres">
      <dgm:prSet presAssocID="{86C18CB8-276B-4694-8E66-7DEAF2ED1D79}" presName="Name1" presStyleCnt="0"/>
      <dgm:spPr/>
    </dgm:pt>
    <dgm:pt modelId="{855BDE7A-41E6-443B-B52B-4A1A940EB74B}" type="pres">
      <dgm:prSet presAssocID="{86C18CB8-276B-4694-8E66-7DEAF2ED1D79}" presName="cycle" presStyleCnt="0"/>
      <dgm:spPr/>
    </dgm:pt>
    <dgm:pt modelId="{E07EA1D9-9FE6-46F5-8393-C2B507AAC726}" type="pres">
      <dgm:prSet presAssocID="{86C18CB8-276B-4694-8E66-7DEAF2ED1D79}" presName="srcNode" presStyleLbl="node1" presStyleIdx="0" presStyleCnt="3"/>
      <dgm:spPr/>
    </dgm:pt>
    <dgm:pt modelId="{ED785432-26E2-46DD-AEFD-A6BDA944CF55}" type="pres">
      <dgm:prSet presAssocID="{86C18CB8-276B-4694-8E66-7DEAF2ED1D79}" presName="conn" presStyleLbl="parChTrans1D2" presStyleIdx="0" presStyleCnt="1"/>
      <dgm:spPr/>
    </dgm:pt>
    <dgm:pt modelId="{990EF77A-7C0D-498D-B555-B027504893E8}" type="pres">
      <dgm:prSet presAssocID="{86C18CB8-276B-4694-8E66-7DEAF2ED1D79}" presName="extraNode" presStyleLbl="node1" presStyleIdx="0" presStyleCnt="3"/>
      <dgm:spPr/>
    </dgm:pt>
    <dgm:pt modelId="{66A37DA9-B98E-4311-B3F0-C6F68F97BE0C}" type="pres">
      <dgm:prSet presAssocID="{86C18CB8-276B-4694-8E66-7DEAF2ED1D79}" presName="dstNode" presStyleLbl="node1" presStyleIdx="0" presStyleCnt="3"/>
      <dgm:spPr/>
    </dgm:pt>
    <dgm:pt modelId="{4EB4C4EC-1C81-4A7B-90A8-BD2103345BBF}" type="pres">
      <dgm:prSet presAssocID="{D4141823-00BC-4D57-B0F8-3A1F65817448}" presName="text_1" presStyleLbl="node1" presStyleIdx="0" presStyleCnt="3">
        <dgm:presLayoutVars>
          <dgm:bulletEnabled val="1"/>
        </dgm:presLayoutVars>
      </dgm:prSet>
      <dgm:spPr/>
    </dgm:pt>
    <dgm:pt modelId="{41678FFD-3A1C-4D50-846B-4513E79A14C9}" type="pres">
      <dgm:prSet presAssocID="{D4141823-00BC-4D57-B0F8-3A1F65817448}" presName="accent_1" presStyleCnt="0"/>
      <dgm:spPr/>
    </dgm:pt>
    <dgm:pt modelId="{1ECC0203-D2DA-4C6E-8495-E09A40EA8EAD}" type="pres">
      <dgm:prSet presAssocID="{D4141823-00BC-4D57-B0F8-3A1F65817448}" presName="accentRepeatNode" presStyleLbl="solidFgAcc1" presStyleIdx="0" presStyleCnt="3"/>
      <dgm:spPr/>
    </dgm:pt>
    <dgm:pt modelId="{D0856F99-E9D7-478F-8ACD-6B2537DFEC18}" type="pres">
      <dgm:prSet presAssocID="{21356778-EA2A-456D-B223-2BAB22E43024}" presName="text_2" presStyleLbl="node1" presStyleIdx="1" presStyleCnt="3">
        <dgm:presLayoutVars>
          <dgm:bulletEnabled val="1"/>
        </dgm:presLayoutVars>
      </dgm:prSet>
      <dgm:spPr/>
    </dgm:pt>
    <dgm:pt modelId="{3ABD3C05-ECB2-4287-B842-CB0A86F1127B}" type="pres">
      <dgm:prSet presAssocID="{21356778-EA2A-456D-B223-2BAB22E43024}" presName="accent_2" presStyleCnt="0"/>
      <dgm:spPr/>
    </dgm:pt>
    <dgm:pt modelId="{55DDCCDA-53C8-4ED5-9D0B-CF491A127614}" type="pres">
      <dgm:prSet presAssocID="{21356778-EA2A-456D-B223-2BAB22E43024}" presName="accentRepeatNode" presStyleLbl="solidFgAcc1" presStyleIdx="1" presStyleCnt="3"/>
      <dgm:spPr/>
    </dgm:pt>
    <dgm:pt modelId="{226C3B33-7086-4EA4-AAF7-FCADB94452D6}" type="pres">
      <dgm:prSet presAssocID="{2E27E4A5-4E46-46A3-B00A-449249CCA033}" presName="text_3" presStyleLbl="node1" presStyleIdx="2" presStyleCnt="3">
        <dgm:presLayoutVars>
          <dgm:bulletEnabled val="1"/>
        </dgm:presLayoutVars>
      </dgm:prSet>
      <dgm:spPr/>
    </dgm:pt>
    <dgm:pt modelId="{5A64E6F6-0887-46AC-84EC-562685DCE82D}" type="pres">
      <dgm:prSet presAssocID="{2E27E4A5-4E46-46A3-B00A-449249CCA033}" presName="accent_3" presStyleCnt="0"/>
      <dgm:spPr/>
    </dgm:pt>
    <dgm:pt modelId="{6B46C32B-C032-440F-B66F-369AFF10577E}" type="pres">
      <dgm:prSet presAssocID="{2E27E4A5-4E46-46A3-B00A-449249CCA033}" presName="accentRepeatNode" presStyleLbl="solidFgAcc1" presStyleIdx="2" presStyleCnt="3"/>
      <dgm:spPr/>
    </dgm:pt>
  </dgm:ptLst>
  <dgm:cxnLst>
    <dgm:cxn modelId="{2FDE9B06-890B-4B47-B635-D2673FB4A3B8}" srcId="{86C18CB8-276B-4694-8E66-7DEAF2ED1D79}" destId="{D4141823-00BC-4D57-B0F8-3A1F65817448}" srcOrd="0" destOrd="0" parTransId="{03A310F0-B332-4DA1-A1A8-73A4316E5987}" sibTransId="{7F5D6273-5763-4325-9A7B-5E2FA34ABE3B}"/>
    <dgm:cxn modelId="{CFC3630F-5249-4F42-9674-F08EC1F598AA}" type="presOf" srcId="{21356778-EA2A-456D-B223-2BAB22E43024}" destId="{D0856F99-E9D7-478F-8ACD-6B2537DFEC18}" srcOrd="0" destOrd="0" presId="urn:microsoft.com/office/officeart/2008/layout/VerticalCurvedList"/>
    <dgm:cxn modelId="{9653DD53-F758-4C28-8C56-34B302D6D71F}" srcId="{86C18CB8-276B-4694-8E66-7DEAF2ED1D79}" destId="{21356778-EA2A-456D-B223-2BAB22E43024}" srcOrd="1" destOrd="0" parTransId="{77BE7A95-95F5-480C-8ED4-C22167D50AC5}" sibTransId="{DF792E7E-46F8-46EA-AB47-C113AE6E76E7}"/>
    <dgm:cxn modelId="{E7613F7B-05E4-48C1-B126-8F36B90FC25C}" type="presOf" srcId="{7F5D6273-5763-4325-9A7B-5E2FA34ABE3B}" destId="{ED785432-26E2-46DD-AEFD-A6BDA944CF55}" srcOrd="0" destOrd="0" presId="urn:microsoft.com/office/officeart/2008/layout/VerticalCurvedList"/>
    <dgm:cxn modelId="{5640EB80-7D56-4F4F-8DC9-6BBD849E0A9A}" type="presOf" srcId="{86C18CB8-276B-4694-8E66-7DEAF2ED1D79}" destId="{572BDA8D-ABCC-4645-B93E-6012424F81CF}" srcOrd="0" destOrd="0" presId="urn:microsoft.com/office/officeart/2008/layout/VerticalCurvedList"/>
    <dgm:cxn modelId="{528B48A6-3A32-4A41-9AB7-28A1F9F0079B}" type="presOf" srcId="{2E27E4A5-4E46-46A3-B00A-449249CCA033}" destId="{226C3B33-7086-4EA4-AAF7-FCADB94452D6}" srcOrd="0" destOrd="0" presId="urn:microsoft.com/office/officeart/2008/layout/VerticalCurvedList"/>
    <dgm:cxn modelId="{63D156C1-92C1-4A30-B258-1D0947B502A4}" type="presOf" srcId="{D4141823-00BC-4D57-B0F8-3A1F65817448}" destId="{4EB4C4EC-1C81-4A7B-90A8-BD2103345BBF}" srcOrd="0" destOrd="0" presId="urn:microsoft.com/office/officeart/2008/layout/VerticalCurvedList"/>
    <dgm:cxn modelId="{C98F13CD-C166-4F83-9CBB-075BF997DF95}" srcId="{86C18CB8-276B-4694-8E66-7DEAF2ED1D79}" destId="{2E27E4A5-4E46-46A3-B00A-449249CCA033}" srcOrd="2" destOrd="0" parTransId="{708659D4-C50D-43C8-AAE3-9FEEAD0CA17B}" sibTransId="{D546F024-D006-4E43-86BF-3092FAD896AA}"/>
    <dgm:cxn modelId="{C81C7B62-53C6-41B7-A9F3-485FEE80A4A1}" type="presParOf" srcId="{572BDA8D-ABCC-4645-B93E-6012424F81CF}" destId="{FA47B896-EE47-4A36-8CC9-B1CB5E30039F}" srcOrd="0" destOrd="0" presId="urn:microsoft.com/office/officeart/2008/layout/VerticalCurvedList"/>
    <dgm:cxn modelId="{BBD2714E-327E-49EF-8666-BC35529E2445}" type="presParOf" srcId="{FA47B896-EE47-4A36-8CC9-B1CB5E30039F}" destId="{855BDE7A-41E6-443B-B52B-4A1A940EB74B}" srcOrd="0" destOrd="0" presId="urn:microsoft.com/office/officeart/2008/layout/VerticalCurvedList"/>
    <dgm:cxn modelId="{60F38D2B-6BF6-4918-BE5C-F0D05E63767B}" type="presParOf" srcId="{855BDE7A-41E6-443B-B52B-4A1A940EB74B}" destId="{E07EA1D9-9FE6-46F5-8393-C2B507AAC726}" srcOrd="0" destOrd="0" presId="urn:microsoft.com/office/officeart/2008/layout/VerticalCurvedList"/>
    <dgm:cxn modelId="{B171E3D5-9550-421B-98E8-C2621BC02B43}" type="presParOf" srcId="{855BDE7A-41E6-443B-B52B-4A1A940EB74B}" destId="{ED785432-26E2-46DD-AEFD-A6BDA944CF55}" srcOrd="1" destOrd="0" presId="urn:microsoft.com/office/officeart/2008/layout/VerticalCurvedList"/>
    <dgm:cxn modelId="{13368D05-BE5B-4976-986A-75A5D7DA67B2}" type="presParOf" srcId="{855BDE7A-41E6-443B-B52B-4A1A940EB74B}" destId="{990EF77A-7C0D-498D-B555-B027504893E8}" srcOrd="2" destOrd="0" presId="urn:microsoft.com/office/officeart/2008/layout/VerticalCurvedList"/>
    <dgm:cxn modelId="{E4F63A74-1A1E-44A5-8175-8E4ADEAB4673}" type="presParOf" srcId="{855BDE7A-41E6-443B-B52B-4A1A940EB74B}" destId="{66A37DA9-B98E-4311-B3F0-C6F68F97BE0C}" srcOrd="3" destOrd="0" presId="urn:microsoft.com/office/officeart/2008/layout/VerticalCurvedList"/>
    <dgm:cxn modelId="{BFD63151-1A8D-44E6-A6D0-237D65F20A18}" type="presParOf" srcId="{FA47B896-EE47-4A36-8CC9-B1CB5E30039F}" destId="{4EB4C4EC-1C81-4A7B-90A8-BD2103345BBF}" srcOrd="1" destOrd="0" presId="urn:microsoft.com/office/officeart/2008/layout/VerticalCurvedList"/>
    <dgm:cxn modelId="{D65C65D6-7C0C-4907-9CBE-956869E87DA1}" type="presParOf" srcId="{FA47B896-EE47-4A36-8CC9-B1CB5E30039F}" destId="{41678FFD-3A1C-4D50-846B-4513E79A14C9}" srcOrd="2" destOrd="0" presId="urn:microsoft.com/office/officeart/2008/layout/VerticalCurvedList"/>
    <dgm:cxn modelId="{2756A08A-8037-47F3-8079-05ED333F631E}" type="presParOf" srcId="{41678FFD-3A1C-4D50-846B-4513E79A14C9}" destId="{1ECC0203-D2DA-4C6E-8495-E09A40EA8EAD}" srcOrd="0" destOrd="0" presId="urn:microsoft.com/office/officeart/2008/layout/VerticalCurvedList"/>
    <dgm:cxn modelId="{77372091-70B2-4D0B-A601-0FF764173E27}" type="presParOf" srcId="{FA47B896-EE47-4A36-8CC9-B1CB5E30039F}" destId="{D0856F99-E9D7-478F-8ACD-6B2537DFEC18}" srcOrd="3" destOrd="0" presId="urn:microsoft.com/office/officeart/2008/layout/VerticalCurvedList"/>
    <dgm:cxn modelId="{9D1C291E-CCB8-4EDA-82D1-E17589F41570}" type="presParOf" srcId="{FA47B896-EE47-4A36-8CC9-B1CB5E30039F}" destId="{3ABD3C05-ECB2-4287-B842-CB0A86F1127B}" srcOrd="4" destOrd="0" presId="urn:microsoft.com/office/officeart/2008/layout/VerticalCurvedList"/>
    <dgm:cxn modelId="{AA7A3C2F-FDE9-4913-BC9F-E463B767E21E}" type="presParOf" srcId="{3ABD3C05-ECB2-4287-B842-CB0A86F1127B}" destId="{55DDCCDA-53C8-4ED5-9D0B-CF491A127614}" srcOrd="0" destOrd="0" presId="urn:microsoft.com/office/officeart/2008/layout/VerticalCurvedList"/>
    <dgm:cxn modelId="{C3C476BA-349D-401A-BAAE-79F542BE6B7C}" type="presParOf" srcId="{FA47B896-EE47-4A36-8CC9-B1CB5E30039F}" destId="{226C3B33-7086-4EA4-AAF7-FCADB94452D6}" srcOrd="5" destOrd="0" presId="urn:microsoft.com/office/officeart/2008/layout/VerticalCurvedList"/>
    <dgm:cxn modelId="{A34CAF91-2FA2-4205-8C28-47809FFD15E8}" type="presParOf" srcId="{FA47B896-EE47-4A36-8CC9-B1CB5E30039F}" destId="{5A64E6F6-0887-46AC-84EC-562685DCE82D}" srcOrd="6" destOrd="0" presId="urn:microsoft.com/office/officeart/2008/layout/VerticalCurvedList"/>
    <dgm:cxn modelId="{D742035B-E364-4A42-B177-64B47351922E}" type="presParOf" srcId="{5A64E6F6-0887-46AC-84EC-562685DCE82D}" destId="{6B46C32B-C032-440F-B66F-369AFF1057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EE130-6D08-4F79-9C7C-87DDCB9A4974}" type="doc">
      <dgm:prSet loTypeId="urn:microsoft.com/office/officeart/2005/8/layout/equation2" loCatId="process" qsTypeId="urn:microsoft.com/office/officeart/2005/8/quickstyle/simple5" qsCatId="simple" csTypeId="urn:microsoft.com/office/officeart/2005/8/colors/accent1_2" csCatId="accent1" phldr="1"/>
      <dgm:spPr/>
      <dgm:t>
        <a:bodyPr/>
        <a:lstStyle/>
        <a:p>
          <a:endParaRPr lang="en-US"/>
        </a:p>
      </dgm:t>
    </dgm:pt>
    <dgm:pt modelId="{35FFA935-7C13-4D31-A139-164C2DA9E578}">
      <dgm:prSet phldrT="[Text]" custT="1"/>
      <dgm:spPr/>
      <dgm:t>
        <a:bodyPr/>
        <a:lstStyle/>
        <a:p>
          <a:r>
            <a:rPr lang="en-US" sz="2600" dirty="0"/>
            <a:t>Opportunities</a:t>
          </a:r>
        </a:p>
      </dgm:t>
    </dgm:pt>
    <dgm:pt modelId="{4BFC21BD-9D5E-47F6-8153-A06FBF41B3BE}" type="parTrans" cxnId="{9A4FFBC3-7CD4-4300-BE13-CF197E98B046}">
      <dgm:prSet/>
      <dgm:spPr/>
      <dgm:t>
        <a:bodyPr/>
        <a:lstStyle/>
        <a:p>
          <a:endParaRPr lang="en-US"/>
        </a:p>
      </dgm:t>
    </dgm:pt>
    <dgm:pt modelId="{11E0FA71-4009-4508-B9D5-00343D1E1EB1}" type="sibTrans" cxnId="{9A4FFBC3-7CD4-4300-BE13-CF197E98B046}">
      <dgm:prSet/>
      <dgm:spPr/>
      <dgm:t>
        <a:bodyPr/>
        <a:lstStyle/>
        <a:p>
          <a:endParaRPr lang="en-US"/>
        </a:p>
      </dgm:t>
    </dgm:pt>
    <dgm:pt modelId="{E2C68CAD-04D9-4A65-BB83-BDBA1F91CBBB}">
      <dgm:prSet phldrT="[Text]"/>
      <dgm:spPr/>
      <dgm:t>
        <a:bodyPr/>
        <a:lstStyle/>
        <a:p>
          <a:r>
            <a:rPr lang="en-US" dirty="0"/>
            <a:t>Assets in the Region</a:t>
          </a:r>
        </a:p>
      </dgm:t>
    </dgm:pt>
    <dgm:pt modelId="{A92FA468-5A71-4162-A4E8-39BA8259CD9E}" type="parTrans" cxnId="{4636A9E6-C7C4-407B-8540-2BFA4A858B8A}">
      <dgm:prSet/>
      <dgm:spPr/>
      <dgm:t>
        <a:bodyPr/>
        <a:lstStyle/>
        <a:p>
          <a:endParaRPr lang="en-US"/>
        </a:p>
      </dgm:t>
    </dgm:pt>
    <dgm:pt modelId="{75A95006-78CE-4240-B32A-606F22F12AB2}" type="sibTrans" cxnId="{4636A9E6-C7C4-407B-8540-2BFA4A858B8A}">
      <dgm:prSet/>
      <dgm:spPr/>
      <dgm:t>
        <a:bodyPr/>
        <a:lstStyle/>
        <a:p>
          <a:endParaRPr lang="en-US"/>
        </a:p>
      </dgm:t>
    </dgm:pt>
    <dgm:pt modelId="{93842A77-D2A4-483C-8601-FD182E2037E0}">
      <dgm:prSet/>
      <dgm:spPr/>
      <dgm:t>
        <a:bodyPr/>
        <a:lstStyle/>
        <a:p>
          <a:r>
            <a:rPr lang="en-US" dirty="0"/>
            <a:t>Goals to Pursue</a:t>
          </a:r>
        </a:p>
      </dgm:t>
    </dgm:pt>
    <dgm:pt modelId="{214D01B1-F060-4787-AD27-382545BF8790}" type="parTrans" cxnId="{812603BD-56BA-4167-B1FB-AEA53704D4BD}">
      <dgm:prSet/>
      <dgm:spPr/>
      <dgm:t>
        <a:bodyPr/>
        <a:lstStyle/>
        <a:p>
          <a:endParaRPr lang="en-US"/>
        </a:p>
      </dgm:t>
    </dgm:pt>
    <dgm:pt modelId="{705C6A9E-CF55-482F-A6D9-C3482F923FB0}" type="sibTrans" cxnId="{812603BD-56BA-4167-B1FB-AEA53704D4BD}">
      <dgm:prSet/>
      <dgm:spPr/>
      <dgm:t>
        <a:bodyPr/>
        <a:lstStyle/>
        <a:p>
          <a:endParaRPr lang="en-US"/>
        </a:p>
      </dgm:t>
    </dgm:pt>
    <dgm:pt modelId="{8DCECC7F-0EB2-4AD2-8E5B-579E2C8D0764}" type="pres">
      <dgm:prSet presAssocID="{E46EE130-6D08-4F79-9C7C-87DDCB9A4974}" presName="Name0" presStyleCnt="0">
        <dgm:presLayoutVars>
          <dgm:dir/>
          <dgm:resizeHandles val="exact"/>
        </dgm:presLayoutVars>
      </dgm:prSet>
      <dgm:spPr/>
    </dgm:pt>
    <dgm:pt modelId="{D7C9D56B-1E3B-454A-A61D-AD83300C9975}" type="pres">
      <dgm:prSet presAssocID="{E46EE130-6D08-4F79-9C7C-87DDCB9A4974}" presName="vNodes" presStyleCnt="0"/>
      <dgm:spPr/>
    </dgm:pt>
    <dgm:pt modelId="{2B13D3FB-5F3B-4096-B77C-F76EE9B4FB96}" type="pres">
      <dgm:prSet presAssocID="{35FFA935-7C13-4D31-A139-164C2DA9E578}" presName="node" presStyleLbl="node1" presStyleIdx="0" presStyleCnt="3" custScaleX="239884">
        <dgm:presLayoutVars>
          <dgm:bulletEnabled val="1"/>
        </dgm:presLayoutVars>
      </dgm:prSet>
      <dgm:spPr/>
    </dgm:pt>
    <dgm:pt modelId="{52FD24F2-2D1B-4D9C-B394-897D92ED8B06}" type="pres">
      <dgm:prSet presAssocID="{11E0FA71-4009-4508-B9D5-00343D1E1EB1}" presName="spacerT" presStyleCnt="0"/>
      <dgm:spPr/>
    </dgm:pt>
    <dgm:pt modelId="{9DF33369-2401-47CE-A53D-C0AAFD6B67CE}" type="pres">
      <dgm:prSet presAssocID="{11E0FA71-4009-4508-B9D5-00343D1E1EB1}" presName="sibTrans" presStyleLbl="sibTrans2D1" presStyleIdx="0" presStyleCnt="2"/>
      <dgm:spPr/>
    </dgm:pt>
    <dgm:pt modelId="{98B6333F-7C02-4AED-A8CE-C59AB07558BD}" type="pres">
      <dgm:prSet presAssocID="{11E0FA71-4009-4508-B9D5-00343D1E1EB1}" presName="spacerB" presStyleCnt="0"/>
      <dgm:spPr/>
    </dgm:pt>
    <dgm:pt modelId="{1FE2FAD9-57B2-4AB0-A9C8-E37B2E8B94D8}" type="pres">
      <dgm:prSet presAssocID="{E2C68CAD-04D9-4A65-BB83-BDBA1F91CBBB}" presName="node" presStyleLbl="node1" presStyleIdx="1" presStyleCnt="3" custScaleX="225374">
        <dgm:presLayoutVars>
          <dgm:bulletEnabled val="1"/>
        </dgm:presLayoutVars>
      </dgm:prSet>
      <dgm:spPr/>
    </dgm:pt>
    <dgm:pt modelId="{9C8FF2D4-9F5D-41E8-9B9B-D92EE81CE254}" type="pres">
      <dgm:prSet presAssocID="{E46EE130-6D08-4F79-9C7C-87DDCB9A4974}" presName="sibTransLast" presStyleLbl="sibTrans2D1" presStyleIdx="1" presStyleCnt="2"/>
      <dgm:spPr/>
    </dgm:pt>
    <dgm:pt modelId="{18FF5C22-19D0-44E3-B58A-7B80A27DFE1A}" type="pres">
      <dgm:prSet presAssocID="{E46EE130-6D08-4F79-9C7C-87DDCB9A4974}" presName="connectorText" presStyleLbl="sibTrans2D1" presStyleIdx="1" presStyleCnt="2"/>
      <dgm:spPr/>
    </dgm:pt>
    <dgm:pt modelId="{71CCC23C-8028-427D-9087-24183A2B1CFF}" type="pres">
      <dgm:prSet presAssocID="{E46EE130-6D08-4F79-9C7C-87DDCB9A4974}" presName="lastNode" presStyleLbl="node1" presStyleIdx="2" presStyleCnt="3" custScaleX="90825" custScaleY="60389">
        <dgm:presLayoutVars>
          <dgm:bulletEnabled val="1"/>
        </dgm:presLayoutVars>
      </dgm:prSet>
      <dgm:spPr/>
    </dgm:pt>
  </dgm:ptLst>
  <dgm:cxnLst>
    <dgm:cxn modelId="{C96A5907-5343-4326-A3DE-7D2AE4369A52}" type="presOf" srcId="{11E0FA71-4009-4508-B9D5-00343D1E1EB1}" destId="{9DF33369-2401-47CE-A53D-C0AAFD6B67CE}" srcOrd="0" destOrd="0" presId="urn:microsoft.com/office/officeart/2005/8/layout/equation2"/>
    <dgm:cxn modelId="{4F35F414-87FE-425A-B8E3-210964D53A79}" type="presOf" srcId="{75A95006-78CE-4240-B32A-606F22F12AB2}" destId="{18FF5C22-19D0-44E3-B58A-7B80A27DFE1A}" srcOrd="1" destOrd="0" presId="urn:microsoft.com/office/officeart/2005/8/layout/equation2"/>
    <dgm:cxn modelId="{FA0AFC31-F27D-4A68-AE00-E5A24C85E8B3}" type="presOf" srcId="{E2C68CAD-04D9-4A65-BB83-BDBA1F91CBBB}" destId="{1FE2FAD9-57B2-4AB0-A9C8-E37B2E8B94D8}" srcOrd="0" destOrd="0" presId="urn:microsoft.com/office/officeart/2005/8/layout/equation2"/>
    <dgm:cxn modelId="{EEF9D63E-0107-4FB0-BB68-9C9B6FCCD50B}" type="presOf" srcId="{35FFA935-7C13-4D31-A139-164C2DA9E578}" destId="{2B13D3FB-5F3B-4096-B77C-F76EE9B4FB96}" srcOrd="0" destOrd="0" presId="urn:microsoft.com/office/officeart/2005/8/layout/equation2"/>
    <dgm:cxn modelId="{583C5062-92AB-40B6-9452-58C20B0A198A}" type="presOf" srcId="{E46EE130-6D08-4F79-9C7C-87DDCB9A4974}" destId="{8DCECC7F-0EB2-4AD2-8E5B-579E2C8D0764}" srcOrd="0" destOrd="0" presId="urn:microsoft.com/office/officeart/2005/8/layout/equation2"/>
    <dgm:cxn modelId="{72E24D7A-5303-4F49-A9D9-BFE48421048C}" type="presOf" srcId="{75A95006-78CE-4240-B32A-606F22F12AB2}" destId="{9C8FF2D4-9F5D-41E8-9B9B-D92EE81CE254}" srcOrd="0" destOrd="0" presId="urn:microsoft.com/office/officeart/2005/8/layout/equation2"/>
    <dgm:cxn modelId="{812603BD-56BA-4167-B1FB-AEA53704D4BD}" srcId="{E46EE130-6D08-4F79-9C7C-87DDCB9A4974}" destId="{93842A77-D2A4-483C-8601-FD182E2037E0}" srcOrd="2" destOrd="0" parTransId="{214D01B1-F060-4787-AD27-382545BF8790}" sibTransId="{705C6A9E-CF55-482F-A6D9-C3482F923FB0}"/>
    <dgm:cxn modelId="{9A4FFBC3-7CD4-4300-BE13-CF197E98B046}" srcId="{E46EE130-6D08-4F79-9C7C-87DDCB9A4974}" destId="{35FFA935-7C13-4D31-A139-164C2DA9E578}" srcOrd="0" destOrd="0" parTransId="{4BFC21BD-9D5E-47F6-8153-A06FBF41B3BE}" sibTransId="{11E0FA71-4009-4508-B9D5-00343D1E1EB1}"/>
    <dgm:cxn modelId="{4636A9E6-C7C4-407B-8540-2BFA4A858B8A}" srcId="{E46EE130-6D08-4F79-9C7C-87DDCB9A4974}" destId="{E2C68CAD-04D9-4A65-BB83-BDBA1F91CBBB}" srcOrd="1" destOrd="0" parTransId="{A92FA468-5A71-4162-A4E8-39BA8259CD9E}" sibTransId="{75A95006-78CE-4240-B32A-606F22F12AB2}"/>
    <dgm:cxn modelId="{A4E068FB-BC1B-46DF-99E0-F6EFDF21884C}" type="presOf" srcId="{93842A77-D2A4-483C-8601-FD182E2037E0}" destId="{71CCC23C-8028-427D-9087-24183A2B1CFF}" srcOrd="0" destOrd="0" presId="urn:microsoft.com/office/officeart/2005/8/layout/equation2"/>
    <dgm:cxn modelId="{7D0157E3-EB91-45A0-9E3C-18F1C815F266}" type="presParOf" srcId="{8DCECC7F-0EB2-4AD2-8E5B-579E2C8D0764}" destId="{D7C9D56B-1E3B-454A-A61D-AD83300C9975}" srcOrd="0" destOrd="0" presId="urn:microsoft.com/office/officeart/2005/8/layout/equation2"/>
    <dgm:cxn modelId="{B6C34F13-3BEF-4FA1-A4F9-C78C18CD6FDF}" type="presParOf" srcId="{D7C9D56B-1E3B-454A-A61D-AD83300C9975}" destId="{2B13D3FB-5F3B-4096-B77C-F76EE9B4FB96}" srcOrd="0" destOrd="0" presId="urn:microsoft.com/office/officeart/2005/8/layout/equation2"/>
    <dgm:cxn modelId="{B89115C9-88AE-4D75-9C6A-AE5C883DB772}" type="presParOf" srcId="{D7C9D56B-1E3B-454A-A61D-AD83300C9975}" destId="{52FD24F2-2D1B-4D9C-B394-897D92ED8B06}" srcOrd="1" destOrd="0" presId="urn:microsoft.com/office/officeart/2005/8/layout/equation2"/>
    <dgm:cxn modelId="{680F7D2D-5497-4AC8-BF83-64F7D6DA4986}" type="presParOf" srcId="{D7C9D56B-1E3B-454A-A61D-AD83300C9975}" destId="{9DF33369-2401-47CE-A53D-C0AAFD6B67CE}" srcOrd="2" destOrd="0" presId="urn:microsoft.com/office/officeart/2005/8/layout/equation2"/>
    <dgm:cxn modelId="{8210156E-9DBA-4300-BAA5-46189BE59EF5}" type="presParOf" srcId="{D7C9D56B-1E3B-454A-A61D-AD83300C9975}" destId="{98B6333F-7C02-4AED-A8CE-C59AB07558BD}" srcOrd="3" destOrd="0" presId="urn:microsoft.com/office/officeart/2005/8/layout/equation2"/>
    <dgm:cxn modelId="{9037C020-BCDB-48AD-96C1-C00BFE00A2B3}" type="presParOf" srcId="{D7C9D56B-1E3B-454A-A61D-AD83300C9975}" destId="{1FE2FAD9-57B2-4AB0-A9C8-E37B2E8B94D8}" srcOrd="4" destOrd="0" presId="urn:microsoft.com/office/officeart/2005/8/layout/equation2"/>
    <dgm:cxn modelId="{AD2B213D-0181-4726-83AA-27F5D7F931F8}" type="presParOf" srcId="{8DCECC7F-0EB2-4AD2-8E5B-579E2C8D0764}" destId="{9C8FF2D4-9F5D-41E8-9B9B-D92EE81CE254}" srcOrd="1" destOrd="0" presId="urn:microsoft.com/office/officeart/2005/8/layout/equation2"/>
    <dgm:cxn modelId="{67E5DB53-4E6F-4A50-A325-706B78C84C7A}" type="presParOf" srcId="{9C8FF2D4-9F5D-41E8-9B9B-D92EE81CE254}" destId="{18FF5C22-19D0-44E3-B58A-7B80A27DFE1A}" srcOrd="0" destOrd="0" presId="urn:microsoft.com/office/officeart/2005/8/layout/equation2"/>
    <dgm:cxn modelId="{028CCB16-47A1-4000-91E1-59C06C4D7A03}" type="presParOf" srcId="{8DCECC7F-0EB2-4AD2-8E5B-579E2C8D0764}" destId="{71CCC23C-8028-427D-9087-24183A2B1CF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BF25A-B7CB-4E67-AE91-7D3D62E6655E}">
      <dsp:nvSpPr>
        <dsp:cNvPr id="0" name=""/>
        <dsp:cNvSpPr/>
      </dsp:nvSpPr>
      <dsp:spPr>
        <a:xfrm rot="16200000">
          <a:off x="-1290008" y="2179171"/>
          <a:ext cx="3261360" cy="55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8133" bIns="0" numCol="1" spcCol="1270" anchor="t" anchorCtr="0">
          <a:noAutofit/>
        </a:bodyPr>
        <a:lstStyle/>
        <a:p>
          <a:pPr marL="0" lvl="0" indent="0" algn="r" defTabSz="1822450">
            <a:lnSpc>
              <a:spcPct val="90000"/>
            </a:lnSpc>
            <a:spcBef>
              <a:spcPct val="0"/>
            </a:spcBef>
            <a:spcAft>
              <a:spcPct val="35000"/>
            </a:spcAft>
            <a:buNone/>
          </a:pPr>
          <a:r>
            <a:rPr lang="en-US" sz="4100" kern="1200" dirty="0"/>
            <a:t>Strengths</a:t>
          </a:r>
        </a:p>
      </dsp:txBody>
      <dsp:txXfrm>
        <a:off x="-1290008" y="2179171"/>
        <a:ext cx="3261360" cy="553473"/>
      </dsp:txXfrm>
    </dsp:sp>
    <dsp:sp modelId="{581CBBAA-F4AC-4CB6-BACD-105E464B138E}">
      <dsp:nvSpPr>
        <dsp:cNvPr id="0" name=""/>
        <dsp:cNvSpPr/>
      </dsp:nvSpPr>
      <dsp:spPr>
        <a:xfrm>
          <a:off x="617408" y="825228"/>
          <a:ext cx="2756885" cy="3261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488133"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Provides a picture of the region’s strengths as they relate to CREATE sectors</a:t>
          </a:r>
        </a:p>
      </dsp:txBody>
      <dsp:txXfrm>
        <a:off x="617408" y="825228"/>
        <a:ext cx="2756885" cy="3261360"/>
      </dsp:txXfrm>
    </dsp:sp>
    <dsp:sp modelId="{2D17AD22-C672-4B58-BB25-FCB652EAA212}">
      <dsp:nvSpPr>
        <dsp:cNvPr id="0" name=""/>
        <dsp:cNvSpPr/>
      </dsp:nvSpPr>
      <dsp:spPr>
        <a:xfrm>
          <a:off x="63934" y="94642"/>
          <a:ext cx="1106947" cy="110694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FBE13-B5F7-4BDA-B9C3-74AE5BDFD5F8}">
      <dsp:nvSpPr>
        <dsp:cNvPr id="0" name=""/>
        <dsp:cNvSpPr/>
      </dsp:nvSpPr>
      <dsp:spPr>
        <a:xfrm rot="16200000">
          <a:off x="2757145" y="2179171"/>
          <a:ext cx="3261360" cy="55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8133" bIns="0" numCol="1" spcCol="1270" anchor="t" anchorCtr="0">
          <a:noAutofit/>
        </a:bodyPr>
        <a:lstStyle/>
        <a:p>
          <a:pPr marL="0" lvl="0" indent="0" algn="r" defTabSz="1822450">
            <a:lnSpc>
              <a:spcPct val="90000"/>
            </a:lnSpc>
            <a:spcBef>
              <a:spcPct val="0"/>
            </a:spcBef>
            <a:spcAft>
              <a:spcPct val="35000"/>
            </a:spcAft>
            <a:buNone/>
          </a:pPr>
          <a:r>
            <a:rPr lang="en-US" sz="4100" kern="1200" dirty="0"/>
            <a:t>Invitation</a:t>
          </a:r>
        </a:p>
      </dsp:txBody>
      <dsp:txXfrm>
        <a:off x="2757145" y="2179171"/>
        <a:ext cx="3261360" cy="553473"/>
      </dsp:txXfrm>
    </dsp:sp>
    <dsp:sp modelId="{335E9B71-668D-4DBD-927B-EF2B712DCD39}">
      <dsp:nvSpPr>
        <dsp:cNvPr id="0" name=""/>
        <dsp:cNvSpPr/>
      </dsp:nvSpPr>
      <dsp:spPr>
        <a:xfrm>
          <a:off x="4664562" y="825228"/>
          <a:ext cx="2756885" cy="3261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488133"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Provides a potential invitation list for the CREATE BRIDGES forum</a:t>
          </a:r>
        </a:p>
      </dsp:txBody>
      <dsp:txXfrm>
        <a:off x="4664562" y="825228"/>
        <a:ext cx="2756885" cy="3261360"/>
      </dsp:txXfrm>
    </dsp:sp>
    <dsp:sp modelId="{9AE5EBB8-769C-47A7-9B38-CEA3F75B96E8}">
      <dsp:nvSpPr>
        <dsp:cNvPr id="0" name=""/>
        <dsp:cNvSpPr/>
      </dsp:nvSpPr>
      <dsp:spPr>
        <a:xfrm>
          <a:off x="4111089" y="94642"/>
          <a:ext cx="1106947" cy="1106947"/>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545ADB-4090-4074-851F-8EACFBEDB877}">
      <dsp:nvSpPr>
        <dsp:cNvPr id="0" name=""/>
        <dsp:cNvSpPr/>
      </dsp:nvSpPr>
      <dsp:spPr>
        <a:xfrm rot="16200000">
          <a:off x="6804300" y="2179171"/>
          <a:ext cx="3261360" cy="55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8133" bIns="0" numCol="1" spcCol="1270" anchor="t" anchorCtr="0">
          <a:noAutofit/>
        </a:bodyPr>
        <a:lstStyle/>
        <a:p>
          <a:pPr marL="0" lvl="0" indent="0" algn="r" defTabSz="1822450">
            <a:lnSpc>
              <a:spcPct val="90000"/>
            </a:lnSpc>
            <a:spcBef>
              <a:spcPct val="0"/>
            </a:spcBef>
            <a:spcAft>
              <a:spcPct val="35000"/>
            </a:spcAft>
            <a:buNone/>
          </a:pPr>
          <a:r>
            <a:rPr lang="en-US" sz="4100" kern="1200" dirty="0"/>
            <a:t>Foundation</a:t>
          </a:r>
        </a:p>
      </dsp:txBody>
      <dsp:txXfrm>
        <a:off x="6804300" y="2179171"/>
        <a:ext cx="3261360" cy="553473"/>
      </dsp:txXfrm>
    </dsp:sp>
    <dsp:sp modelId="{AA20758B-1B02-47B8-9B47-8AAC534D316F}">
      <dsp:nvSpPr>
        <dsp:cNvPr id="0" name=""/>
        <dsp:cNvSpPr/>
      </dsp:nvSpPr>
      <dsp:spPr>
        <a:xfrm>
          <a:off x="8847301" y="825228"/>
          <a:ext cx="2485718" cy="3261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488133"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Provides a foundation for BR&amp;E and workforce training phases</a:t>
          </a:r>
        </a:p>
      </dsp:txBody>
      <dsp:txXfrm>
        <a:off x="8847301" y="825228"/>
        <a:ext cx="2485718" cy="3261360"/>
      </dsp:txXfrm>
    </dsp:sp>
    <dsp:sp modelId="{2D8A5EC1-8309-45B4-9DC0-504C60C7566F}">
      <dsp:nvSpPr>
        <dsp:cNvPr id="0" name=""/>
        <dsp:cNvSpPr/>
      </dsp:nvSpPr>
      <dsp:spPr>
        <a:xfrm>
          <a:off x="8158243" y="94642"/>
          <a:ext cx="1106947" cy="110694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479F-E377-4D0A-B604-3341305B9A91}">
      <dsp:nvSpPr>
        <dsp:cNvPr id="0" name=""/>
        <dsp:cNvSpPr/>
      </dsp:nvSpPr>
      <dsp:spPr>
        <a:xfrm rot="10800000">
          <a:off x="1486944" y="20895"/>
          <a:ext cx="8513210" cy="115160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826"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latin typeface="Calibri"/>
              <a:ea typeface="Calibri"/>
              <a:cs typeface="Calibri"/>
              <a:sym typeface="Calibri"/>
            </a:rPr>
            <a:t>Make a list of CREATE businesses and workforce development organizations in your region</a:t>
          </a:r>
          <a:endParaRPr lang="en-US" sz="2900" kern="1200" dirty="0">
            <a:solidFill>
              <a:schemeClr val="bg1"/>
            </a:solidFill>
          </a:endParaRPr>
        </a:p>
      </dsp:txBody>
      <dsp:txXfrm rot="10800000">
        <a:off x="1774845" y="20895"/>
        <a:ext cx="8225309" cy="1151606"/>
      </dsp:txXfrm>
    </dsp:sp>
    <dsp:sp modelId="{85612E0C-2458-48BF-B409-79ADB734F6FF}">
      <dsp:nvSpPr>
        <dsp:cNvPr id="0" name=""/>
        <dsp:cNvSpPr/>
      </dsp:nvSpPr>
      <dsp:spPr>
        <a:xfrm>
          <a:off x="1081236" y="0"/>
          <a:ext cx="1151606" cy="11516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496A3-42A5-4293-920D-D7D881E86F69}">
      <dsp:nvSpPr>
        <dsp:cNvPr id="0" name=""/>
        <dsp:cNvSpPr/>
      </dsp:nvSpPr>
      <dsp:spPr>
        <a:xfrm rot="10800000">
          <a:off x="1448735" y="1462573"/>
          <a:ext cx="8539488" cy="115160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826"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latin typeface="Calibri"/>
              <a:ea typeface="Calibri"/>
              <a:cs typeface="Calibri"/>
              <a:sym typeface="Calibri"/>
            </a:rPr>
            <a:t>Expand the list to include other assets that may be helpful using template provided</a:t>
          </a:r>
          <a:endParaRPr lang="en-US" sz="2900" kern="1200" dirty="0">
            <a:solidFill>
              <a:schemeClr val="bg1"/>
            </a:solidFill>
          </a:endParaRPr>
        </a:p>
      </dsp:txBody>
      <dsp:txXfrm rot="10800000">
        <a:off x="1736636" y="1462573"/>
        <a:ext cx="8251587" cy="1151606"/>
      </dsp:txXfrm>
    </dsp:sp>
    <dsp:sp modelId="{9E4991A6-494D-4E1A-8E47-9614A3C1AF46}">
      <dsp:nvSpPr>
        <dsp:cNvPr id="0" name=""/>
        <dsp:cNvSpPr/>
      </dsp:nvSpPr>
      <dsp:spPr>
        <a:xfrm>
          <a:off x="1073538" y="1462573"/>
          <a:ext cx="1151606" cy="11516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9D4B7-299B-4344-AA1E-42CE049AF8EC}">
      <dsp:nvSpPr>
        <dsp:cNvPr id="0" name=""/>
        <dsp:cNvSpPr/>
      </dsp:nvSpPr>
      <dsp:spPr>
        <a:xfrm rot="10800000">
          <a:off x="1442278" y="2922723"/>
          <a:ext cx="8548097" cy="115160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826"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baseline="0" dirty="0"/>
            <a:t>Finalize and share the template</a:t>
          </a:r>
          <a:endParaRPr lang="en-US" sz="2900" kern="1200" dirty="0"/>
        </a:p>
      </dsp:txBody>
      <dsp:txXfrm rot="10800000">
        <a:off x="1730179" y="2922723"/>
        <a:ext cx="8260196" cy="1151606"/>
      </dsp:txXfrm>
    </dsp:sp>
    <dsp:sp modelId="{29C532C1-6F6E-4824-86F4-0C2526D148C9}">
      <dsp:nvSpPr>
        <dsp:cNvPr id="0" name=""/>
        <dsp:cNvSpPr/>
      </dsp:nvSpPr>
      <dsp:spPr>
        <a:xfrm>
          <a:off x="1061229" y="2925141"/>
          <a:ext cx="1151606" cy="1151606"/>
        </a:xfrm>
        <a:prstGeom prst="ellipse">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85432-26E2-46DD-AEFD-A6BDA944CF55}">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4C4EC-1C81-4A7B-90A8-BD2103345BBF}">
      <dsp:nvSpPr>
        <dsp:cNvPr id="0" name=""/>
        <dsp:cNvSpPr/>
      </dsp:nvSpPr>
      <dsp:spPr>
        <a:xfrm>
          <a:off x="564979" y="4064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Walk around the room</a:t>
          </a:r>
        </a:p>
      </dsp:txBody>
      <dsp:txXfrm>
        <a:off x="564979" y="406400"/>
        <a:ext cx="5475833" cy="812800"/>
      </dsp:txXfrm>
    </dsp:sp>
    <dsp:sp modelId="{1ECC0203-D2DA-4C6E-8495-E09A40EA8EAD}">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856F99-E9D7-478F-8ACD-6B2537DFEC18}">
      <dsp:nvSpPr>
        <dsp:cNvPr id="0" name=""/>
        <dsp:cNvSpPr/>
      </dsp:nvSpPr>
      <dsp:spPr>
        <a:xfrm>
          <a:off x="860432" y="1625599"/>
          <a:ext cx="5180380"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rtl="0">
            <a:lnSpc>
              <a:spcPct val="90000"/>
            </a:lnSpc>
            <a:spcBef>
              <a:spcPct val="0"/>
            </a:spcBef>
            <a:spcAft>
              <a:spcPct val="35000"/>
            </a:spcAft>
            <a:buNone/>
          </a:pPr>
          <a:r>
            <a:rPr lang="en-US" sz="2500" kern="1200" dirty="0"/>
            <a:t>Examine the different aspects of the </a:t>
          </a:r>
          <a:r>
            <a:rPr lang="en-US" sz="2500" kern="1200" dirty="0">
              <a:latin typeface="Gill Sans MT" panose="020B0502020104020203"/>
            </a:rPr>
            <a:t>resource listing</a:t>
          </a:r>
          <a:endParaRPr lang="en-US" sz="2500" kern="1200" dirty="0"/>
        </a:p>
      </dsp:txBody>
      <dsp:txXfrm>
        <a:off x="860432" y="1625599"/>
        <a:ext cx="5180380" cy="812800"/>
      </dsp:txXfrm>
    </dsp:sp>
    <dsp:sp modelId="{55DDCCDA-53C8-4ED5-9D0B-CF491A127614}">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C3B33-7086-4EA4-AAF7-FCADB94452D6}">
      <dsp:nvSpPr>
        <dsp:cNvPr id="0" name=""/>
        <dsp:cNvSpPr/>
      </dsp:nvSpPr>
      <dsp:spPr>
        <a:xfrm>
          <a:off x="564979" y="2844800"/>
          <a:ext cx="5475833" cy="812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Add missing pieces as you go, using the materials provided </a:t>
          </a:r>
        </a:p>
      </dsp:txBody>
      <dsp:txXfrm>
        <a:off x="564979" y="2844800"/>
        <a:ext cx="5475833" cy="812800"/>
      </dsp:txXfrm>
    </dsp:sp>
    <dsp:sp modelId="{6B46C32B-C032-440F-B66F-369AFF10577E}">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3D3FB-5F3B-4096-B77C-F76EE9B4FB96}">
      <dsp:nvSpPr>
        <dsp:cNvPr id="0" name=""/>
        <dsp:cNvSpPr/>
      </dsp:nvSpPr>
      <dsp:spPr>
        <a:xfrm>
          <a:off x="1246982" y="357"/>
          <a:ext cx="2812660" cy="11725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Opportunities</a:t>
          </a:r>
        </a:p>
      </dsp:txBody>
      <dsp:txXfrm>
        <a:off x="1658887" y="172067"/>
        <a:ext cx="1988850" cy="829088"/>
      </dsp:txXfrm>
    </dsp:sp>
    <dsp:sp modelId="{9DF33369-2401-47CE-A53D-C0AAFD6B67CE}">
      <dsp:nvSpPr>
        <dsp:cNvPr id="0" name=""/>
        <dsp:cNvSpPr/>
      </dsp:nvSpPr>
      <dsp:spPr>
        <a:xfrm>
          <a:off x="2313284" y="1268074"/>
          <a:ext cx="680054" cy="68005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403425" y="1528127"/>
        <a:ext cx="499772" cy="159948"/>
      </dsp:txXfrm>
    </dsp:sp>
    <dsp:sp modelId="{1FE2FAD9-57B2-4AB0-A9C8-E37B2E8B94D8}">
      <dsp:nvSpPr>
        <dsp:cNvPr id="0" name=""/>
        <dsp:cNvSpPr/>
      </dsp:nvSpPr>
      <dsp:spPr>
        <a:xfrm>
          <a:off x="1332047" y="2043336"/>
          <a:ext cx="2642529" cy="117250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Assets in the Region</a:t>
          </a:r>
        </a:p>
      </dsp:txBody>
      <dsp:txXfrm>
        <a:off x="1719036" y="2215046"/>
        <a:ext cx="1868551" cy="829088"/>
      </dsp:txXfrm>
    </dsp:sp>
    <dsp:sp modelId="{9C8FF2D4-9F5D-41E8-9B9B-D92EE81CE254}">
      <dsp:nvSpPr>
        <dsp:cNvPr id="0" name=""/>
        <dsp:cNvSpPr/>
      </dsp:nvSpPr>
      <dsp:spPr>
        <a:xfrm>
          <a:off x="4235519" y="1390014"/>
          <a:ext cx="372857" cy="43617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235519" y="1477249"/>
        <a:ext cx="261000" cy="261703"/>
      </dsp:txXfrm>
    </dsp:sp>
    <dsp:sp modelId="{71CCC23C-8028-427D-9087-24183A2B1CFF}">
      <dsp:nvSpPr>
        <dsp:cNvPr id="0" name=""/>
        <dsp:cNvSpPr/>
      </dsp:nvSpPr>
      <dsp:spPr>
        <a:xfrm>
          <a:off x="4763147" y="900035"/>
          <a:ext cx="2129861" cy="141613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Goals to Pursue</a:t>
          </a:r>
        </a:p>
      </dsp:txBody>
      <dsp:txXfrm>
        <a:off x="5075058" y="1107423"/>
        <a:ext cx="1506039" cy="1001356"/>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2DE18-C853-44CF-B85B-1AFC6E64AA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CBD8627-AF04-4B96-AE2F-EE4C3891D85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A68CD4-ED41-4903-A086-3B0E16C7A0B9}" type="datetimeFigureOut">
              <a:rPr lang="en-US" smtClean="0"/>
              <a:t>1/30/2024</a:t>
            </a:fld>
            <a:endParaRPr lang="en-US"/>
          </a:p>
        </p:txBody>
      </p:sp>
      <p:sp>
        <p:nvSpPr>
          <p:cNvPr id="4" name="Footer Placeholder 3">
            <a:extLst>
              <a:ext uri="{FF2B5EF4-FFF2-40B4-BE49-F238E27FC236}">
                <a16:creationId xmlns:a16="http://schemas.microsoft.com/office/drawing/2014/main" id="{4B6F5514-AA56-4A8B-B181-AAF6D945A41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F970A-ABFD-437A-A9F6-8AC65DC7D5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9A62CF-180C-4594-8E41-D7A7DFFFA510}" type="slidenum">
              <a:rPr lang="en-US" smtClean="0"/>
              <a:t>‹#›</a:t>
            </a:fld>
            <a:endParaRPr lang="en-US"/>
          </a:p>
        </p:txBody>
      </p:sp>
    </p:spTree>
    <p:extLst>
      <p:ext uri="{BB962C8B-B14F-4D97-AF65-F5344CB8AC3E}">
        <p14:creationId xmlns:p14="http://schemas.microsoft.com/office/powerpoint/2010/main" val="216840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C51B66-AC6A-47AE-9197-AA4E9A628604}" type="datetimeFigureOut">
              <a:rPr lang="en-US" smtClean="0"/>
              <a:t>1/30/2024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Instructions</a:t>
            </a:r>
            <a:r>
              <a:rPr lang="en-US" altLang="en-US" dirty="0"/>
              <a:t>:</a:t>
            </a:r>
          </a:p>
          <a:p>
            <a:pPr>
              <a:spcBef>
                <a:spcPct val="0"/>
              </a:spcBef>
            </a:pPr>
            <a:r>
              <a:rPr lang="en-US" altLang="en-US" dirty="0"/>
              <a:t>The Resource Listing slides will be delivered during the Orientation and the Forum. They have been compiled here for reference and review and each section is marked. </a:t>
            </a:r>
          </a:p>
          <a:p>
            <a:pPr>
              <a:spcBef>
                <a:spcPct val="0"/>
              </a:spcBef>
            </a:pPr>
            <a:endParaRPr lang="en-US" altLang="en-US" dirty="0"/>
          </a:p>
          <a:p>
            <a:pPr>
              <a:spcBef>
                <a:spcPct val="0"/>
              </a:spcBef>
            </a:pPr>
            <a:r>
              <a:rPr lang="en-US" altLang="en-US" dirty="0"/>
              <a:t>To see how the Resource Listing activities fit into the Orientation and Forum presentations, reference those respective modules </a:t>
            </a:r>
            <a:r>
              <a:rPr lang="en-US" altLang="en-US"/>
              <a:t>for details.</a:t>
            </a:r>
            <a:endParaRPr lang="en-US" altLang="en-US" dirty="0"/>
          </a:p>
          <a:p>
            <a:pPr>
              <a:spcBef>
                <a:spcPct val="0"/>
              </a:spcBef>
            </a:pPr>
            <a:endParaRPr lang="en-US" altLang="en-US" dirty="0"/>
          </a:p>
          <a:p>
            <a:pPr>
              <a:spcBef>
                <a:spcPct val="0"/>
              </a:spcBef>
            </a:pPr>
            <a:r>
              <a:rPr lang="en-US" altLang="en-US" b="1" dirty="0"/>
              <a:t>Time</a:t>
            </a:r>
            <a:r>
              <a:rPr lang="en-US" altLang="en-US" dirty="0"/>
              <a:t>:  0 minutes </a:t>
            </a:r>
          </a:p>
          <a:p>
            <a:pPr>
              <a:spcBef>
                <a:spcPct val="0"/>
              </a:spcBef>
            </a:pPr>
            <a:r>
              <a:rPr lang="en-US" altLang="en-US" b="0" dirty="0"/>
              <a:t>(1 hour presentation total, split between the Orientation and the Forum)</a:t>
            </a:r>
          </a:p>
          <a:p>
            <a:pPr>
              <a:spcBef>
                <a:spcPct val="0"/>
              </a:spcBef>
            </a:pPr>
            <a:endParaRPr lang="en-US" altLang="en-US" dirty="0"/>
          </a:p>
          <a:p>
            <a:pPr>
              <a:spcBef>
                <a:spcPct val="0"/>
              </a:spcBef>
            </a:pPr>
            <a:r>
              <a:rPr lang="en-US" altLang="en-US" b="1" dirty="0"/>
              <a:t>Materials</a:t>
            </a:r>
            <a:r>
              <a:rPr lang="en-US" altLang="en-US" dirty="0"/>
              <a:t>: None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Handouts: </a:t>
            </a:r>
            <a:r>
              <a:rPr lang="en-US" b="0" baseline="0" dirty="0"/>
              <a:t>None</a:t>
            </a:r>
            <a:endParaRPr lang="en-US" b="0" dirty="0"/>
          </a:p>
          <a:p>
            <a:pPr>
              <a:defRPr/>
            </a:pPr>
            <a:endParaRPr lang="en-US" dirty="0"/>
          </a:p>
          <a:p>
            <a:pPr>
              <a:defRPr/>
            </a:pPr>
            <a:endParaRPr lang="en-US"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a:t>
            </a:fld>
            <a:endParaRPr lang="en-US"/>
          </a:p>
        </p:txBody>
      </p:sp>
    </p:spTree>
    <p:extLst>
      <p:ext uri="{BB962C8B-B14F-4D97-AF65-F5344CB8AC3E}">
        <p14:creationId xmlns:p14="http://schemas.microsoft.com/office/powerpoint/2010/main" val="296902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pPr defTabSz="931774">
              <a:defRPr/>
            </a:pPr>
            <a:r>
              <a:rPr lang="en-US" dirty="0"/>
              <a:t>Once your forms are complete, take a look, discuss, and see if anything is missing. </a:t>
            </a:r>
            <a:r>
              <a:rPr lang="en-US" baseline="0" dirty="0"/>
              <a:t>Is there anything else that could be an asset to workforce development that is not on the list? Discuss your list with the RSC to check for thoroughness. </a:t>
            </a:r>
          </a:p>
          <a:p>
            <a:pPr defTabSz="931774">
              <a:defRPr/>
            </a:pPr>
            <a:endParaRPr lang="en-US" baseline="0" dirty="0"/>
          </a:p>
          <a:p>
            <a:r>
              <a:rPr lang="en-US" sz="1200" kern="1200" dirty="0">
                <a:solidFill>
                  <a:schemeClr val="tx1"/>
                </a:solidFill>
                <a:effectLst/>
                <a:latin typeface="+mn-lt"/>
                <a:ea typeface="+mn-ea"/>
                <a:cs typeface="+mn-cs"/>
              </a:rPr>
              <a:t>The Regional Steering Committee will then input the flip chart page information into the official Resource Listing Form, adding name of contact, service area, type of resource and how it can be used to support the CREATE BRIDGES initiative. </a:t>
            </a:r>
          </a:p>
          <a:p>
            <a:r>
              <a:rPr lang="en-US" sz="1200" kern="1200" dirty="0">
                <a:solidFill>
                  <a:schemeClr val="tx1"/>
                </a:solidFill>
                <a:effectLst/>
                <a:latin typeface="+mn-lt"/>
                <a:ea typeface="+mn-ea"/>
                <a:cs typeface="+mn-cs"/>
              </a:rPr>
              <a:t>Next, select a target date for the complete version. </a:t>
            </a:r>
          </a:p>
          <a:p>
            <a:pPr defTabSz="931774">
              <a:defRPr/>
            </a:pPr>
            <a:endParaRPr lang="en-US" baseline="0" dirty="0"/>
          </a:p>
          <a:p>
            <a:endParaRPr lang="en-US" b="1" baseline="0" dirty="0"/>
          </a:p>
          <a:p>
            <a:r>
              <a:rPr lang="en-US" b="1" baseline="0" dirty="0"/>
              <a:t>Time</a:t>
            </a:r>
            <a:r>
              <a:rPr lang="en-US" baseline="0" dirty="0"/>
              <a:t>:  5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pPr defTabSz="931774">
              <a:defRPr/>
            </a:pPr>
            <a:endParaRPr lang="en-US"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11</a:t>
            </a:fld>
            <a:endParaRPr lang="en-US"/>
          </a:p>
        </p:txBody>
      </p:sp>
    </p:spTree>
    <p:extLst>
      <p:ext uri="{BB962C8B-B14F-4D97-AF65-F5344CB8AC3E}">
        <p14:creationId xmlns:p14="http://schemas.microsoft.com/office/powerpoint/2010/main" val="114034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Resource Listing Activity</a:t>
            </a:r>
          </a:p>
          <a:p>
            <a:r>
              <a:rPr lang="en-US" b="1" baseline="0" dirty="0"/>
              <a:t>Instructions: </a:t>
            </a:r>
            <a:r>
              <a:rPr lang="en-US" b="0" baseline="0" dirty="0"/>
              <a:t>Explain that in this activity, forum attendees will be adding to the resource listing that the RSC has created. </a:t>
            </a:r>
          </a:p>
          <a:p>
            <a:endParaRPr lang="en-US" b="0" baseline="0" dirty="0"/>
          </a:p>
          <a:p>
            <a:r>
              <a:rPr lang="en-US" b="0" baseline="0" dirty="0"/>
              <a:t>There will be several large post-its spaced around the room (see CREATE Forum Resource Listing Wall Template), each with a different category of businesses or resources. Attendees will walk around the room, examine the resources listed on each sheet, and add any businesses or resources in the region that are missing from the lists.</a:t>
            </a:r>
          </a:p>
          <a:p>
            <a:endParaRPr lang="en-US" b="0" baseline="0" dirty="0"/>
          </a:p>
          <a:p>
            <a:r>
              <a:rPr lang="en-US" b="0" baseline="0" dirty="0"/>
              <a:t>Note: Forum Attendees will start the Activity after Slides “Turn Opportunity into Reality” and “Community Resources” are outlined </a:t>
            </a:r>
          </a:p>
          <a:p>
            <a:endParaRPr lang="en-US" b="0" baseline="0" dirty="0"/>
          </a:p>
          <a:p>
            <a:r>
              <a:rPr lang="en-US" b="1" baseline="0" dirty="0"/>
              <a:t>Alt: </a:t>
            </a:r>
            <a:r>
              <a:rPr lang="en-US" b="1" dirty="0"/>
              <a:t>Instead of post-its, have categories and resources typed in a word doc, Excel sheet, PPT slide, etc. Each category can have its own breakout room, and a facilitator for that category can share their screen to display the list. Participants can move between the rooms themselves* and provide verbal or typed suggestions to add to each list. </a:t>
            </a:r>
          </a:p>
          <a:p>
            <a:r>
              <a:rPr lang="en-US" b="1" dirty="0"/>
              <a:t>*For participants to move between the breakout rooms themselves, that feature will need to be enabled ahead of time on Zoom.</a:t>
            </a:r>
          </a:p>
          <a:p>
            <a:endParaRPr lang="en-US" b="1" dirty="0"/>
          </a:p>
          <a:p>
            <a:r>
              <a:rPr lang="en-US" b="1" dirty="0"/>
              <a:t>Another alternative is for participants to stay in one breakout group for this activity and have a facilitator rotate through the different resource categories. Duplicate responses can be trimmed later. One drawback to this method is that it will be difficult for participants to see what other groups have added. Maybe the synthesized lists could be shared at the end of the forum or emailed to participants afterward.</a:t>
            </a:r>
            <a:endParaRPr lang="en-US" b="1" baseline="0" dirty="0"/>
          </a:p>
          <a:p>
            <a:endParaRPr lang="en-US" b="0" baseline="0" dirty="0"/>
          </a:p>
          <a:p>
            <a:pPr defTabSz="1800545">
              <a:defRPr/>
            </a:pPr>
            <a:r>
              <a:rPr lang="en-US" b="1" baseline="0" dirty="0"/>
              <a:t>Time</a:t>
            </a:r>
            <a:r>
              <a:rPr lang="en-US" b="0" baseline="0" dirty="0"/>
              <a:t>: 10 minutes</a:t>
            </a:r>
          </a:p>
          <a:p>
            <a:pPr defTabSz="1800545">
              <a:defRPr/>
            </a:pPr>
            <a:endParaRPr lang="en-US" dirty="0"/>
          </a:p>
          <a:p>
            <a:pPr defTabSz="1800545">
              <a:defRPr/>
            </a:pPr>
            <a:r>
              <a:rPr lang="en-US" altLang="en-US" b="1" dirty="0"/>
              <a:t>Supplies</a:t>
            </a:r>
            <a:r>
              <a:rPr lang="en-US" b="1" baseline="0" dirty="0"/>
              <a:t>: </a:t>
            </a:r>
          </a:p>
          <a:p>
            <a:pPr defTabSz="1800545">
              <a:defRPr/>
            </a:pPr>
            <a:r>
              <a:rPr lang="en-US" b="0" baseline="0" dirty="0"/>
              <a:t>Large post-its (Flip Chart Paper). </a:t>
            </a:r>
          </a:p>
          <a:p>
            <a:pPr defTabSz="1800545">
              <a:defRPr/>
            </a:pPr>
            <a:r>
              <a:rPr lang="en-US" b="0" baseline="0" dirty="0"/>
              <a:t>These will be grouped in the categories mentioned on the previous slide’s instructions. For each category, resources identified by the RSC will be posted. There will also be a blank post-it for listing additional resources. The categories should be scattered around the room to provide space for viewing and writing. </a:t>
            </a:r>
          </a:p>
          <a:p>
            <a:pPr defTabSz="1800545">
              <a:defRPr/>
            </a:pPr>
            <a:endParaRPr lang="en-US" b="0" baseline="0" dirty="0"/>
          </a:p>
          <a:p>
            <a:pPr defTabSz="1800545">
              <a:defRPr/>
            </a:pPr>
            <a:r>
              <a:rPr lang="en-US" b="0" baseline="0" dirty="0"/>
              <a:t>Markers</a:t>
            </a:r>
          </a:p>
          <a:p>
            <a:pPr defTabSz="1800545">
              <a:defRPr/>
            </a:pPr>
            <a:endParaRPr lang="en-US" b="0" baseline="0" dirty="0"/>
          </a:p>
          <a:p>
            <a:pPr defTabSz="1800545">
              <a:defRPr/>
            </a:pPr>
            <a:r>
              <a:rPr lang="en-US" b="0" baseline="0" dirty="0"/>
              <a:t>A timer</a:t>
            </a:r>
          </a:p>
          <a:p>
            <a:pPr defTabSz="1800545">
              <a:defRPr/>
            </a:pPr>
            <a:endParaRPr lang="en-US" b="0" baseline="0" dirty="0"/>
          </a:p>
          <a:p>
            <a:pPr defTabSz="1800545">
              <a:defRPr/>
            </a:pPr>
            <a:r>
              <a:rPr lang="en-US" b="1" baseline="0" dirty="0"/>
              <a:t>Alt Supplies: </a:t>
            </a:r>
          </a:p>
          <a:p>
            <a:pPr marL="337602" indent="-337602" defTabSz="1800545">
              <a:buFont typeface="Arial" panose="020B0604020202020204" pitchFamily="34" charset="0"/>
              <a:buChar char="•"/>
              <a:defRPr/>
            </a:pPr>
            <a:r>
              <a:rPr lang="en-US" b="1" baseline="0" dirty="0"/>
              <a:t>Breakout rooms</a:t>
            </a:r>
          </a:p>
          <a:p>
            <a:pPr marL="337602" indent="-337602" defTabSz="1800545">
              <a:buFont typeface="Arial" panose="020B0604020202020204" pitchFamily="34" charset="0"/>
              <a:buChar char="•"/>
              <a:defRPr/>
            </a:pPr>
            <a:r>
              <a:rPr lang="en-US" b="1" baseline="0" dirty="0"/>
              <a:t>Resource lists that can be shared digitally</a:t>
            </a:r>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13</a:t>
            </a:fld>
            <a:endParaRPr lang="en-US"/>
          </a:p>
        </p:txBody>
      </p:sp>
    </p:spTree>
    <p:extLst>
      <p:ext uri="{BB962C8B-B14F-4D97-AF65-F5344CB8AC3E}">
        <p14:creationId xmlns:p14="http://schemas.microsoft.com/office/powerpoint/2010/main" val="132361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00545">
              <a:spcBef>
                <a:spcPct val="0"/>
              </a:spcBef>
              <a:defRPr/>
            </a:pPr>
            <a:r>
              <a:rPr lang="en-US" b="1" baseline="0" dirty="0"/>
              <a:t>Turn Opportunity Into Reality</a:t>
            </a:r>
          </a:p>
          <a:p>
            <a:pPr defTabSz="1800545">
              <a:spcBef>
                <a:spcPct val="0"/>
              </a:spcBef>
              <a:defRPr/>
            </a:pPr>
            <a:r>
              <a:rPr lang="en-US" b="1" baseline="0" dirty="0"/>
              <a:t>Instructions:</a:t>
            </a:r>
            <a:endParaRPr lang="en-US" b="0" baseline="0" dirty="0"/>
          </a:p>
          <a:p>
            <a:pPr>
              <a:spcBef>
                <a:spcPct val="0"/>
              </a:spcBef>
            </a:pPr>
            <a:r>
              <a:rPr lang="en-US" altLang="en-US" dirty="0"/>
              <a:t>Taking time to identify resources</a:t>
            </a:r>
            <a:r>
              <a:rPr lang="en-US" altLang="en-US" baseline="0" dirty="0"/>
              <a:t> or assets before setting goals in the regions is important because h</a:t>
            </a:r>
            <a:r>
              <a:rPr lang="en-US" altLang="en-US" dirty="0"/>
              <a:t>aving a good understanding of the breadth of resources available in the region can be a valuable way to determine which opportunities should be pursued as regional goals and which ones should be put on the back burner as priorities given that the required assets are simply not in place.</a:t>
            </a:r>
            <a:r>
              <a:rPr lang="en-US" altLang="en-US" baseline="0" dirty="0"/>
              <a:t>  </a:t>
            </a:r>
            <a:r>
              <a:rPr lang="en-US" altLang="en-US" dirty="0"/>
              <a:t>Opportunities where the resources needed are already available may be easier to launch. On</a:t>
            </a:r>
            <a:r>
              <a:rPr lang="en-US" altLang="en-US" baseline="0" dirty="0"/>
              <a:t> the other hand, goals that require absent or underdeveloped assets</a:t>
            </a:r>
            <a:r>
              <a:rPr lang="en-US" altLang="en-US" dirty="0"/>
              <a:t> will require more preparation time and effort for the goals to be successful.</a:t>
            </a:r>
          </a:p>
          <a:p>
            <a:endParaRPr lang="en-US" b="0" baseline="0" dirty="0"/>
          </a:p>
          <a:p>
            <a:pPr defTabSz="1800545">
              <a:defRPr/>
            </a:pPr>
            <a:r>
              <a:rPr lang="en-US" b="1" baseline="0" dirty="0"/>
              <a:t>Time</a:t>
            </a:r>
            <a:r>
              <a:rPr lang="en-US" b="0" baseline="0" dirty="0"/>
              <a:t>: 2 minutes</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pPr>
              <a:spcBef>
                <a:spcPct val="0"/>
              </a:spcBef>
            </a:pPr>
            <a:endParaRPr lang="en-US" altLang="en-US" dirty="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14</a:t>
            </a:fld>
            <a:endParaRPr lang="en-US"/>
          </a:p>
        </p:txBody>
      </p:sp>
    </p:spTree>
    <p:extLst>
      <p:ext uri="{BB962C8B-B14F-4D97-AF65-F5344CB8AC3E}">
        <p14:creationId xmlns:p14="http://schemas.microsoft.com/office/powerpoint/2010/main" val="10587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34756">
              <a:defRPr/>
            </a:pPr>
            <a:r>
              <a:rPr lang="en-US" b="1" baseline="0" dirty="0"/>
              <a:t>Community Resources</a:t>
            </a:r>
          </a:p>
          <a:p>
            <a:pPr defTabSz="1834756">
              <a:defRPr/>
            </a:pPr>
            <a:r>
              <a:rPr lang="en-US" b="1" baseline="0" dirty="0"/>
              <a:t>Instructions:</a:t>
            </a:r>
            <a:endParaRPr lang="en-US" b="0" baseline="0" dirty="0"/>
          </a:p>
          <a:p>
            <a:pPr marL="0" marR="0" lvl="0" indent="0" algn="l" defTabSz="1834756" rtl="0" eaLnBrk="1" fontAlgn="auto" latinLnBrk="0" hangingPunct="1">
              <a:lnSpc>
                <a:spcPct val="100000"/>
              </a:lnSpc>
              <a:spcBef>
                <a:spcPts val="0"/>
              </a:spcBef>
              <a:spcAft>
                <a:spcPts val="0"/>
              </a:spcAft>
              <a:buClrTx/>
              <a:buSzTx/>
              <a:buFontTx/>
              <a:buNone/>
              <a:tabLst/>
              <a:defRPr/>
            </a:pPr>
            <a:r>
              <a:rPr lang="en-US" dirty="0"/>
              <a:t>Be sure to expand upon the types of resources available—grants the region is eligible for, resources in the region not yet utilized, trainings</a:t>
            </a:r>
            <a:r>
              <a:rPr lang="en-US" baseline="0" dirty="0"/>
              <a:t> that could be implemented, partnerships, etc. </a:t>
            </a:r>
            <a:r>
              <a:rPr lang="en-US" sz="1200" kern="1200" dirty="0">
                <a:solidFill>
                  <a:schemeClr val="tx1"/>
                </a:solidFill>
                <a:effectLst/>
                <a:latin typeface="+mn-lt"/>
                <a:ea typeface="+mn-ea"/>
                <a:cs typeface="+mn-cs"/>
              </a:rPr>
              <a:t>This slide can be left up as a reference during the Resource Listing activity which commences after this slide is introduced.</a:t>
            </a:r>
          </a:p>
          <a:p>
            <a:pPr defTabSz="1834756">
              <a:defRPr/>
            </a:pPr>
            <a:endParaRPr lang="en-US" baseline="0" dirty="0"/>
          </a:p>
          <a:p>
            <a:pPr defTabSz="1834756">
              <a:defRPr/>
            </a:pPr>
            <a:r>
              <a:rPr lang="en-US" b="1" baseline="0" dirty="0"/>
              <a:t>Alt: this slide can be left up in the main “meeting room.” Group facilitators can also have it on hand to share if needed.</a:t>
            </a:r>
          </a:p>
          <a:p>
            <a:pPr defTabSz="1834756">
              <a:defRPr/>
            </a:pPr>
            <a:endParaRPr lang="en-US" b="1" baseline="0" dirty="0"/>
          </a:p>
          <a:p>
            <a:pPr defTabSz="1834756">
              <a:defRPr/>
            </a:pPr>
            <a:r>
              <a:rPr lang="en-US" b="0" baseline="0" dirty="0"/>
              <a:t>Types of resources:</a:t>
            </a:r>
          </a:p>
          <a:p>
            <a:pPr marL="171450" indent="-171450" defTabSz="1834756">
              <a:buFontTx/>
              <a:buChar char="-"/>
              <a:defRPr/>
            </a:pPr>
            <a:r>
              <a:rPr lang="en-US" b="0" baseline="0" dirty="0"/>
              <a:t>Individual capacities – community members, Extension staff, faith leaders, community volunteers</a:t>
            </a:r>
          </a:p>
          <a:p>
            <a:pPr marL="171450" indent="-171450" defTabSz="1834756">
              <a:buFontTx/>
              <a:buChar char="-"/>
              <a:defRPr/>
            </a:pPr>
            <a:r>
              <a:rPr lang="en-US" b="0" baseline="0" dirty="0"/>
              <a:t>Formal and informal community associations – volunteer organizations, faith-based groups, training and workforce organizations</a:t>
            </a:r>
          </a:p>
          <a:p>
            <a:pPr marL="171450" indent="-171450" defTabSz="1834756">
              <a:buFontTx/>
              <a:buChar char="-"/>
              <a:defRPr/>
            </a:pPr>
            <a:r>
              <a:rPr lang="en-US" b="0" baseline="0" dirty="0"/>
              <a:t>Community institutions – universities, colleges, K-12 schools, not-for-profits, businesses, banks and lenders</a:t>
            </a:r>
          </a:p>
          <a:p>
            <a:pPr marL="171450" indent="-171450" defTabSz="1834756">
              <a:buFontTx/>
              <a:buChar char="-"/>
              <a:defRPr/>
            </a:pPr>
            <a:r>
              <a:rPr lang="en-US" b="0" baseline="0" dirty="0"/>
              <a:t>Physical assets – parks, infrastructure, transportation</a:t>
            </a:r>
          </a:p>
          <a:p>
            <a:pPr marL="171450" indent="-171450" defTabSz="1834756">
              <a:buFontTx/>
              <a:buChar char="-"/>
              <a:defRPr/>
            </a:pPr>
            <a:r>
              <a:rPr lang="en-US" b="0" baseline="0" dirty="0"/>
              <a:t>Community leaders and developers – current and potential local leaders and policy makers</a:t>
            </a:r>
          </a:p>
          <a:p>
            <a:pPr marL="171450" indent="-171450" defTabSz="1834756">
              <a:buFontTx/>
              <a:buChar char="-"/>
              <a:defRPr/>
            </a:pPr>
            <a:endParaRPr lang="en-US" b="0" baseline="0" dirty="0"/>
          </a:p>
          <a:p>
            <a:pPr marL="0" indent="0" defTabSz="1834756">
              <a:buFontTx/>
              <a:buNone/>
              <a:defRPr/>
            </a:pPr>
            <a:r>
              <a:rPr lang="en-US" b="0" baseline="0" dirty="0"/>
              <a:t>Also, consider how relevant the community resources are to businesses, employees and customers</a:t>
            </a:r>
          </a:p>
          <a:p>
            <a:pPr defTabSz="1834756">
              <a:defRPr/>
            </a:pPr>
            <a:endParaRPr lang="en-US" b="1" baseline="0" dirty="0"/>
          </a:p>
          <a:p>
            <a:pPr marL="0" marR="0" lvl="0" indent="0" algn="l" defTabSz="1834756"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While no designated break time is outlined for the CREATE Forum event, during the Resource Listing Activity when people are up moving around, it might be a good time to suggest that they take a needed refreshment or bathroom break.  </a:t>
            </a:r>
          </a:p>
          <a:p>
            <a:pPr defTabSz="1834756">
              <a:defRPr/>
            </a:pPr>
            <a:endParaRPr lang="en-US" b="1" baseline="0" dirty="0"/>
          </a:p>
          <a:p>
            <a:pPr defTabSz="1800545">
              <a:defRPr/>
            </a:pPr>
            <a:r>
              <a:rPr lang="en-US" b="1" baseline="0" dirty="0"/>
              <a:t>Time</a:t>
            </a:r>
            <a:r>
              <a:rPr lang="en-US" b="0" baseline="0" dirty="0"/>
              <a:t>: 10 minutes, as part of the Resource Listing Activity </a:t>
            </a:r>
          </a:p>
          <a:p>
            <a:pPr defTabSz="1800545">
              <a:defRPr/>
            </a:pPr>
            <a:endParaRPr lang="en-US" dirty="0"/>
          </a:p>
          <a:p>
            <a:pPr defTabSz="1800545">
              <a:defRPr/>
            </a:pPr>
            <a:r>
              <a:rPr lang="en-US" altLang="en-US" b="1" dirty="0"/>
              <a:t>Supplies</a:t>
            </a:r>
            <a:r>
              <a:rPr lang="en-US" b="1" baseline="0" dirty="0"/>
              <a:t>: </a:t>
            </a:r>
            <a:r>
              <a:rPr lang="en-US" b="0" baseline="0" dirty="0"/>
              <a:t>None</a:t>
            </a:r>
            <a:endParaRPr lang="en-US" b="1" baseline="0" dirty="0"/>
          </a:p>
          <a:p>
            <a:pPr defTabSz="1800545">
              <a:defRPr/>
            </a:pPr>
            <a:endParaRPr lang="en-US" dirty="0"/>
          </a:p>
          <a:p>
            <a:pPr defTabSz="1800545">
              <a:defRPr/>
            </a:pPr>
            <a:r>
              <a:rPr lang="en-US" b="1" baseline="0" dirty="0"/>
              <a:t>Handouts: </a:t>
            </a:r>
            <a:r>
              <a:rPr lang="en-US" b="0" baseline="0" dirty="0"/>
              <a:t>None</a:t>
            </a:r>
            <a:endParaRPr lang="en-US" alt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15</a:t>
            </a:fld>
            <a:endParaRPr lang="en-US"/>
          </a:p>
        </p:txBody>
      </p:sp>
    </p:spTree>
    <p:extLst>
      <p:ext uri="{BB962C8B-B14F-4D97-AF65-F5344CB8AC3E}">
        <p14:creationId xmlns:p14="http://schemas.microsoft.com/office/powerpoint/2010/main" val="260579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Instructions</a:t>
            </a:r>
            <a:r>
              <a:rPr lang="en-US" dirty="0">
                <a:effectLst/>
              </a:rPr>
              <a:t>:  Share this acknowledgment of the partnerships with CREATE BRIDGES.</a:t>
            </a:r>
          </a:p>
          <a:p>
            <a:pPr rtl="0"/>
            <a:r>
              <a:rPr lang="en-US" dirty="0">
                <a:effectLst/>
              </a:rPr>
              <a:t> </a:t>
            </a:r>
          </a:p>
          <a:p>
            <a:pPr rtl="0"/>
            <a:r>
              <a:rPr lang="en-US" b="1" dirty="0">
                <a:effectLst/>
              </a:rPr>
              <a:t>Materials</a:t>
            </a:r>
            <a:r>
              <a:rPr lang="en-US" dirty="0">
                <a:effectLst/>
              </a:rPr>
              <a:t>: None</a:t>
            </a:r>
          </a:p>
          <a:p>
            <a:pPr rtl="0"/>
            <a:r>
              <a:rPr lang="en-US" dirty="0">
                <a:effectLst/>
              </a:rPr>
              <a:t> </a:t>
            </a:r>
          </a:p>
          <a:p>
            <a:pPr rtl="0"/>
            <a:r>
              <a:rPr lang="en-US" b="1" dirty="0">
                <a:effectLst/>
              </a:rPr>
              <a:t>Handouts</a:t>
            </a:r>
            <a:r>
              <a:rPr lang="en-US" dirty="0">
                <a:effectLst/>
              </a:rPr>
              <a:t>: None</a:t>
            </a:r>
          </a:p>
          <a:p>
            <a:pPr rtl="0"/>
            <a:r>
              <a:rPr lang="en-US" dirty="0">
                <a:effectLst/>
              </a:rPr>
              <a:t> </a:t>
            </a:r>
          </a:p>
          <a:p>
            <a:pPr rtl="0"/>
            <a:r>
              <a:rPr lang="en-US" b="1" dirty="0">
                <a:effectLst/>
              </a:rPr>
              <a:t>Time</a:t>
            </a:r>
            <a:r>
              <a:rPr lang="en-US" dirty="0">
                <a:effectLst/>
              </a:rPr>
              <a:t>: 1 Minute</a:t>
            </a:r>
          </a:p>
        </p:txBody>
      </p:sp>
      <p:sp>
        <p:nvSpPr>
          <p:cNvPr id="4" name="Slide Number Placeholder 3"/>
          <p:cNvSpPr>
            <a:spLocks noGrp="1"/>
          </p:cNvSpPr>
          <p:nvPr>
            <p:ph type="sldNum" sz="quarter" idx="5"/>
          </p:nvPr>
        </p:nvSpPr>
        <p:spPr/>
        <p:txBody>
          <a:bodyPr/>
          <a:lstStyle/>
          <a:p>
            <a:fld id="{F0C638E5-15B6-4B9F-B003-9E21EDAAEA3F}" type="slidenum">
              <a:rPr lang="en-US" smtClean="0"/>
              <a:t>2</a:t>
            </a:fld>
            <a:endParaRPr lang="en-US"/>
          </a:p>
        </p:txBody>
      </p:sp>
    </p:spTree>
    <p:extLst>
      <p:ext uri="{BB962C8B-B14F-4D97-AF65-F5344CB8AC3E}">
        <p14:creationId xmlns:p14="http://schemas.microsoft.com/office/powerpoint/2010/main" val="45735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a:ea typeface="Times New Roman" panose="02020603050405020304" pitchFamily="18" charset="0"/>
                <a:cs typeface="Gill Sans"/>
              </a:rPr>
              <a:t>The purpose of the orientation session is to provide an overview of the CREATE BRIDGES process and what it aims to accomplish. Participants in the orientation session should include local stakeholders who will be involved in promoting and implementing the program. This could include Chambers of Commerce and Main Street directors, potential steering committee members, owners of anchor businesses, local leaders such as mayors and county commissioners, local educators, and representatives from organizations that support retail, accommodations, tourism and entertainment sectors.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Gill Sans"/>
              <a:ea typeface="Times New Roman" panose="02020603050405020304" pitchFamily="18"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a:ea typeface="Times New Roman" panose="02020603050405020304" pitchFamily="18" charset="0"/>
                <a:cs typeface="Gill Sans"/>
              </a:rPr>
              <a:t>This slide (highlighted in orange) shows where the Orientation takes place within the CREATE BRIDGES process. </a:t>
            </a:r>
          </a:p>
          <a:p>
            <a:endParaRPr lang="en-US" b="1" baseline="0" dirty="0"/>
          </a:p>
          <a:p>
            <a:r>
              <a:rPr lang="en-US" baseline="0" dirty="0"/>
              <a:t>These steps take place over a period of about 3 years. Depending on when and to whom this presentation will be given, you may wish to highlight which steps have been completed and where the region currently is in the process. Also, depending on the audience, you may want to provide a brief description of each step in the process. A description of each step can be found in the Introduction module.</a:t>
            </a:r>
          </a:p>
          <a:p>
            <a:endParaRPr lang="en-US" baseline="0" dirty="0"/>
          </a:p>
          <a:p>
            <a:pPr marL="228600" indent="-228600">
              <a:buAutoNum type="arabicPeriod"/>
            </a:pPr>
            <a:r>
              <a:rPr lang="en-US" baseline="0" dirty="0"/>
              <a:t>Form a regional steering committee</a:t>
            </a:r>
          </a:p>
          <a:p>
            <a:pPr marL="228600" indent="-228600">
              <a:buAutoNum type="arabicPeriod"/>
            </a:pPr>
            <a:r>
              <a:rPr lang="en-US" baseline="0" dirty="0"/>
              <a:t>Conduct a resource listing of CREATE businesses and existing trainings and resources</a:t>
            </a:r>
          </a:p>
          <a:p>
            <a:pPr marL="228600" indent="-228600">
              <a:buAutoNum type="arabicPeriod"/>
            </a:pPr>
            <a:r>
              <a:rPr lang="en-US" baseline="0" dirty="0"/>
              <a:t>Host a CREATE BRIDGES Forum</a:t>
            </a:r>
          </a:p>
          <a:p>
            <a:pPr marL="228600" indent="-228600">
              <a:buAutoNum type="arabicPeriod"/>
            </a:pPr>
            <a:r>
              <a:rPr lang="en-US" baseline="0" dirty="0"/>
              <a:t>Conduct Business Retention and Expansion surveys</a:t>
            </a:r>
          </a:p>
          <a:p>
            <a:pPr marL="228600" indent="-228600">
              <a:buAutoNum type="arabicPeriod"/>
            </a:pPr>
            <a:r>
              <a:rPr lang="en-US" baseline="0" dirty="0"/>
              <a:t>Conduct employee engagement through surveys</a:t>
            </a:r>
          </a:p>
          <a:p>
            <a:pPr marL="228600" indent="-228600">
              <a:buAutoNum type="arabicPeriod"/>
            </a:pPr>
            <a:r>
              <a:rPr lang="en-US" baseline="0" dirty="0"/>
              <a:t>Convene a CREATE Academy</a:t>
            </a:r>
          </a:p>
          <a:p>
            <a:pPr marL="228600" indent="-228600">
              <a:buAutoNum type="arabicPeriod"/>
            </a:pPr>
            <a:r>
              <a:rPr lang="en-US" baseline="0" dirty="0"/>
              <a:t>Identify new strategies and actions</a:t>
            </a:r>
          </a:p>
          <a:p>
            <a:endParaRPr lang="en-US" baseline="0" dirty="0"/>
          </a:p>
          <a:p>
            <a:endParaRPr lang="en-US" baseline="0" dirty="0"/>
          </a:p>
          <a:p>
            <a:r>
              <a:rPr lang="en-US" b="1" baseline="0" dirty="0"/>
              <a:t>Time: </a:t>
            </a:r>
            <a:r>
              <a:rPr lang="en-US" b="0" baseline="0" dirty="0"/>
              <a:t>2</a:t>
            </a:r>
            <a:r>
              <a:rPr lang="en-US" baseline="0" dirty="0"/>
              <a:t> minutes</a:t>
            </a:r>
          </a:p>
          <a:p>
            <a:endParaRPr lang="en-US" altLang="en-US" baseline="0" dirty="0"/>
          </a:p>
          <a:p>
            <a:r>
              <a:rPr lang="en-US" b="1" dirty="0"/>
              <a:t>Materials: </a:t>
            </a:r>
            <a:r>
              <a:rPr lang="en-US" b="0" dirty="0"/>
              <a:t>None</a:t>
            </a:r>
          </a:p>
          <a:p>
            <a:endParaRPr lang="en-US" b="1" dirty="0"/>
          </a:p>
          <a:p>
            <a:r>
              <a:rPr lang="en-US" b="1" dirty="0"/>
              <a:t>Handouts: </a:t>
            </a:r>
            <a:r>
              <a:rPr lang="en-US" b="0" dirty="0"/>
              <a:t>CREATE BRIDGES Overview Handout</a:t>
            </a:r>
          </a:p>
          <a:p>
            <a:endParaRPr lang="en-US" altLang="en-US" baseline="0"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4</a:t>
            </a:fld>
            <a:endParaRPr lang="en-US"/>
          </a:p>
        </p:txBody>
      </p:sp>
    </p:spTree>
    <p:extLst>
      <p:ext uri="{BB962C8B-B14F-4D97-AF65-F5344CB8AC3E}">
        <p14:creationId xmlns:p14="http://schemas.microsoft.com/office/powerpoint/2010/main" val="414267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baseline="0" dirty="0"/>
              <a:t>Instructions</a:t>
            </a:r>
            <a:r>
              <a:rPr lang="en-US" baseline="0" dirty="0"/>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This activity will begin at the Orientation workshop and continue through the Forum.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a:spcBef>
                <a:spcPct val="0"/>
              </a:spcBef>
            </a:pPr>
            <a:r>
              <a:rPr lang="en-US" altLang="en-US" dirty="0"/>
              <a:t>Taking time to identify resources and assets</a:t>
            </a:r>
            <a:r>
              <a:rPr lang="en-US" altLang="en-US" baseline="0" dirty="0"/>
              <a:t> before setting goals in the regions is important because h</a:t>
            </a:r>
            <a:r>
              <a:rPr lang="en-US" altLang="en-US" dirty="0"/>
              <a:t>aving a good understanding of the breadth of resources available in the region can be a valuable way to determine which opportunities should be pursued as regional goals and which ones should be put on the back burner as priorities given that the required assets are simply not in place.</a:t>
            </a:r>
            <a:r>
              <a:rPr lang="en-US" altLang="en-US" baseline="0" dirty="0"/>
              <a:t>  </a:t>
            </a:r>
            <a:r>
              <a:rPr lang="en-US" altLang="en-US" dirty="0"/>
              <a:t>Opportunities where the resources needed are already available may be easier to launch.  On</a:t>
            </a:r>
            <a:r>
              <a:rPr lang="en-US" altLang="en-US" baseline="0" dirty="0"/>
              <a:t> the other hand, goals that require absent or underdeveloped assets</a:t>
            </a:r>
            <a:r>
              <a:rPr lang="en-US" altLang="en-US" dirty="0"/>
              <a:t> will require more preparation time and effort for the goals to be successful.</a:t>
            </a:r>
          </a:p>
          <a:p>
            <a:pPr>
              <a:spcBef>
                <a:spcPct val="0"/>
              </a:spcBef>
            </a:pPr>
            <a:endParaRPr lang="en-US" altLang="en-US" dirty="0"/>
          </a:p>
          <a:p>
            <a:endParaRPr lang="en-US" dirty="0">
              <a:solidFill>
                <a:schemeClr val="dk1"/>
              </a:solidFill>
              <a:latin typeface="+mn-lt"/>
              <a:ea typeface="Calibri"/>
              <a:cs typeface="Calibri"/>
              <a:sym typeface="Calibri"/>
            </a:endParaRPr>
          </a:p>
          <a:p>
            <a:r>
              <a:rPr lang="en-US" dirty="0">
                <a:solidFill>
                  <a:schemeClr val="dk1"/>
                </a:solidFill>
                <a:latin typeface="+mn-lt"/>
                <a:ea typeface="Calibri"/>
                <a:cs typeface="Calibri"/>
                <a:sym typeface="Calibri"/>
              </a:rPr>
              <a:t>Alternative Definition:</a:t>
            </a:r>
          </a:p>
          <a:p>
            <a:r>
              <a:rPr lang="en-US" dirty="0">
                <a:solidFill>
                  <a:schemeClr val="dk1"/>
                </a:solidFill>
                <a:latin typeface="+mn-lt"/>
                <a:ea typeface="Calibri"/>
                <a:cs typeface="Calibri"/>
                <a:sym typeface="Calibri"/>
              </a:rPr>
              <a:t>A process by which local assets are considered “the primary building blocks of sustainable community development. Building on the skills of local residents, the power of local associations, and the supportive functions of local institutions, asset-based community development draws upon existing community strengths to build stronger, more sustainable communities for the future.”</a:t>
            </a:r>
            <a:endParaRPr lang="en-US" dirty="0"/>
          </a:p>
          <a:p>
            <a:r>
              <a:rPr lang="en-US" dirty="0">
                <a:solidFill>
                  <a:schemeClr val="dk1"/>
                </a:solidFill>
                <a:latin typeface="+mn-lt"/>
                <a:ea typeface="Calibri"/>
                <a:cs typeface="Calibri"/>
                <a:sym typeface="Calibri"/>
              </a:rPr>
              <a:t>--ABCD Institute</a:t>
            </a:r>
          </a:p>
          <a:p>
            <a:endParaRPr lang="en-US" b="1" baseline="0" dirty="0">
              <a:solidFill>
                <a:schemeClr val="dk1"/>
              </a:solidFill>
              <a:latin typeface="+mn-lt"/>
              <a:cs typeface="Calibri"/>
              <a:sym typeface="Calibri"/>
            </a:endParaRPr>
          </a:p>
          <a:p>
            <a:r>
              <a:rPr lang="en-US" b="1" baseline="0" dirty="0"/>
              <a:t>Time</a:t>
            </a:r>
            <a:r>
              <a:rPr lang="en-US" baseline="0" dirty="0"/>
              <a:t>: 2-3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 Listing Form</a:t>
            </a:r>
          </a:p>
          <a:p>
            <a:pPr>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solidFill>
                <a:schemeClr val="dk1"/>
              </a:solidFill>
              <a:latin typeface="+mn-lt"/>
              <a:ea typeface="Calibri"/>
              <a:cs typeface="Calibri"/>
              <a:sym typeface="Calibri"/>
            </a:endParaRPr>
          </a:p>
          <a:p>
            <a:endParaRPr lang="en-US" dirty="0">
              <a:solidFill>
                <a:schemeClr val="dk1"/>
              </a:solidFill>
              <a:latin typeface="+mn-lt"/>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5</a:t>
            </a:fld>
            <a:endParaRPr lang="en-US"/>
          </a:p>
        </p:txBody>
      </p:sp>
    </p:spTree>
    <p:extLst>
      <p:ext uri="{BB962C8B-B14F-4D97-AF65-F5344CB8AC3E}">
        <p14:creationId xmlns:p14="http://schemas.microsoft.com/office/powerpoint/2010/main" val="410373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The resource listing </a:t>
            </a:r>
            <a:r>
              <a:rPr lang="en-US" baseline="0" dirty="0"/>
              <a:t>serves three basic purposes.</a:t>
            </a:r>
            <a:r>
              <a:rPr lang="en-US" dirty="0"/>
              <a:t> </a:t>
            </a:r>
          </a:p>
          <a:p>
            <a:endParaRPr lang="en-US" dirty="0"/>
          </a:p>
          <a:p>
            <a:r>
              <a:rPr lang="en-US" sz="1200" kern="1200" dirty="0">
                <a:solidFill>
                  <a:schemeClr val="tx1"/>
                </a:solidFill>
                <a:effectLst/>
                <a:latin typeface="+mn-lt"/>
                <a:ea typeface="+mn-ea"/>
                <a:cs typeface="+mn-cs"/>
              </a:rPr>
              <a:t>It provides a picture of the region’s </a:t>
            </a:r>
            <a:r>
              <a:rPr lang="en-US" sz="1200" b="1" kern="1200" dirty="0">
                <a:solidFill>
                  <a:schemeClr val="tx1"/>
                </a:solidFill>
                <a:effectLst/>
                <a:latin typeface="+mn-lt"/>
                <a:ea typeface="+mn-ea"/>
                <a:cs typeface="+mn-cs"/>
              </a:rPr>
              <a:t>strengths </a:t>
            </a:r>
            <a:r>
              <a:rPr lang="en-US" sz="1200" kern="1200" dirty="0">
                <a:solidFill>
                  <a:schemeClr val="tx1"/>
                </a:solidFill>
                <a:effectLst/>
                <a:latin typeface="+mn-lt"/>
                <a:ea typeface="+mn-ea"/>
                <a:cs typeface="+mn-cs"/>
              </a:rPr>
              <a:t>as they relate to the CREATE sectors.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provides a potential </a:t>
            </a:r>
            <a:r>
              <a:rPr lang="en-US" sz="1200" b="1" kern="1200" dirty="0">
                <a:solidFill>
                  <a:schemeClr val="tx1"/>
                </a:solidFill>
                <a:effectLst/>
                <a:latin typeface="+mn-lt"/>
                <a:ea typeface="+mn-ea"/>
                <a:cs typeface="+mn-cs"/>
              </a:rPr>
              <a:t>invitation</a:t>
            </a:r>
            <a:r>
              <a:rPr lang="en-US" sz="1200" kern="1200" dirty="0">
                <a:solidFill>
                  <a:schemeClr val="tx1"/>
                </a:solidFill>
                <a:effectLst/>
                <a:latin typeface="+mn-lt"/>
                <a:ea typeface="+mn-ea"/>
                <a:cs typeface="+mn-cs"/>
              </a:rPr>
              <a:t> list for the CREATE BRIDGES forum.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provides a </a:t>
            </a:r>
            <a:r>
              <a:rPr lang="en-US" sz="1200" b="1" kern="1200" dirty="0">
                <a:solidFill>
                  <a:schemeClr val="tx1"/>
                </a:solidFill>
                <a:effectLst/>
                <a:latin typeface="+mn-lt"/>
                <a:ea typeface="+mn-ea"/>
                <a:cs typeface="+mn-cs"/>
              </a:rPr>
              <a:t>foundation</a:t>
            </a:r>
            <a:r>
              <a:rPr lang="en-US" sz="1200" kern="1200" dirty="0">
                <a:solidFill>
                  <a:schemeClr val="tx1"/>
                </a:solidFill>
                <a:effectLst/>
                <a:latin typeface="+mn-lt"/>
                <a:ea typeface="+mn-ea"/>
                <a:cs typeface="+mn-cs"/>
              </a:rPr>
              <a:t> for the BR&amp;E and workforce training phases.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this list will be initiated at the Orientation, the Regional Steering Committee can continue to add to it as needed and it will be expanded upon at the CREATE BRIDGES Forum event</a:t>
            </a:r>
            <a:endParaRPr lang="en-US" dirty="0"/>
          </a:p>
          <a:p>
            <a:endParaRPr lang="en-US" b="1" baseline="0" dirty="0"/>
          </a:p>
          <a:p>
            <a:r>
              <a:rPr lang="en-US" b="1" baseline="0" dirty="0"/>
              <a:t>Time</a:t>
            </a:r>
            <a:r>
              <a:rPr lang="en-US" baseline="0" dirty="0"/>
              <a:t>: 2-3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 Listing form</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6</a:t>
            </a:fld>
            <a:endParaRPr lang="en-US"/>
          </a:p>
        </p:txBody>
      </p:sp>
    </p:spTree>
    <p:extLst>
      <p:ext uri="{BB962C8B-B14F-4D97-AF65-F5344CB8AC3E}">
        <p14:creationId xmlns:p14="http://schemas.microsoft.com/office/powerpoint/2010/main" val="408550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Resource listing is a</a:t>
            </a:r>
            <a:r>
              <a:rPr lang="en-US" baseline="0" dirty="0"/>
              <a:t> process by which community strengths and resources are inventoried and placed into a framework to help understand their role in the community and potential role in furthering development. </a:t>
            </a:r>
            <a:endParaRPr lang="en-US" dirty="0"/>
          </a:p>
          <a:p>
            <a:endParaRPr lang="en-US" dirty="0"/>
          </a:p>
          <a:p>
            <a:r>
              <a:rPr lang="en-US" dirty="0"/>
              <a:t>Resources include People, Volunteer Associations, Formal Institutions, and Physical Resources</a:t>
            </a:r>
          </a:p>
          <a:p>
            <a:pPr defTabSz="949478">
              <a:defRPr/>
            </a:pPr>
            <a:endParaRPr lang="en-US" dirty="0"/>
          </a:p>
          <a:p>
            <a:pPr defTabSz="949478">
              <a:defRPr/>
            </a:pPr>
            <a:r>
              <a:rPr lang="en-US" dirty="0"/>
              <a:t>Resource listing process:</a:t>
            </a:r>
          </a:p>
          <a:p>
            <a:pPr marL="178027" indent="-178027" defTabSz="949478">
              <a:buFont typeface="Arial" panose="020B0604020202020204" pitchFamily="34" charset="0"/>
              <a:buChar char="•"/>
              <a:defRPr/>
            </a:pPr>
            <a:r>
              <a:rPr lang="en-US" dirty="0"/>
              <a:t>Catalogue a list of CREATE businesses and workforce development organizations.</a:t>
            </a:r>
          </a:p>
          <a:p>
            <a:pPr marL="178027" indent="-178027" defTabSz="949478">
              <a:buFont typeface="Arial" panose="020B0604020202020204" pitchFamily="34" charset="0"/>
              <a:buChar char="•"/>
              <a:defRPr/>
            </a:pPr>
            <a:r>
              <a:rPr lang="en-US" dirty="0"/>
              <a:t>Expand that list to other assets</a:t>
            </a:r>
            <a:r>
              <a:rPr lang="en-US" baseline="0" dirty="0"/>
              <a:t> that support CREATE sectors (e.g. natural resources, cultural events, traditions, government)</a:t>
            </a:r>
            <a:endParaRPr lang="en-US" dirty="0"/>
          </a:p>
          <a:p>
            <a:pPr marL="178027" indent="-178027" defTabSz="949478">
              <a:buFont typeface="Arial" panose="020B0604020202020204" pitchFamily="34" charset="0"/>
              <a:buChar char="•"/>
              <a:defRPr/>
            </a:pPr>
            <a:r>
              <a:rPr lang="en-US" dirty="0"/>
              <a:t>Plot</a:t>
            </a:r>
            <a:r>
              <a:rPr lang="en-US" baseline="0" dirty="0"/>
              <a:t> these identified assets on the provided Resource Listing Forms. </a:t>
            </a:r>
          </a:p>
          <a:p>
            <a:pPr defTabSz="949478">
              <a:defRPr/>
            </a:pPr>
            <a:endParaRPr lang="en-US" dirty="0"/>
          </a:p>
          <a:p>
            <a:pPr defTabSz="949478">
              <a:defRPr/>
            </a:pPr>
            <a:r>
              <a:rPr lang="en-US" baseline="0" dirty="0"/>
              <a:t>Our goal is to develop a detailed picture</a:t>
            </a:r>
            <a:r>
              <a:rPr lang="en-US" dirty="0"/>
              <a:t> of the region’s strengths for developing CREATE businesses and workforce. </a:t>
            </a:r>
          </a:p>
          <a:p>
            <a:pPr defTabSz="949478">
              <a:defRPr/>
            </a:pPr>
            <a:endParaRPr lang="en-US" baseline="0" dirty="0"/>
          </a:p>
          <a:p>
            <a:r>
              <a:rPr lang="en-US" sz="1200" kern="1200" dirty="0">
                <a:solidFill>
                  <a:schemeClr val="tx1"/>
                </a:solidFill>
                <a:effectLst/>
                <a:latin typeface="+mn-lt"/>
                <a:ea typeface="+mn-ea"/>
                <a:cs typeface="+mn-cs"/>
              </a:rPr>
              <a:t>To conduct the Resource Listing exercise, have participants list resources on large flip chart pages, according to categories. Information provided on these pages can be as simple as the name and location. These flip chart pages can be stationed around the room and participants can walk between lists. The Resource Listing form can be used as a guide or you can provide a handout of Slide 10. For this exercise, focus on the resources for businesses and workforce as well as regional assets—the businesses themselves can be listed separately.</a:t>
            </a:r>
            <a:endParaRPr lang="en-US" baseline="0" dirty="0"/>
          </a:p>
          <a:p>
            <a:endParaRPr lang="en-US" b="1" baseline="0" dirty="0"/>
          </a:p>
          <a:p>
            <a:r>
              <a:rPr lang="en-US" b="1" baseline="0" dirty="0"/>
              <a:t>Time</a:t>
            </a:r>
            <a:r>
              <a:rPr lang="en-US" baseline="0" dirty="0"/>
              <a:t>:  3-5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 Listing Form</a:t>
            </a:r>
          </a:p>
          <a:p>
            <a:pPr defTabSz="931774">
              <a:defRPr/>
            </a:pPr>
            <a:endParaRPr lang="en-US" dirty="0"/>
          </a:p>
          <a:p>
            <a:pPr marL="178027" indent="-178027" defTabSz="949478">
              <a:buFont typeface="Arial" panose="020B0604020202020204" pitchFamily="34" charset="0"/>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7</a:t>
            </a:fld>
            <a:endParaRPr lang="en-US"/>
          </a:p>
        </p:txBody>
      </p:sp>
    </p:spTree>
    <p:extLst>
      <p:ext uri="{BB962C8B-B14F-4D97-AF65-F5344CB8AC3E}">
        <p14:creationId xmlns:p14="http://schemas.microsoft.com/office/powerpoint/2010/main" val="354437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pPr defTabSz="931774">
              <a:defRPr/>
            </a:pPr>
            <a:r>
              <a:rPr lang="en-US" dirty="0"/>
              <a:t>Here are some examples of community resources to help fill out your resource listing form. Be sure to expand upon the resources available—grants the region is eligible for, resources in region not yet utilized, trainings</a:t>
            </a:r>
            <a:r>
              <a:rPr lang="en-US" baseline="0" dirty="0"/>
              <a:t> that could be implemented, partnerships, etc.</a:t>
            </a:r>
            <a:endParaRPr lang="en-US" dirty="0"/>
          </a:p>
          <a:p>
            <a:endParaRPr lang="en-US" b="1" baseline="0" dirty="0"/>
          </a:p>
          <a:p>
            <a:r>
              <a:rPr lang="en-US" b="1" baseline="0" dirty="0"/>
              <a:t>Time</a:t>
            </a:r>
            <a:r>
              <a:rPr lang="en-US" baseline="0" dirty="0"/>
              <a:t>: 10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a:t>
            </a:r>
            <a:r>
              <a:rPr lang="en-US" baseline="0" dirty="0"/>
              <a:t> Listing Form</a:t>
            </a:r>
            <a:endParaRPr lang="en-US" dirty="0"/>
          </a:p>
          <a:p>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8</a:t>
            </a:fld>
            <a:endParaRPr lang="en-US"/>
          </a:p>
        </p:txBody>
      </p:sp>
    </p:spTree>
    <p:extLst>
      <p:ext uri="{BB962C8B-B14F-4D97-AF65-F5344CB8AC3E}">
        <p14:creationId xmlns:p14="http://schemas.microsoft.com/office/powerpoint/2010/main" val="85521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Here is an example using</a:t>
            </a:r>
            <a:r>
              <a:rPr lang="en-US" baseline="0" dirty="0"/>
              <a:t> the provided template. You can also refer to the Resource Listing Form handout.</a:t>
            </a:r>
          </a:p>
          <a:p>
            <a:endParaRPr lang="en-US" baseline="0" dirty="0"/>
          </a:p>
          <a:p>
            <a:r>
              <a:rPr lang="en-US" dirty="0"/>
              <a:t>Any resource should fit into</a:t>
            </a:r>
            <a:r>
              <a:rPr lang="en-US" baseline="0" dirty="0"/>
              <a:t> one of the 5 categories listed on the previous slide, and some will fit into more than one category. </a:t>
            </a:r>
          </a:p>
          <a:p>
            <a:endParaRPr lang="en-US" baseline="0" dirty="0"/>
          </a:p>
          <a:p>
            <a:r>
              <a:rPr lang="en-US" baseline="0" dirty="0"/>
              <a:t>Use this template to create your resource list as you go. </a:t>
            </a:r>
            <a:r>
              <a:rPr lang="en-US" sz="1200" kern="1200" dirty="0">
                <a:solidFill>
                  <a:schemeClr val="tx1"/>
                </a:solidFill>
                <a:effectLst/>
                <a:latin typeface="+mn-lt"/>
                <a:ea typeface="+mn-ea"/>
                <a:cs typeface="+mn-cs"/>
              </a:rPr>
              <a:t>You can return to the previous slide as a reference for the “examples of community resources” during the activity. </a:t>
            </a:r>
            <a:endParaRPr lang="en-US" baseline="0" dirty="0"/>
          </a:p>
          <a:p>
            <a:endParaRPr lang="en-US" baseline="0" dirty="0"/>
          </a:p>
          <a:p>
            <a:r>
              <a:rPr lang="en-US" baseline="0" dirty="0"/>
              <a:t>For organizational purposes, it is probably easier to split the list into two parts—one with resources for businesses, workforce members, and the project, and one listing all the CREATE sector businesses. This slide shows an example of the list of resources.</a:t>
            </a:r>
          </a:p>
          <a:p>
            <a:endParaRPr lang="en-US" b="1" baseline="0" dirty="0"/>
          </a:p>
          <a:p>
            <a:r>
              <a:rPr lang="en-US" b="1" baseline="0" dirty="0"/>
              <a:t>Time</a:t>
            </a:r>
            <a:r>
              <a:rPr lang="en-US" baseline="0" dirty="0"/>
              <a:t>: 1-2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a:t>
            </a:r>
            <a:r>
              <a:rPr lang="en-US" baseline="0" dirty="0"/>
              <a:t> Listing Form</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2F6C40AD-1A75-482D-A6EF-57CBEA4823B4}" type="slidenum">
              <a:rPr lang="en-US" smtClean="0"/>
              <a:t>9</a:t>
            </a:fld>
            <a:endParaRPr lang="en-US"/>
          </a:p>
        </p:txBody>
      </p:sp>
    </p:spTree>
    <p:extLst>
      <p:ext uri="{BB962C8B-B14F-4D97-AF65-F5344CB8AC3E}">
        <p14:creationId xmlns:p14="http://schemas.microsoft.com/office/powerpoint/2010/main" val="300769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dirty="0"/>
              <a:t>The process is very similar for businesses, except for businesses, you should list the CREATE sector that business belongs to. </a:t>
            </a:r>
          </a:p>
          <a:p>
            <a:endParaRPr lang="en-US" dirty="0"/>
          </a:p>
          <a:p>
            <a:r>
              <a:rPr lang="en-US" dirty="0"/>
              <a:t>This business listing is part of the larger Resource Listing but it’s helpful to list them separately since this list will be used as a starting point for engaging with all the businesses in the region.</a:t>
            </a:r>
          </a:p>
          <a:p>
            <a:endParaRPr lang="en-US" dirty="0"/>
          </a:p>
          <a:p>
            <a:r>
              <a:rPr lang="en-US" dirty="0"/>
              <a:t>For this list, you should attempt to list all the CREATE sector businesses in the region. If there are existing resources that provide a starting point, use those as you’re able and update the information.</a:t>
            </a:r>
          </a:p>
          <a:p>
            <a:endParaRPr lang="en-US" dirty="0"/>
          </a:p>
          <a:p>
            <a:r>
              <a:rPr lang="en-US" b="1" dirty="0"/>
              <a:t>Time: </a:t>
            </a:r>
            <a:r>
              <a:rPr lang="en-US" b="0" dirty="0"/>
              <a:t>1-2 minutes</a:t>
            </a:r>
          </a:p>
          <a:p>
            <a:endParaRPr lang="en-US" dirty="0"/>
          </a:p>
          <a:p>
            <a:r>
              <a:rPr lang="en-US" b="1" dirty="0"/>
              <a:t>Materials: </a:t>
            </a:r>
            <a:r>
              <a:rPr lang="en-US" b="0" dirty="0"/>
              <a:t>Flip charts, markers</a:t>
            </a:r>
          </a:p>
          <a:p>
            <a:endParaRPr lang="en-US" b="1" dirty="0"/>
          </a:p>
          <a:p>
            <a:r>
              <a:rPr lang="en-US" b="1" dirty="0"/>
              <a:t>Handouts: </a:t>
            </a:r>
            <a:r>
              <a:rPr lang="en-US" b="0" dirty="0"/>
              <a:t>Business Listing Form</a:t>
            </a:r>
          </a:p>
        </p:txBody>
      </p:sp>
      <p:sp>
        <p:nvSpPr>
          <p:cNvPr id="4" name="Slide Number Placeholder 3"/>
          <p:cNvSpPr>
            <a:spLocks noGrp="1"/>
          </p:cNvSpPr>
          <p:nvPr>
            <p:ph type="sldNum" sz="quarter" idx="5"/>
          </p:nvPr>
        </p:nvSpPr>
        <p:spPr/>
        <p:txBody>
          <a:bodyPr/>
          <a:lstStyle/>
          <a:p>
            <a:fld id="{94FCD8C5-1069-4419-9727-FB829CB565BC}" type="slidenum">
              <a:rPr lang="en-US" smtClean="0"/>
              <a:t>10</a:t>
            </a:fld>
            <a:endParaRPr lang="en-US"/>
          </a:p>
        </p:txBody>
      </p:sp>
    </p:spTree>
    <p:extLst>
      <p:ext uri="{BB962C8B-B14F-4D97-AF65-F5344CB8AC3E}">
        <p14:creationId xmlns:p14="http://schemas.microsoft.com/office/powerpoint/2010/main" val="270517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48640"/>
            <a:ext cx="9144000" cy="76447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563" y="417210"/>
            <a:ext cx="6678874" cy="3900790"/>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48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48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91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a:t>Click to edit Master title style</a:t>
            </a:r>
            <a:endParaRPr lang="en-US" dirty="0"/>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69A294-8252-483A-A6C2-11F0DCE8CAF7}"/>
              </a:ext>
            </a:extLst>
          </p:cNvPr>
          <p:cNvSpPr txBox="1"/>
          <p:nvPr userDrawn="1"/>
        </p:nvSpPr>
        <p:spPr>
          <a:xfrm>
            <a:off x="4950423" y="1758342"/>
            <a:ext cx="2291151" cy="523220"/>
          </a:xfrm>
          <a:prstGeom prst="rect">
            <a:avLst/>
          </a:prstGeom>
          <a:noFill/>
        </p:spPr>
        <p:txBody>
          <a:bodyPr wrap="square" rtlCol="0">
            <a:spAutoFit/>
          </a:bodyPr>
          <a:lstStyle/>
          <a:p>
            <a:r>
              <a:rPr lang="en-US" sz="2800" dirty="0">
                <a:solidFill>
                  <a:schemeClr val="accent1"/>
                </a:solidFill>
              </a:rPr>
              <a:t>Phase I States</a:t>
            </a:r>
          </a:p>
        </p:txBody>
      </p:sp>
      <p:pic>
        <p:nvPicPr>
          <p:cNvPr id="8" name="Picture 7">
            <a:extLst>
              <a:ext uri="{FF2B5EF4-FFF2-40B4-BE49-F238E27FC236}">
                <a16:creationId xmlns:a16="http://schemas.microsoft.com/office/drawing/2014/main" id="{EE2D45B4-E5EA-4527-81A1-E11514D62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476" y="585167"/>
            <a:ext cx="1799048" cy="728728"/>
          </a:xfrm>
          <a:prstGeom prst="rect">
            <a:avLst/>
          </a:prstGeom>
        </p:spPr>
      </p:pic>
      <p:pic>
        <p:nvPicPr>
          <p:cNvPr id="9" name="Picture 8">
            <a:extLst>
              <a:ext uri="{FF2B5EF4-FFF2-40B4-BE49-F238E27FC236}">
                <a16:creationId xmlns:a16="http://schemas.microsoft.com/office/drawing/2014/main" id="{DE3AD76F-340F-4AB6-AA54-FC8AF5441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6476" y="2547299"/>
            <a:ext cx="2113505" cy="818775"/>
          </a:xfrm>
          <a:prstGeom prst="rect">
            <a:avLst/>
          </a:prstGeom>
        </p:spPr>
      </p:pic>
      <p:pic>
        <p:nvPicPr>
          <p:cNvPr id="10" name="Picture 9" descr="A close up of a logo&#10;&#10;Description automatically generated">
            <a:extLst>
              <a:ext uri="{FF2B5EF4-FFF2-40B4-BE49-F238E27FC236}">
                <a16:creationId xmlns:a16="http://schemas.microsoft.com/office/drawing/2014/main" id="{6105C710-72A3-40D4-BC29-8E1DADBA27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692" y="2547299"/>
            <a:ext cx="3267463" cy="597409"/>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3125314-A754-4DA3-BE57-087E7E0B50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8706" y="2484373"/>
            <a:ext cx="2829620" cy="944627"/>
          </a:xfrm>
          <a:prstGeom prst="rect">
            <a:avLst/>
          </a:prstGeom>
        </p:spPr>
      </p:pic>
      <p:sp>
        <p:nvSpPr>
          <p:cNvPr id="12" name="TextBox 11">
            <a:extLst>
              <a:ext uri="{FF2B5EF4-FFF2-40B4-BE49-F238E27FC236}">
                <a16:creationId xmlns:a16="http://schemas.microsoft.com/office/drawing/2014/main" id="{8522209D-82CE-41D6-8E11-3D5251F0217F}"/>
              </a:ext>
            </a:extLst>
          </p:cNvPr>
          <p:cNvSpPr txBox="1"/>
          <p:nvPr userDrawn="1"/>
        </p:nvSpPr>
        <p:spPr>
          <a:xfrm>
            <a:off x="4950424" y="3631811"/>
            <a:ext cx="2291151" cy="523220"/>
          </a:xfrm>
          <a:prstGeom prst="rect">
            <a:avLst/>
          </a:prstGeom>
          <a:noFill/>
        </p:spPr>
        <p:txBody>
          <a:bodyPr wrap="square" rtlCol="0">
            <a:spAutoFit/>
          </a:bodyPr>
          <a:lstStyle/>
          <a:p>
            <a:r>
              <a:rPr lang="en-US" sz="2800" dirty="0">
                <a:solidFill>
                  <a:schemeClr val="accent1"/>
                </a:solidFill>
              </a:rPr>
              <a:t>Phase II States</a:t>
            </a:r>
          </a:p>
        </p:txBody>
      </p:sp>
      <p:pic>
        <p:nvPicPr>
          <p:cNvPr id="13" name="Picture 12">
            <a:extLst>
              <a:ext uri="{FF2B5EF4-FFF2-40B4-BE49-F238E27FC236}">
                <a16:creationId xmlns:a16="http://schemas.microsoft.com/office/drawing/2014/main" id="{7D775CB8-BE3A-43B7-9C3C-1FFA9A5D40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94625" y="4576439"/>
            <a:ext cx="1879599" cy="11747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77A4E58-239D-4867-A247-9EE091A23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8278" y="4684620"/>
            <a:ext cx="4190476" cy="1114286"/>
          </a:xfrm>
          <a:prstGeom prst="rect">
            <a:avLst/>
          </a:prstGeom>
        </p:spPr>
      </p:pic>
      <p:sp>
        <p:nvSpPr>
          <p:cNvPr id="17" name="TextBox 16">
            <a:extLst>
              <a:ext uri="{FF2B5EF4-FFF2-40B4-BE49-F238E27FC236}">
                <a16:creationId xmlns:a16="http://schemas.microsoft.com/office/drawing/2014/main" id="{1810CBDA-3F10-4E80-8261-13D282B9E7F5}"/>
              </a:ext>
            </a:extLst>
          </p:cNvPr>
          <p:cNvSpPr txBox="1"/>
          <p:nvPr userDrawn="1"/>
        </p:nvSpPr>
        <p:spPr>
          <a:xfrm>
            <a:off x="785339" y="527455"/>
            <a:ext cx="2291151" cy="769441"/>
          </a:xfrm>
          <a:prstGeom prst="rect">
            <a:avLst/>
          </a:prstGeom>
          <a:noFill/>
        </p:spPr>
        <p:txBody>
          <a:bodyPr wrap="square" rtlCol="0">
            <a:spAutoFit/>
          </a:bodyPr>
          <a:lstStyle/>
          <a:p>
            <a:r>
              <a:rPr lang="en-US" sz="4400" dirty="0">
                <a:solidFill>
                  <a:schemeClr val="tx1"/>
                </a:solidFill>
              </a:rPr>
              <a:t>Partners</a:t>
            </a:r>
          </a:p>
        </p:txBody>
      </p:sp>
      <p:pic>
        <p:nvPicPr>
          <p:cNvPr id="19" name="Picture 18" descr="A close up of a sign&#10;&#10;Description automatically generated">
            <a:extLst>
              <a:ext uri="{FF2B5EF4-FFF2-40B4-BE49-F238E27FC236}">
                <a16:creationId xmlns:a16="http://schemas.microsoft.com/office/drawing/2014/main" id="{17101A2C-B7FA-426B-90D9-33D50A8839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68976" y="4576439"/>
            <a:ext cx="2764115" cy="1018358"/>
          </a:xfrm>
          <a:prstGeom prst="rect">
            <a:avLst/>
          </a:prstGeom>
        </p:spPr>
      </p:pic>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ixabay.com/en/jigsaw-puzzle-missing-piece-31358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building-concept-jp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AA4B2-7DF8-4020-B670-B4519B065CD0}"/>
              </a:ext>
            </a:extLst>
          </p:cNvPr>
          <p:cNvSpPr>
            <a:spLocks noGrp="1"/>
          </p:cNvSpPr>
          <p:nvPr>
            <p:ph type="title" idx="4294967295"/>
          </p:nvPr>
        </p:nvSpPr>
        <p:spPr>
          <a:xfrm>
            <a:off x="1524000" y="3848100"/>
            <a:ext cx="9144000"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Resource Listing</a:t>
            </a:r>
          </a:p>
        </p:txBody>
      </p:sp>
    </p:spTree>
    <p:extLst>
      <p:ext uri="{BB962C8B-B14F-4D97-AF65-F5344CB8AC3E}">
        <p14:creationId xmlns:p14="http://schemas.microsoft.com/office/powerpoint/2010/main" val="420352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87B6-0D9B-497D-86DE-5A99CF9F1A6B}"/>
              </a:ext>
            </a:extLst>
          </p:cNvPr>
          <p:cNvSpPr>
            <a:spLocks noGrp="1"/>
          </p:cNvSpPr>
          <p:nvPr>
            <p:ph type="title"/>
          </p:nvPr>
        </p:nvSpPr>
        <p:spPr/>
        <p:txBody>
          <a:bodyPr/>
          <a:lstStyle/>
          <a:p>
            <a:r>
              <a:rPr lang="en-US" dirty="0">
                <a:solidFill>
                  <a:schemeClr val="accent3"/>
                </a:solidFill>
              </a:rPr>
              <a:t>Resource Listing of Businesses</a:t>
            </a:r>
          </a:p>
        </p:txBody>
      </p:sp>
      <p:graphicFrame>
        <p:nvGraphicFramePr>
          <p:cNvPr id="4" name="Content Placeholder 3">
            <a:extLst>
              <a:ext uri="{FF2B5EF4-FFF2-40B4-BE49-F238E27FC236}">
                <a16:creationId xmlns:a16="http://schemas.microsoft.com/office/drawing/2014/main" id="{602D5837-39E5-47D3-AEF0-F9B2AFEFE757}"/>
              </a:ext>
            </a:extLst>
          </p:cNvPr>
          <p:cNvGraphicFramePr>
            <a:graphicFrameLocks noGrp="1"/>
          </p:cNvGraphicFramePr>
          <p:nvPr>
            <p:ph idx="1"/>
            <p:extLst>
              <p:ext uri="{D42A27DB-BD31-4B8C-83A1-F6EECF244321}">
                <p14:modId xmlns:p14="http://schemas.microsoft.com/office/powerpoint/2010/main" val="324993465"/>
              </p:ext>
            </p:extLst>
          </p:nvPr>
        </p:nvGraphicFramePr>
        <p:xfrm>
          <a:off x="728663" y="1676400"/>
          <a:ext cx="11168060" cy="2748280"/>
        </p:xfrm>
        <a:graphic>
          <a:graphicData uri="http://schemas.openxmlformats.org/drawingml/2006/table">
            <a:tbl>
              <a:tblPr firstRow="1" bandRow="1">
                <a:tableStyleId>{5C22544A-7EE6-4342-B048-85BDC9FD1C3A}</a:tableStyleId>
              </a:tblPr>
              <a:tblGrid>
                <a:gridCol w="2233612">
                  <a:extLst>
                    <a:ext uri="{9D8B030D-6E8A-4147-A177-3AD203B41FA5}">
                      <a16:colId xmlns:a16="http://schemas.microsoft.com/office/drawing/2014/main" val="960049550"/>
                    </a:ext>
                  </a:extLst>
                </a:gridCol>
                <a:gridCol w="2233612">
                  <a:extLst>
                    <a:ext uri="{9D8B030D-6E8A-4147-A177-3AD203B41FA5}">
                      <a16:colId xmlns:a16="http://schemas.microsoft.com/office/drawing/2014/main" val="1493824352"/>
                    </a:ext>
                  </a:extLst>
                </a:gridCol>
                <a:gridCol w="2233612">
                  <a:extLst>
                    <a:ext uri="{9D8B030D-6E8A-4147-A177-3AD203B41FA5}">
                      <a16:colId xmlns:a16="http://schemas.microsoft.com/office/drawing/2014/main" val="289321358"/>
                    </a:ext>
                  </a:extLst>
                </a:gridCol>
                <a:gridCol w="2233612">
                  <a:extLst>
                    <a:ext uri="{9D8B030D-6E8A-4147-A177-3AD203B41FA5}">
                      <a16:colId xmlns:a16="http://schemas.microsoft.com/office/drawing/2014/main" val="1584082697"/>
                    </a:ext>
                  </a:extLst>
                </a:gridCol>
                <a:gridCol w="2233612">
                  <a:extLst>
                    <a:ext uri="{9D8B030D-6E8A-4147-A177-3AD203B41FA5}">
                      <a16:colId xmlns:a16="http://schemas.microsoft.com/office/drawing/2014/main" val="804902775"/>
                    </a:ext>
                  </a:extLst>
                </a:gridCol>
              </a:tblGrid>
              <a:tr h="370840">
                <a:tc>
                  <a:txBody>
                    <a:bodyPr/>
                    <a:lstStyle/>
                    <a:p>
                      <a:r>
                        <a:rPr lang="en-US" sz="2400" dirty="0"/>
                        <a:t>Name of Business</a:t>
                      </a:r>
                    </a:p>
                  </a:txBody>
                  <a:tcPr/>
                </a:tc>
                <a:tc>
                  <a:txBody>
                    <a:bodyPr/>
                    <a:lstStyle/>
                    <a:p>
                      <a:r>
                        <a:rPr lang="en-US" sz="2400" dirty="0"/>
                        <a:t>Name of Business Owner</a:t>
                      </a:r>
                    </a:p>
                  </a:txBody>
                  <a:tcPr/>
                </a:tc>
                <a:tc>
                  <a:txBody>
                    <a:bodyPr/>
                    <a:lstStyle/>
                    <a:p>
                      <a:r>
                        <a:rPr lang="en-US" sz="2400" dirty="0"/>
                        <a:t>Contact Information</a:t>
                      </a:r>
                    </a:p>
                  </a:txBody>
                  <a:tcPr/>
                </a:tc>
                <a:tc>
                  <a:txBody>
                    <a:bodyPr/>
                    <a:lstStyle/>
                    <a:p>
                      <a:r>
                        <a:rPr lang="en-US" sz="2400" dirty="0"/>
                        <a:t>Location</a:t>
                      </a:r>
                    </a:p>
                  </a:txBody>
                  <a:tcPr/>
                </a:tc>
                <a:tc>
                  <a:txBody>
                    <a:bodyPr/>
                    <a:lstStyle/>
                    <a:p>
                      <a:r>
                        <a:rPr lang="en-US" sz="2400" dirty="0"/>
                        <a:t>CREATE Sector</a:t>
                      </a:r>
                    </a:p>
                  </a:txBody>
                  <a:tcPr/>
                </a:tc>
                <a:extLst>
                  <a:ext uri="{0D108BD9-81ED-4DB2-BD59-A6C34878D82A}">
                    <a16:rowId xmlns:a16="http://schemas.microsoft.com/office/drawing/2014/main" val="921445298"/>
                  </a:ext>
                </a:extLst>
              </a:tr>
              <a:tr h="370840">
                <a:tc>
                  <a:txBody>
                    <a:bodyPr/>
                    <a:lstStyle/>
                    <a:p>
                      <a:r>
                        <a:rPr lang="en-US" sz="2400" dirty="0"/>
                        <a:t>Example: Annabelle’s Boutique</a:t>
                      </a:r>
                    </a:p>
                  </a:txBody>
                  <a:tcPr/>
                </a:tc>
                <a:tc>
                  <a:txBody>
                    <a:bodyPr/>
                    <a:lstStyle/>
                    <a:p>
                      <a:r>
                        <a:rPr lang="en-US" sz="2400" dirty="0"/>
                        <a:t>Sally </a:t>
                      </a:r>
                      <a:r>
                        <a:rPr lang="en-US" sz="2400" dirty="0" err="1"/>
                        <a:t>Scheringer</a:t>
                      </a:r>
                      <a:endParaRPr lang="en-US" sz="2400" dirty="0"/>
                    </a:p>
                  </a:txBody>
                  <a:tcPr/>
                </a:tc>
                <a:tc>
                  <a:txBody>
                    <a:bodyPr/>
                    <a:lstStyle/>
                    <a:p>
                      <a:r>
                        <a:rPr lang="en-US" sz="2400" dirty="0"/>
                        <a:t>(111) 111-1111</a:t>
                      </a:r>
                    </a:p>
                    <a:p>
                      <a:r>
                        <a:rPr lang="en-US" sz="2400" dirty="0"/>
                        <a:t>SallyS@place.com</a:t>
                      </a:r>
                    </a:p>
                  </a:txBody>
                  <a:tcPr/>
                </a:tc>
                <a:tc>
                  <a:txBody>
                    <a:bodyPr/>
                    <a:lstStyle/>
                    <a:p>
                      <a:r>
                        <a:rPr lang="en-US" sz="2400" dirty="0"/>
                        <a:t>401 Main St., Greenville</a:t>
                      </a:r>
                    </a:p>
                  </a:txBody>
                  <a:tcPr/>
                </a:tc>
                <a:tc>
                  <a:txBody>
                    <a:bodyPr/>
                    <a:lstStyle/>
                    <a:p>
                      <a:r>
                        <a:rPr lang="en-US" sz="2400" dirty="0"/>
                        <a:t>Retail</a:t>
                      </a:r>
                    </a:p>
                  </a:txBody>
                  <a:tcPr/>
                </a:tc>
                <a:extLst>
                  <a:ext uri="{0D108BD9-81ED-4DB2-BD59-A6C34878D82A}">
                    <a16:rowId xmlns:a16="http://schemas.microsoft.com/office/drawing/2014/main" val="327758138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17127"/>
                  </a:ext>
                </a:extLst>
              </a:tr>
            </a:tbl>
          </a:graphicData>
        </a:graphic>
      </p:graphicFrame>
    </p:spTree>
    <p:extLst>
      <p:ext uri="{BB962C8B-B14F-4D97-AF65-F5344CB8AC3E}">
        <p14:creationId xmlns:p14="http://schemas.microsoft.com/office/powerpoint/2010/main" val="145266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7" y="208261"/>
            <a:ext cx="8726160" cy="1325563"/>
          </a:xfrm>
        </p:spPr>
        <p:txBody>
          <a:bodyPr>
            <a:normAutofit/>
          </a:bodyPr>
          <a:lstStyle/>
          <a:p>
            <a:r>
              <a:rPr lang="en-US" sz="4000" dirty="0">
                <a:solidFill>
                  <a:schemeClr val="accent3"/>
                </a:solidFill>
                <a:latin typeface="Gill Sans MT"/>
                <a:cs typeface="Calibri Light"/>
              </a:rPr>
              <a:t>Anything Missing? Complete Version by [target date] </a:t>
            </a:r>
            <a:endParaRPr lang="en-US" sz="4000" dirty="0">
              <a:solidFill>
                <a:schemeClr val="accent3"/>
              </a:solidFill>
              <a:latin typeface="Gill Sans MT" panose="020B0502020104020203" pitchFamily="34" charset="0"/>
              <a:cs typeface="Calibri Light"/>
            </a:endParaRPr>
          </a:p>
        </p:txBody>
      </p:sp>
      <p:sp>
        <p:nvSpPr>
          <p:cNvPr id="3" name="Content Placeholder 2">
            <a:extLst>
              <a:ext uri="{C183D7F6-B498-43B3-948B-1728B52AA6E4}">
                <adec:decorative xmlns:adec="http://schemas.microsoft.com/office/drawing/2017/decorative" val="1"/>
              </a:ext>
            </a:extLst>
          </p:cNvPr>
          <p:cNvSpPr>
            <a:spLocks noGrp="1"/>
          </p:cNvSpPr>
          <p:nvPr>
            <p:ph sz="half" idx="1"/>
          </p:nvPr>
        </p:nvSpPr>
        <p:spPr/>
        <p:txBody>
          <a:bodyPr/>
          <a:lstStyle/>
          <a:p>
            <a:pPr marL="0" indent="0">
              <a:buNone/>
            </a:pPr>
            <a:endParaRPr lang="en-US" dirty="0"/>
          </a:p>
          <a:p>
            <a:endParaRPr lang="en-US" dirty="0"/>
          </a:p>
        </p:txBody>
      </p:sp>
      <p:pic>
        <p:nvPicPr>
          <p:cNvPr id="7" name="Content Placeholder 6" descr="A puzzle with missing piece">
            <a:extLst>
              <a:ext uri="{FF2B5EF4-FFF2-40B4-BE49-F238E27FC236}">
                <a16:creationId xmlns:a16="http://schemas.microsoft.com/office/drawing/2014/main" id="{BBC06A3E-6593-4C0E-A8D1-41165563B5DD}"/>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07360" y="1696561"/>
            <a:ext cx="6781800" cy="4747260"/>
          </a:xfrm>
        </p:spPr>
      </p:pic>
    </p:spTree>
    <p:extLst>
      <p:ext uri="{BB962C8B-B14F-4D97-AF65-F5344CB8AC3E}">
        <p14:creationId xmlns:p14="http://schemas.microsoft.com/office/powerpoint/2010/main" val="87142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80A610-40B2-4382-BF6A-2603B5BAEF09}"/>
              </a:ext>
            </a:extLst>
          </p:cNvPr>
          <p:cNvSpPr>
            <a:spLocks noGrp="1"/>
          </p:cNvSpPr>
          <p:nvPr>
            <p:ph type="title"/>
          </p:nvPr>
        </p:nvSpPr>
        <p:spPr/>
        <p:txBody>
          <a:bodyPr/>
          <a:lstStyle/>
          <a:p>
            <a:r>
              <a:rPr lang="en-US" dirty="0"/>
              <a:t>From Forum</a:t>
            </a:r>
          </a:p>
        </p:txBody>
      </p:sp>
    </p:spTree>
    <p:extLst>
      <p:ext uri="{BB962C8B-B14F-4D97-AF65-F5344CB8AC3E}">
        <p14:creationId xmlns:p14="http://schemas.microsoft.com/office/powerpoint/2010/main" val="22221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41DE3EF-8D2D-4E90-B204-488404C6C59F}"/>
              </a:ext>
            </a:extLst>
          </p:cNvPr>
          <p:cNvSpPr>
            <a:spLocks noGrp="1"/>
          </p:cNvSpPr>
          <p:nvPr>
            <p:ph type="title"/>
          </p:nvPr>
        </p:nvSpPr>
        <p:spPr>
          <a:xfrm>
            <a:off x="728866" y="208261"/>
            <a:ext cx="11168273" cy="1325563"/>
          </a:xfrm>
        </p:spPr>
        <p:txBody>
          <a:bodyPr/>
          <a:lstStyle/>
          <a:p>
            <a:r>
              <a:rPr lang="en-US" dirty="0">
                <a:solidFill>
                  <a:schemeClr val="accent3"/>
                </a:solidFill>
              </a:rPr>
              <a:t>Activity </a:t>
            </a:r>
          </a:p>
        </p:txBody>
      </p:sp>
      <p:graphicFrame>
        <p:nvGraphicFramePr>
          <p:cNvPr id="2" name="Diagram 1">
            <a:extLst>
              <a:ext uri="{FF2B5EF4-FFF2-40B4-BE49-F238E27FC236}">
                <a16:creationId xmlns:a16="http://schemas.microsoft.com/office/drawing/2014/main" id="{54642D98-A006-4A34-B485-1BB8342749EA}"/>
              </a:ext>
            </a:extLst>
          </p:cNvPr>
          <p:cNvGraphicFramePr/>
          <p:nvPr/>
        </p:nvGraphicFramePr>
        <p:xfrm>
          <a:off x="3210752" y="15338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06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9DB2-A80F-4812-B774-22C33DA3C679}"/>
              </a:ext>
            </a:extLst>
          </p:cNvPr>
          <p:cNvSpPr>
            <a:spLocks noGrp="1"/>
          </p:cNvSpPr>
          <p:nvPr>
            <p:ph type="title"/>
          </p:nvPr>
        </p:nvSpPr>
        <p:spPr>
          <a:xfrm>
            <a:off x="728866" y="208261"/>
            <a:ext cx="11168273" cy="1325563"/>
          </a:xfrm>
        </p:spPr>
        <p:txBody>
          <a:bodyPr/>
          <a:lstStyle/>
          <a:p>
            <a:r>
              <a:rPr lang="en-US" dirty="0">
                <a:solidFill>
                  <a:schemeClr val="accent3"/>
                </a:solidFill>
                <a:latin typeface="Gill Sans MT" panose="020B0502020104020203" pitchFamily="34" charset="0"/>
                <a:cs typeface="Calibri Light"/>
              </a:rPr>
              <a:t>Turn Opportunity Into Reality</a:t>
            </a:r>
          </a:p>
        </p:txBody>
      </p:sp>
      <p:graphicFrame>
        <p:nvGraphicFramePr>
          <p:cNvPr id="3" name="Content Placeholder 3">
            <a:extLst>
              <a:ext uri="{FF2B5EF4-FFF2-40B4-BE49-F238E27FC236}">
                <a16:creationId xmlns:a16="http://schemas.microsoft.com/office/drawing/2014/main" id="{F0D03437-8F56-4E5A-806C-A9B0FF64CDA1}"/>
              </a:ext>
            </a:extLst>
          </p:cNvPr>
          <p:cNvGraphicFramePr>
            <a:graphicFrameLocks noGrp="1"/>
          </p:cNvGraphicFramePr>
          <p:nvPr>
            <p:ph idx="1"/>
            <p:extLst>
              <p:ext uri="{D42A27DB-BD31-4B8C-83A1-F6EECF244321}">
                <p14:modId xmlns:p14="http://schemas.microsoft.com/office/powerpoint/2010/main" val="4273976780"/>
              </p:ext>
            </p:extLst>
          </p:nvPr>
        </p:nvGraphicFramePr>
        <p:xfrm>
          <a:off x="2188756" y="2007619"/>
          <a:ext cx="8139992" cy="321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19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3E9D104-DCBD-475D-81D5-98CD5A094EE6}"/>
              </a:ext>
            </a:extLst>
          </p:cNvPr>
          <p:cNvSpPr>
            <a:spLocks noGrp="1"/>
          </p:cNvSpPr>
          <p:nvPr>
            <p:ph type="title"/>
          </p:nvPr>
        </p:nvSpPr>
        <p:spPr>
          <a:xfrm>
            <a:off x="715803" y="0"/>
            <a:ext cx="11168273" cy="1325563"/>
          </a:xfrm>
        </p:spPr>
        <p:txBody>
          <a:bodyPr/>
          <a:lstStyle/>
          <a:p>
            <a:r>
              <a:rPr lang="en-US" dirty="0">
                <a:solidFill>
                  <a:schemeClr val="accent3"/>
                </a:solidFill>
              </a:rPr>
              <a:t>Community Resources</a:t>
            </a:r>
          </a:p>
        </p:txBody>
      </p:sp>
      <p:sp>
        <p:nvSpPr>
          <p:cNvPr id="5" name="TextBox 4">
            <a:extLst>
              <a:ext uri="{FF2B5EF4-FFF2-40B4-BE49-F238E27FC236}">
                <a16:creationId xmlns:a16="http://schemas.microsoft.com/office/drawing/2014/main" id="{B6A12FF5-3570-434F-98A8-97FF641356D1}"/>
              </a:ext>
            </a:extLst>
          </p:cNvPr>
          <p:cNvSpPr txBox="1"/>
          <p:nvPr/>
        </p:nvSpPr>
        <p:spPr>
          <a:xfrm>
            <a:off x="838200" y="982894"/>
            <a:ext cx="5181600" cy="523220"/>
          </a:xfrm>
          <a:prstGeom prst="rect">
            <a:avLst/>
          </a:prstGeom>
          <a:noFill/>
        </p:spPr>
        <p:txBody>
          <a:bodyPr wrap="square" rtlCol="0">
            <a:spAutoFit/>
          </a:bodyPr>
          <a:lstStyle/>
          <a:p>
            <a:r>
              <a:rPr lang="en-US" sz="2800" dirty="0">
                <a:solidFill>
                  <a:schemeClr val="accent4"/>
                </a:solidFill>
              </a:rPr>
              <a:t>Types of resources:</a:t>
            </a:r>
          </a:p>
        </p:txBody>
      </p:sp>
      <p:sp>
        <p:nvSpPr>
          <p:cNvPr id="3" name="Content Placeholder 4">
            <a:extLst>
              <a:ext uri="{FF2B5EF4-FFF2-40B4-BE49-F238E27FC236}">
                <a16:creationId xmlns:a16="http://schemas.microsoft.com/office/drawing/2014/main" id="{58C93F24-AB4E-4FC0-8188-F6978D9A62F1}"/>
              </a:ext>
            </a:extLst>
          </p:cNvPr>
          <p:cNvSpPr>
            <a:spLocks noGrp="1"/>
          </p:cNvSpPr>
          <p:nvPr>
            <p:ph sz="half" idx="1"/>
          </p:nvPr>
        </p:nvSpPr>
        <p:spPr>
          <a:xfrm>
            <a:off x="838200" y="1651000"/>
            <a:ext cx="10756900" cy="3968095"/>
          </a:xfrm>
        </p:spPr>
        <p:txBody>
          <a:bodyPr numCol="2">
            <a:noAutofit/>
          </a:bodyPr>
          <a:lstStyle/>
          <a:p>
            <a:r>
              <a:rPr lang="en-US" dirty="0">
                <a:solidFill>
                  <a:srgbClr val="00ABD6"/>
                </a:solidFill>
              </a:rPr>
              <a:t>Individual capacities </a:t>
            </a:r>
            <a:r>
              <a:rPr lang="en-US" sz="2400" dirty="0"/>
              <a:t>– community members, Extension staff, faith leaders, community volunteers  </a:t>
            </a:r>
          </a:p>
          <a:p>
            <a:r>
              <a:rPr lang="en-US" dirty="0">
                <a:solidFill>
                  <a:srgbClr val="00ABD6"/>
                </a:solidFill>
              </a:rPr>
              <a:t>Formal and informal community associations </a:t>
            </a:r>
            <a:r>
              <a:rPr lang="en-US" sz="2400" dirty="0"/>
              <a:t>–  volunteer organizations, faith-based groups, training and workforce organizations  </a:t>
            </a:r>
          </a:p>
          <a:p>
            <a:r>
              <a:rPr lang="en-US" dirty="0">
                <a:solidFill>
                  <a:srgbClr val="00ABD6"/>
                </a:solidFill>
              </a:rPr>
              <a:t>Community institutions </a:t>
            </a:r>
            <a:r>
              <a:rPr lang="en-US" sz="2400" dirty="0"/>
              <a:t>– universities, colleges, k-12 schools, not-for-profits, businesses, banks and lenders</a:t>
            </a:r>
          </a:p>
          <a:p>
            <a:pPr marL="342900"/>
            <a:r>
              <a:rPr lang="en-US" dirty="0">
                <a:solidFill>
                  <a:srgbClr val="00ABD6"/>
                </a:solidFill>
              </a:rPr>
              <a:t>Physical assets </a:t>
            </a:r>
            <a:r>
              <a:rPr lang="en-US" sz="2400" dirty="0"/>
              <a:t>– parks, infrastructure, transportation</a:t>
            </a:r>
          </a:p>
          <a:p>
            <a:pPr marL="342900"/>
            <a:r>
              <a:rPr lang="en-US" dirty="0">
                <a:solidFill>
                  <a:srgbClr val="00ABD6"/>
                </a:solidFill>
              </a:rPr>
              <a:t>Community leaders and developers </a:t>
            </a:r>
            <a:r>
              <a:rPr lang="en-US" sz="2400" dirty="0"/>
              <a:t>– current and potential local leaders and policy makers</a:t>
            </a:r>
          </a:p>
        </p:txBody>
      </p:sp>
      <p:sp>
        <p:nvSpPr>
          <p:cNvPr id="6" name="TextBox 5">
            <a:extLst>
              <a:ext uri="{FF2B5EF4-FFF2-40B4-BE49-F238E27FC236}">
                <a16:creationId xmlns:a16="http://schemas.microsoft.com/office/drawing/2014/main" id="{2121FD68-53EC-4C87-B177-7E7071B888FC}"/>
              </a:ext>
            </a:extLst>
          </p:cNvPr>
          <p:cNvSpPr txBox="1"/>
          <p:nvPr/>
        </p:nvSpPr>
        <p:spPr>
          <a:xfrm>
            <a:off x="6451600" y="3704408"/>
            <a:ext cx="2730500" cy="523220"/>
          </a:xfrm>
          <a:prstGeom prst="rect">
            <a:avLst/>
          </a:prstGeom>
          <a:noFill/>
        </p:spPr>
        <p:txBody>
          <a:bodyPr wrap="square" rtlCol="0">
            <a:spAutoFit/>
          </a:bodyPr>
          <a:lstStyle/>
          <a:p>
            <a:r>
              <a:rPr lang="en-US" sz="2800" dirty="0">
                <a:solidFill>
                  <a:schemeClr val="accent4"/>
                </a:solidFill>
              </a:rPr>
              <a:t>How Relevant to:</a:t>
            </a:r>
          </a:p>
        </p:txBody>
      </p:sp>
      <p:sp>
        <p:nvSpPr>
          <p:cNvPr id="4" name="Content Placeholder 5">
            <a:extLst>
              <a:ext uri="{FF2B5EF4-FFF2-40B4-BE49-F238E27FC236}">
                <a16:creationId xmlns:a16="http://schemas.microsoft.com/office/drawing/2014/main" id="{E1988860-212A-45E0-AF2B-A0B6FBDBD488}"/>
              </a:ext>
            </a:extLst>
          </p:cNvPr>
          <p:cNvSpPr>
            <a:spLocks noGrp="1"/>
          </p:cNvSpPr>
          <p:nvPr>
            <p:ph sz="half" idx="2"/>
          </p:nvPr>
        </p:nvSpPr>
        <p:spPr>
          <a:xfrm>
            <a:off x="6451600" y="4202228"/>
            <a:ext cx="5181600" cy="1572019"/>
          </a:xfrm>
        </p:spPr>
        <p:txBody>
          <a:bodyPr>
            <a:normAutofit/>
          </a:bodyPr>
          <a:lstStyle/>
          <a:p>
            <a:r>
              <a:rPr lang="en-US" dirty="0">
                <a:solidFill>
                  <a:srgbClr val="00ABD6"/>
                </a:solidFill>
              </a:rPr>
              <a:t>Businesses</a:t>
            </a:r>
          </a:p>
          <a:p>
            <a:r>
              <a:rPr lang="en-US" dirty="0">
                <a:solidFill>
                  <a:srgbClr val="00ABD6"/>
                </a:solidFill>
              </a:rPr>
              <a:t>Employees</a:t>
            </a:r>
          </a:p>
          <a:p>
            <a:r>
              <a:rPr lang="en-US" dirty="0">
                <a:solidFill>
                  <a:srgbClr val="00ABD6"/>
                </a:solidFill>
              </a:rPr>
              <a:t>Customers</a:t>
            </a:r>
            <a:endParaRPr lang="en-US" dirty="0"/>
          </a:p>
          <a:p>
            <a:pPr marL="0" indent="0">
              <a:buNone/>
            </a:pPr>
            <a:endParaRPr lang="en-US" dirty="0"/>
          </a:p>
        </p:txBody>
      </p:sp>
    </p:spTree>
    <p:extLst>
      <p:ext uri="{BB962C8B-B14F-4D97-AF65-F5344CB8AC3E}">
        <p14:creationId xmlns:p14="http://schemas.microsoft.com/office/powerpoint/2010/main" val="26807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FF9-997F-DBFD-C836-838E2F277F74}"/>
              </a:ext>
            </a:extLst>
          </p:cNvPr>
          <p:cNvSpPr>
            <a:spLocks noGrp="1"/>
          </p:cNvSpPr>
          <p:nvPr>
            <p:ph type="title"/>
          </p:nvPr>
        </p:nvSpPr>
        <p:spPr/>
        <p:txBody>
          <a:bodyPr/>
          <a:lstStyle/>
          <a:p>
            <a:r>
              <a:rPr lang="en-US" dirty="0"/>
              <a:t>Acknowledgements</a:t>
            </a:r>
          </a:p>
        </p:txBody>
      </p:sp>
      <p:sp>
        <p:nvSpPr>
          <p:cNvPr id="15" name="TextBox 14">
            <a:extLst>
              <a:ext uri="{FF2B5EF4-FFF2-40B4-BE49-F238E27FC236}">
                <a16:creationId xmlns:a16="http://schemas.microsoft.com/office/drawing/2014/main" id="{036018DF-E5BA-7953-6889-597F471AFFF7}"/>
              </a:ext>
            </a:extLst>
          </p:cNvPr>
          <p:cNvSpPr txBox="1"/>
          <p:nvPr/>
        </p:nvSpPr>
        <p:spPr>
          <a:xfrm>
            <a:off x="511864" y="4951782"/>
            <a:ext cx="11168273" cy="1323439"/>
          </a:xfrm>
          <a:prstGeom prst="rect">
            <a:avLst/>
          </a:prstGeom>
          <a:noFill/>
        </p:spPr>
        <p:txBody>
          <a:bodyPr wrap="square" rtlCol="0">
            <a:spAutoFit/>
          </a:bodyPr>
          <a:lstStyle/>
          <a:p>
            <a:pPr marL="0" marR="0" algn="ctr">
              <a:spcAft>
                <a:spcPts val="600"/>
              </a:spcAft>
            </a:pPr>
            <a:r>
              <a:rPr lang="en-US" sz="1400" dirty="0"/>
              <a:t>This curriculum was made possible through funding by Walmart.  The findings, conclusions, and recommendations presented in this curriculum are those of the Southern Rural Development Center and its project partners alone, and do not necessarily reflect the opinions of  Walmart.</a:t>
            </a:r>
          </a:p>
          <a:p>
            <a:pPr marL="0" marR="0" algn="ctr">
              <a:spcAft>
                <a:spcPts val="600"/>
              </a:spcAft>
            </a:pPr>
            <a:r>
              <a:rPr lang="en-US" sz="1400" dirty="0"/>
              <a:t>This work is supported by 2022-51150-327212 from the U.S. Department of Agriculture, National Institute of Food and Agriculture.</a:t>
            </a:r>
          </a:p>
          <a:p>
            <a:pPr marL="0" marR="0" algn="ctr">
              <a:spcAft>
                <a:spcPts val="600"/>
              </a:spcAft>
            </a:pPr>
            <a:r>
              <a:rPr lang="en-US" sz="1400" dirty="0"/>
              <a:t>Any opinions, findings, conclusions, or recommendations expressed in this publication are those of the author(s) and should not be construed to represent any official USDA or U.S. Government determination or policy.</a:t>
            </a:r>
          </a:p>
        </p:txBody>
      </p:sp>
      <p:pic>
        <p:nvPicPr>
          <p:cNvPr id="12" name="Picture 11" descr="new mexico state university extension logo">
            <a:extLst>
              <a:ext uri="{FF2B5EF4-FFF2-40B4-BE49-F238E27FC236}">
                <a16:creationId xmlns:a16="http://schemas.microsoft.com/office/drawing/2014/main" id="{472A0A60-785F-8F94-AB22-EF85FD02BBEA}"/>
              </a:ext>
            </a:extLst>
          </p:cNvPr>
          <p:cNvPicPr/>
          <p:nvPr/>
        </p:nvPicPr>
        <p:blipFill rotWithShape="1">
          <a:blip r:embed="rId3">
            <a:extLst>
              <a:ext uri="{28A0092B-C50C-407E-A947-70E740481C1C}">
                <a14:useLocalDpi xmlns:a14="http://schemas.microsoft.com/office/drawing/2010/main" val="0"/>
              </a:ext>
            </a:extLst>
          </a:blip>
          <a:srcRect r="5412"/>
          <a:stretch/>
        </p:blipFill>
        <p:spPr bwMode="auto">
          <a:xfrm>
            <a:off x="2202289" y="2015138"/>
            <a:ext cx="2365297" cy="749934"/>
          </a:xfrm>
          <a:prstGeom prst="rect">
            <a:avLst/>
          </a:prstGeom>
          <a:noFill/>
          <a:ln>
            <a:noFill/>
          </a:ln>
          <a:extLst>
            <a:ext uri="{53640926-AAD7-44D8-BBD7-CCE9431645EC}">
              <a14:shadowObscured xmlns:a14="http://schemas.microsoft.com/office/drawing/2010/main"/>
            </a:ext>
          </a:extLst>
        </p:spPr>
      </p:pic>
      <p:pic>
        <p:nvPicPr>
          <p:cNvPr id="13" name="Picture 12" descr="north carolina state extension logo">
            <a:extLst>
              <a:ext uri="{FF2B5EF4-FFF2-40B4-BE49-F238E27FC236}">
                <a16:creationId xmlns:a16="http://schemas.microsoft.com/office/drawing/2014/main" id="{143E0B3A-BB49-1257-5E99-DD59054FB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2015137"/>
            <a:ext cx="1200150" cy="749935"/>
          </a:xfrm>
          <a:prstGeom prst="rect">
            <a:avLst/>
          </a:prstGeom>
        </p:spPr>
      </p:pic>
      <p:pic>
        <p:nvPicPr>
          <p:cNvPr id="14" name="Picture 13" descr="Oklahoma state university extension logo">
            <a:extLst>
              <a:ext uri="{FF2B5EF4-FFF2-40B4-BE49-F238E27FC236}">
                <a16:creationId xmlns:a16="http://schemas.microsoft.com/office/drawing/2014/main" id="{CFFB668C-33F4-2089-8CE0-857410A73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414" y="2134275"/>
            <a:ext cx="3042932" cy="450805"/>
          </a:xfrm>
          <a:prstGeom prst="rect">
            <a:avLst/>
          </a:prstGeom>
        </p:spPr>
      </p:pic>
      <p:pic>
        <p:nvPicPr>
          <p:cNvPr id="3" name="Picture 2" descr="university of Illinois extension logo">
            <a:extLst>
              <a:ext uri="{FF2B5EF4-FFF2-40B4-BE49-F238E27FC236}">
                <a16:creationId xmlns:a16="http://schemas.microsoft.com/office/drawing/2014/main" id="{0B46C1A5-25CE-E699-6A82-D0E8A4884F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4" t="18362" r="5747" b="18288"/>
          <a:stretch/>
        </p:blipFill>
        <p:spPr bwMode="auto">
          <a:xfrm>
            <a:off x="4657201" y="3467686"/>
            <a:ext cx="2877598" cy="749935"/>
          </a:xfrm>
          <a:prstGeom prst="rect">
            <a:avLst/>
          </a:prstGeom>
          <a:ln>
            <a:noFill/>
          </a:ln>
          <a:extLst>
            <a:ext uri="{53640926-AAD7-44D8-BBD7-CCE9431645EC}">
              <a14:shadowObscured xmlns:a14="http://schemas.microsoft.com/office/drawing/2010/main"/>
            </a:ext>
          </a:extLst>
        </p:spPr>
      </p:pic>
      <p:pic>
        <p:nvPicPr>
          <p:cNvPr id="10" name="Picture 9" descr="university of Arkansas extension logo">
            <a:extLst>
              <a:ext uri="{FF2B5EF4-FFF2-40B4-BE49-F238E27FC236}">
                <a16:creationId xmlns:a16="http://schemas.microsoft.com/office/drawing/2014/main" id="{9ED5C93C-378E-8343-1199-7AFD1284D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352284" y="3483459"/>
            <a:ext cx="2365297" cy="789106"/>
          </a:xfrm>
          <a:prstGeom prst="rect">
            <a:avLst/>
          </a:prstGeom>
          <a:extLst>
            <a:ext uri="{53640926-AAD7-44D8-BBD7-CCE9431645EC}">
              <a14:shadowObscured xmlns:a14="http://schemas.microsoft.com/office/drawing/2010/main"/>
            </a:ext>
          </a:extLst>
        </p:spPr>
      </p:pic>
      <p:pic>
        <p:nvPicPr>
          <p:cNvPr id="17" name="Picture 16" descr="university of Kentucky community and economic development initiative of Kentucky logo">
            <a:extLst>
              <a:ext uri="{FF2B5EF4-FFF2-40B4-BE49-F238E27FC236}">
                <a16:creationId xmlns:a16="http://schemas.microsoft.com/office/drawing/2014/main" id="{CCDDBB10-FF1D-118B-73D4-86C1E81CFC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4419" y="3518614"/>
            <a:ext cx="3042932" cy="648077"/>
          </a:xfrm>
          <a:prstGeom prst="rect">
            <a:avLst/>
          </a:prstGeom>
        </p:spPr>
      </p:pic>
    </p:spTree>
    <p:extLst>
      <p:ext uri="{BB962C8B-B14F-4D97-AF65-F5344CB8AC3E}">
        <p14:creationId xmlns:p14="http://schemas.microsoft.com/office/powerpoint/2010/main" val="395204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80018-8189-4F4F-A60E-4537CAECD886}"/>
              </a:ext>
            </a:extLst>
          </p:cNvPr>
          <p:cNvSpPr>
            <a:spLocks noGrp="1"/>
          </p:cNvSpPr>
          <p:nvPr>
            <p:ph type="title"/>
          </p:nvPr>
        </p:nvSpPr>
        <p:spPr/>
        <p:txBody>
          <a:bodyPr/>
          <a:lstStyle/>
          <a:p>
            <a:r>
              <a:rPr lang="en-US" dirty="0"/>
              <a:t>From Orientation</a:t>
            </a:r>
          </a:p>
        </p:txBody>
      </p:sp>
    </p:spTree>
    <p:extLst>
      <p:ext uri="{BB962C8B-B14F-4D97-AF65-F5344CB8AC3E}">
        <p14:creationId xmlns:p14="http://schemas.microsoft.com/office/powerpoint/2010/main" val="22456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91" y="257357"/>
            <a:ext cx="10515600" cy="1325563"/>
          </a:xfrm>
        </p:spPr>
        <p:txBody>
          <a:bodyPr/>
          <a:lstStyle/>
          <a:p>
            <a:r>
              <a:rPr lang="en-US" dirty="0">
                <a:solidFill>
                  <a:schemeClr val="accent3"/>
                </a:solidFill>
              </a:rPr>
              <a:t>Notification &amp; Orientation</a:t>
            </a:r>
          </a:p>
        </p:txBody>
      </p:sp>
      <p:sp>
        <p:nvSpPr>
          <p:cNvPr id="16" name="Isosceles Triangle 15">
            <a:extLst>
              <a:ext uri="{C183D7F6-B498-43B3-948B-1728B52AA6E4}">
                <adec:decorative xmlns:adec="http://schemas.microsoft.com/office/drawing/2017/decorative" val="1"/>
              </a:ext>
            </a:extLst>
          </p:cNvPr>
          <p:cNvSpPr/>
          <p:nvPr/>
        </p:nvSpPr>
        <p:spPr>
          <a:xfrm rot="5400000">
            <a:off x="-252391" y="2520870"/>
            <a:ext cx="3595258" cy="1816257"/>
          </a:xfrm>
          <a:prstGeom prst="triangle">
            <a:avLst>
              <a:gd name="adj" fmla="val 50381"/>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Box 29"/>
          <p:cNvSpPr txBox="1"/>
          <p:nvPr/>
        </p:nvSpPr>
        <p:spPr>
          <a:xfrm>
            <a:off x="628923" y="2675342"/>
            <a:ext cx="1696955" cy="1200329"/>
          </a:xfrm>
          <a:prstGeom prst="rect">
            <a:avLst/>
          </a:prstGeom>
          <a:noFill/>
        </p:spPr>
        <p:txBody>
          <a:bodyPr wrap="square" rtlCol="0">
            <a:spAutoFit/>
          </a:bodyPr>
          <a:lstStyle/>
          <a:p>
            <a:r>
              <a:rPr lang="en-US" sz="2400" dirty="0">
                <a:solidFill>
                  <a:schemeClr val="bg1"/>
                </a:solidFill>
              </a:rPr>
              <a:t>Regional Steering Committee</a:t>
            </a:r>
          </a:p>
        </p:txBody>
      </p:sp>
      <p:sp>
        <p:nvSpPr>
          <p:cNvPr id="15" name="Rectangle 14">
            <a:extLst>
              <a:ext uri="{C183D7F6-B498-43B3-948B-1728B52AA6E4}">
                <adec:decorative xmlns:adec="http://schemas.microsoft.com/office/drawing/2017/decorative" val="1"/>
              </a:ext>
            </a:extLst>
          </p:cNvPr>
          <p:cNvSpPr/>
          <p:nvPr/>
        </p:nvSpPr>
        <p:spPr>
          <a:xfrm>
            <a:off x="2594495" y="1890158"/>
            <a:ext cx="1476418" cy="3140031"/>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Box 30"/>
          <p:cNvSpPr txBox="1"/>
          <p:nvPr/>
        </p:nvSpPr>
        <p:spPr>
          <a:xfrm>
            <a:off x="2622219" y="2100489"/>
            <a:ext cx="1546461" cy="2677656"/>
          </a:xfrm>
          <a:prstGeom prst="rect">
            <a:avLst/>
          </a:prstGeom>
          <a:noFill/>
        </p:spPr>
        <p:txBody>
          <a:bodyPr wrap="square" rtlCol="0">
            <a:spAutoFit/>
          </a:bodyPr>
          <a:lstStyle/>
          <a:p>
            <a:r>
              <a:rPr lang="en-US" sz="2400" dirty="0">
                <a:solidFill>
                  <a:schemeClr val="bg1"/>
                </a:solidFill>
              </a:rPr>
              <a:t>Resource Listing of businesses, training programs, and resources</a:t>
            </a:r>
          </a:p>
        </p:txBody>
      </p:sp>
      <p:sp>
        <p:nvSpPr>
          <p:cNvPr id="18" name="Left Brace 17">
            <a:extLst>
              <a:ext uri="{FF2B5EF4-FFF2-40B4-BE49-F238E27FC236}">
                <a16:creationId xmlns:a16="http://schemas.microsoft.com/office/drawing/2014/main" id="{FDF887EE-DFCE-4014-BA5E-4225F70EF7BE}"/>
              </a:ext>
              <a:ext uri="{C183D7F6-B498-43B3-948B-1728B52AA6E4}">
                <adec:decorative xmlns:adec="http://schemas.microsoft.com/office/drawing/2017/decorative" val="1"/>
              </a:ext>
            </a:extLst>
          </p:cNvPr>
          <p:cNvSpPr/>
          <p:nvPr/>
        </p:nvSpPr>
        <p:spPr>
          <a:xfrm rot="16200000">
            <a:off x="1982836" y="3905388"/>
            <a:ext cx="737052" cy="3441887"/>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3" name="Isosceles Triangle 32">
            <a:extLst>
              <a:ext uri="{C183D7F6-B498-43B3-948B-1728B52AA6E4}">
                <adec:decorative xmlns:adec="http://schemas.microsoft.com/office/drawing/2017/decorative" val="1"/>
              </a:ext>
            </a:extLst>
          </p:cNvPr>
          <p:cNvSpPr/>
          <p:nvPr/>
        </p:nvSpPr>
        <p:spPr>
          <a:xfrm rot="5400000">
            <a:off x="3401517" y="2552047"/>
            <a:ext cx="3595259"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4306091" y="2700653"/>
            <a:ext cx="1750001" cy="1477328"/>
          </a:xfrm>
          <a:prstGeom prst="rect">
            <a:avLst/>
          </a:prstGeom>
          <a:noFill/>
        </p:spPr>
        <p:txBody>
          <a:bodyPr wrap="square" rtlCol="0">
            <a:spAutoFit/>
          </a:bodyPr>
          <a:lstStyle/>
          <a:p>
            <a:endParaRPr lang="en-US" dirty="0">
              <a:solidFill>
                <a:schemeClr val="bg1"/>
              </a:solidFill>
            </a:endParaRPr>
          </a:p>
          <a:p>
            <a:r>
              <a:rPr lang="en-US" sz="2400" dirty="0">
                <a:solidFill>
                  <a:schemeClr val="bg1"/>
                </a:solidFill>
              </a:rPr>
              <a:t>CREATE </a:t>
            </a:r>
          </a:p>
          <a:p>
            <a:r>
              <a:rPr lang="en-US" sz="2400" dirty="0">
                <a:solidFill>
                  <a:schemeClr val="bg1"/>
                </a:solidFill>
              </a:rPr>
              <a:t>BRIDGES</a:t>
            </a:r>
          </a:p>
          <a:p>
            <a:r>
              <a:rPr lang="en-US" sz="2400" dirty="0">
                <a:solidFill>
                  <a:schemeClr val="bg1"/>
                </a:solidFill>
              </a:rPr>
              <a:t>Forum</a:t>
            </a:r>
          </a:p>
        </p:txBody>
      </p:sp>
      <p:sp>
        <p:nvSpPr>
          <p:cNvPr id="20" name="Rectangle 19">
            <a:extLst>
              <a:ext uri="{C183D7F6-B498-43B3-948B-1728B52AA6E4}">
                <adec:decorative xmlns:adec="http://schemas.microsoft.com/office/drawing/2017/decorative" val="1"/>
              </a:ext>
            </a:extLst>
          </p:cNvPr>
          <p:cNvSpPr/>
          <p:nvPr/>
        </p:nvSpPr>
        <p:spPr>
          <a:xfrm>
            <a:off x="6279783" y="1900112"/>
            <a:ext cx="1710738" cy="148184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6344140" y="1856205"/>
            <a:ext cx="1582024" cy="1569660"/>
          </a:xfrm>
          <a:prstGeom prst="rect">
            <a:avLst/>
          </a:prstGeom>
          <a:noFill/>
        </p:spPr>
        <p:txBody>
          <a:bodyPr wrap="square" rtlCol="0">
            <a:spAutoFit/>
          </a:bodyPr>
          <a:lstStyle/>
          <a:p>
            <a:pPr algn="ctr"/>
            <a:r>
              <a:rPr lang="en-US" sz="2400" dirty="0">
                <a:solidFill>
                  <a:schemeClr val="bg1"/>
                </a:solidFill>
              </a:rPr>
              <a:t>Business Retention and Expansion</a:t>
            </a:r>
          </a:p>
        </p:txBody>
      </p:sp>
      <p:sp>
        <p:nvSpPr>
          <p:cNvPr id="3" name="Rectangle 2">
            <a:extLst>
              <a:ext uri="{FF2B5EF4-FFF2-40B4-BE49-F238E27FC236}">
                <a16:creationId xmlns:a16="http://schemas.microsoft.com/office/drawing/2014/main" id="{EC291C6B-6816-460F-B6CE-59B462953AB8}"/>
              </a:ext>
            </a:extLst>
          </p:cNvPr>
          <p:cNvSpPr/>
          <p:nvPr/>
        </p:nvSpPr>
        <p:spPr>
          <a:xfrm>
            <a:off x="6266609" y="3829861"/>
            <a:ext cx="1720545" cy="120032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a:cs typeface="Calibri"/>
              </a:rPr>
              <a:t>Employee engagement</a:t>
            </a:r>
          </a:p>
        </p:txBody>
      </p:sp>
      <p:sp>
        <p:nvSpPr>
          <p:cNvPr id="22" name="Rectangle 16">
            <a:extLst>
              <a:ext uri="{C183D7F6-B498-43B3-948B-1728B52AA6E4}">
                <adec:decorative xmlns:adec="http://schemas.microsoft.com/office/drawing/2017/decorative" val="1"/>
              </a:ext>
            </a:extLst>
          </p:cNvPr>
          <p:cNvSpPr>
            <a:spLocks noChangeArrowheads="1"/>
          </p:cNvSpPr>
          <p:nvPr/>
        </p:nvSpPr>
        <p:spPr bwMode="auto">
          <a:xfrm>
            <a:off x="0" y="-320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Isosceles Triangle 34">
            <a:extLst>
              <a:ext uri="{C183D7F6-B498-43B3-948B-1728B52AA6E4}">
                <adec:decorative xmlns:adec="http://schemas.microsoft.com/office/drawing/2017/decorative" val="1"/>
              </a:ext>
            </a:extLst>
          </p:cNvPr>
          <p:cNvSpPr/>
          <p:nvPr/>
        </p:nvSpPr>
        <p:spPr>
          <a:xfrm rot="5400000">
            <a:off x="7311373" y="2524915"/>
            <a:ext cx="3579413"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TextBox 36"/>
          <p:cNvSpPr txBox="1"/>
          <p:nvPr/>
        </p:nvSpPr>
        <p:spPr>
          <a:xfrm>
            <a:off x="8149855" y="3013499"/>
            <a:ext cx="1765974" cy="830997"/>
          </a:xfrm>
          <a:prstGeom prst="rect">
            <a:avLst/>
          </a:prstGeom>
          <a:noFill/>
        </p:spPr>
        <p:txBody>
          <a:bodyPr wrap="square" rtlCol="0" anchor="t">
            <a:spAutoFit/>
          </a:bodyPr>
          <a:lstStyle/>
          <a:p>
            <a:r>
              <a:rPr lang="en-US" sz="2400" dirty="0">
                <a:solidFill>
                  <a:schemeClr val="bg1"/>
                </a:solidFill>
              </a:rPr>
              <a:t>CREATE </a:t>
            </a:r>
          </a:p>
          <a:p>
            <a:r>
              <a:rPr lang="en-US" sz="2400" dirty="0">
                <a:solidFill>
                  <a:schemeClr val="bg1"/>
                </a:solidFill>
              </a:rPr>
              <a:t>Academy</a:t>
            </a:r>
          </a:p>
        </p:txBody>
      </p:sp>
      <p:sp>
        <p:nvSpPr>
          <p:cNvPr id="34" name="Isosceles Triangle 33">
            <a:extLst>
              <a:ext uri="{C183D7F6-B498-43B3-948B-1728B52AA6E4}">
                <adec:decorative xmlns:adec="http://schemas.microsoft.com/office/drawing/2017/decorative" val="1"/>
              </a:ext>
            </a:extLst>
          </p:cNvPr>
          <p:cNvSpPr/>
          <p:nvPr/>
        </p:nvSpPr>
        <p:spPr>
          <a:xfrm rot="5400000">
            <a:off x="9276260" y="2546013"/>
            <a:ext cx="3550537" cy="1765973"/>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2" name="TextBox 41"/>
          <p:cNvSpPr txBox="1"/>
          <p:nvPr/>
        </p:nvSpPr>
        <p:spPr>
          <a:xfrm>
            <a:off x="10212374" y="2352176"/>
            <a:ext cx="1541811" cy="1846659"/>
          </a:xfrm>
          <a:prstGeom prst="rect">
            <a:avLst/>
          </a:prstGeom>
          <a:noFill/>
        </p:spPr>
        <p:txBody>
          <a:bodyPr wrap="square" rtlCol="0">
            <a:spAutoFit/>
          </a:bodyPr>
          <a:lstStyle/>
          <a:p>
            <a:endParaRPr lang="en-US" dirty="0"/>
          </a:p>
          <a:p>
            <a:r>
              <a:rPr lang="en-US" sz="2400" dirty="0">
                <a:solidFill>
                  <a:schemeClr val="bg1"/>
                </a:solidFill>
              </a:rPr>
              <a:t>New strategies </a:t>
            </a:r>
          </a:p>
          <a:p>
            <a:r>
              <a:rPr lang="en-US" sz="2400" dirty="0">
                <a:solidFill>
                  <a:schemeClr val="bg1"/>
                </a:solidFill>
              </a:rPr>
              <a:t>and </a:t>
            </a:r>
          </a:p>
          <a:p>
            <a:r>
              <a:rPr lang="en-US" sz="2400" dirty="0">
                <a:solidFill>
                  <a:schemeClr val="bg1"/>
                </a:solidFill>
              </a:rPr>
              <a:t>actions</a:t>
            </a:r>
          </a:p>
        </p:txBody>
      </p:sp>
    </p:spTree>
    <p:extLst>
      <p:ext uri="{BB962C8B-B14F-4D97-AF65-F5344CB8AC3E}">
        <p14:creationId xmlns:p14="http://schemas.microsoft.com/office/powerpoint/2010/main" val="38828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3" grpId="0" animBg="1"/>
      <p:bldP spid="20" grpId="0" animBg="1"/>
      <p:bldP spid="3" grpId="0" animBg="1"/>
      <p:bldP spid="3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55600"/>
            <a:ext cx="10515600" cy="1325563"/>
          </a:xfrm>
        </p:spPr>
        <p:txBody>
          <a:bodyPr/>
          <a:lstStyle/>
          <a:p>
            <a:r>
              <a:rPr lang="en-US" dirty="0">
                <a:solidFill>
                  <a:schemeClr val="accent3"/>
                </a:solidFill>
                <a:latin typeface="Gill Sans MT"/>
                <a:cs typeface="Calibri Light"/>
              </a:rPr>
              <a:t>What is a Resource Listing</a:t>
            </a:r>
          </a:p>
        </p:txBody>
      </p:sp>
      <p:sp>
        <p:nvSpPr>
          <p:cNvPr id="3" name="Content Placeholder 2"/>
          <p:cNvSpPr>
            <a:spLocks noGrp="1"/>
          </p:cNvSpPr>
          <p:nvPr>
            <p:ph sz="half" idx="2"/>
          </p:nvPr>
        </p:nvSpPr>
        <p:spPr>
          <a:xfrm>
            <a:off x="939801" y="2282842"/>
            <a:ext cx="5953084" cy="3248453"/>
          </a:xfrm>
        </p:spPr>
        <p:txBody>
          <a:bodyPr vert="horz" lIns="91440" tIns="45720" rIns="91440" bIns="45720" rtlCol="0" anchor="t">
            <a:normAutofit/>
          </a:bodyPr>
          <a:lstStyle/>
          <a:p>
            <a:pPr marL="0" indent="0">
              <a:buNone/>
            </a:pPr>
            <a:r>
              <a:rPr lang="en-US" sz="4400" dirty="0">
                <a:latin typeface="Calibri Light" panose="020F0302020204030204" pitchFamily="34" charset="0"/>
                <a:ea typeface="Calibri"/>
                <a:cs typeface="Calibri Light" panose="020F0302020204030204" pitchFamily="34" charset="0"/>
                <a:sym typeface="Calibri"/>
              </a:rPr>
              <a:t>Identifying and providing information on the regional CREATE BRIDGES resources and assets</a:t>
            </a:r>
          </a:p>
          <a:p>
            <a:pPr marL="0" indent="0">
              <a:spcBef>
                <a:spcPts val="0"/>
              </a:spcBef>
              <a:buNone/>
            </a:pPr>
            <a:endParaRPr lang="en-US" dirty="0">
              <a:solidFill>
                <a:schemeClr val="dk1"/>
              </a:solidFill>
              <a:latin typeface="Calibri"/>
              <a:ea typeface="Calibri"/>
              <a:cs typeface="Calibri"/>
              <a:sym typeface="Calibri"/>
            </a:endParaRPr>
          </a:p>
          <a:p>
            <a:endParaRPr lang="en-US" dirty="0"/>
          </a:p>
        </p:txBody>
      </p:sp>
      <p:pic>
        <p:nvPicPr>
          <p:cNvPr id="7" name="Content Placeholder 6">
            <a:extLst>
              <a:ext uri="{FF2B5EF4-FFF2-40B4-BE49-F238E27FC236}">
                <a16:creationId xmlns:a16="http://schemas.microsoft.com/office/drawing/2014/main" id="{C8785324-9037-46BC-9E95-60F6017429DF}"/>
              </a:ext>
              <a:ext uri="{C183D7F6-B498-43B3-948B-1728B52AA6E4}">
                <adec:decorative xmlns:adec="http://schemas.microsoft.com/office/drawing/2017/decorative" val="1"/>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92885" y="2505075"/>
            <a:ext cx="4325293" cy="3248025"/>
          </a:xfrm>
        </p:spPr>
      </p:pic>
      <p:sp>
        <p:nvSpPr>
          <p:cNvPr id="9" name="TextBox 8">
            <a:extLst>
              <a:ext uri="{FF2B5EF4-FFF2-40B4-BE49-F238E27FC236}">
                <a16:creationId xmlns:a16="http://schemas.microsoft.com/office/drawing/2014/main" id="{E7ED4F86-881B-4186-AB6D-E218A70F9755}"/>
              </a:ext>
              <a:ext uri="{C183D7F6-B498-43B3-948B-1728B52AA6E4}">
                <adec:decorative xmlns:adec="http://schemas.microsoft.com/office/drawing/2017/decorative" val="1"/>
              </a:ext>
            </a:extLst>
          </p:cNvPr>
          <p:cNvSpPr txBox="1"/>
          <p:nvPr/>
        </p:nvSpPr>
        <p:spPr>
          <a:xfrm>
            <a:off x="6892884" y="5735594"/>
            <a:ext cx="4325293" cy="230832"/>
          </a:xfrm>
          <a:prstGeom prst="rect">
            <a:avLst/>
          </a:prstGeom>
          <a:noFill/>
        </p:spPr>
        <p:txBody>
          <a:bodyPr wrap="square" rtlCol="0">
            <a:spAutoFit/>
          </a:bodyPr>
          <a:lstStyle/>
          <a:p>
            <a:r>
              <a:rPr lang="en-US" sz="900" dirty="0">
                <a:hlinkClick r:id="rId4" tooltip="https://www.freeimageslive.co.uk/free_stock_image/building-concept-jpg"/>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87272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Gill Sans MT" panose="020B0502020104020203" pitchFamily="34" charset="0"/>
                <a:cs typeface="Calibri Light"/>
              </a:rPr>
              <a:t>Purpose</a:t>
            </a:r>
          </a:p>
        </p:txBody>
      </p:sp>
      <p:graphicFrame>
        <p:nvGraphicFramePr>
          <p:cNvPr id="3" name="Diagram 2"/>
          <p:cNvGraphicFramePr/>
          <p:nvPr>
            <p:extLst>
              <p:ext uri="{D42A27DB-BD31-4B8C-83A1-F6EECF244321}">
                <p14:modId xmlns:p14="http://schemas.microsoft.com/office/powerpoint/2010/main" val="1009946917"/>
              </p:ext>
            </p:extLst>
          </p:nvPr>
        </p:nvGraphicFramePr>
        <p:xfrm>
          <a:off x="614525" y="1457923"/>
          <a:ext cx="11396954" cy="4181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8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6" y="136905"/>
            <a:ext cx="11168273" cy="1325563"/>
          </a:xfrm>
        </p:spPr>
        <p:txBody>
          <a:bodyPr/>
          <a:lstStyle/>
          <a:p>
            <a:r>
              <a:rPr lang="en-US" dirty="0">
                <a:solidFill>
                  <a:schemeClr val="accent3"/>
                </a:solidFill>
                <a:latin typeface="Gill Sans MT" panose="020B0502020104020203" pitchFamily="34" charset="0"/>
                <a:cs typeface="Calibri Light"/>
              </a:rPr>
              <a:t>How to Conduct a Resource Listing</a:t>
            </a:r>
          </a:p>
        </p:txBody>
      </p:sp>
      <p:graphicFrame>
        <p:nvGraphicFramePr>
          <p:cNvPr id="5" name="Diagram 4"/>
          <p:cNvGraphicFramePr/>
          <p:nvPr>
            <p:extLst>
              <p:ext uri="{D42A27DB-BD31-4B8C-83A1-F6EECF244321}">
                <p14:modId xmlns:p14="http://schemas.microsoft.com/office/powerpoint/2010/main" val="1914377541"/>
              </p:ext>
            </p:extLst>
          </p:nvPr>
        </p:nvGraphicFramePr>
        <p:xfrm>
          <a:off x="541867" y="1462468"/>
          <a:ext cx="11355272" cy="407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68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Gill Sans MT" panose="020B0502020104020203" pitchFamily="34" charset="0"/>
                <a:cs typeface="Calibri Light"/>
              </a:rPr>
              <a:t>Examples of Community Resources</a:t>
            </a:r>
          </a:p>
        </p:txBody>
      </p:sp>
      <p:sp>
        <p:nvSpPr>
          <p:cNvPr id="7" name="Content Placeholder 6"/>
          <p:cNvSpPr>
            <a:spLocks noGrp="1"/>
          </p:cNvSpPr>
          <p:nvPr>
            <p:ph idx="1"/>
          </p:nvPr>
        </p:nvSpPr>
        <p:spPr>
          <a:xfrm>
            <a:off x="728866" y="1676538"/>
            <a:ext cx="11168273" cy="4114662"/>
          </a:xfrm>
        </p:spPr>
        <p:txBody>
          <a:bodyPr vert="horz" lIns="91440" tIns="45720" rIns="91440" bIns="45720" rtlCol="0" anchor="t">
            <a:normAutofit lnSpcReduction="10000"/>
          </a:bodyPr>
          <a:lstStyle/>
          <a:p>
            <a:r>
              <a:rPr lang="en-US" sz="3200" dirty="0">
                <a:solidFill>
                  <a:srgbClr val="00ABD6"/>
                </a:solidFill>
              </a:rPr>
              <a:t>Individual capacities </a:t>
            </a:r>
            <a:r>
              <a:rPr lang="en-US" dirty="0"/>
              <a:t>– community members, Extension staff, faith leaders, community volunteers  </a:t>
            </a:r>
          </a:p>
          <a:p>
            <a:r>
              <a:rPr lang="en-US" sz="3200" dirty="0">
                <a:solidFill>
                  <a:srgbClr val="00ABD6"/>
                </a:solidFill>
              </a:rPr>
              <a:t>Formal and informal community associations </a:t>
            </a:r>
            <a:r>
              <a:rPr lang="en-US" dirty="0"/>
              <a:t>–  volunteer organizations, faith-based groups, training and workforce organizations  </a:t>
            </a:r>
          </a:p>
          <a:p>
            <a:r>
              <a:rPr lang="en-US" sz="3200" dirty="0">
                <a:solidFill>
                  <a:srgbClr val="00ABD6"/>
                </a:solidFill>
              </a:rPr>
              <a:t>Community institutions </a:t>
            </a:r>
            <a:r>
              <a:rPr lang="en-US" dirty="0"/>
              <a:t>– universities, colleges, k-12 schools, not-for-profits, businesses, banks and lenders</a:t>
            </a:r>
          </a:p>
          <a:p>
            <a:r>
              <a:rPr lang="en-US" sz="3200" dirty="0">
                <a:solidFill>
                  <a:srgbClr val="00ABD6"/>
                </a:solidFill>
              </a:rPr>
              <a:t>Physical assets </a:t>
            </a:r>
            <a:r>
              <a:rPr lang="en-US" dirty="0"/>
              <a:t>– parks, infrastructure, transportation</a:t>
            </a:r>
          </a:p>
          <a:p>
            <a:r>
              <a:rPr lang="en-US" sz="3200" dirty="0">
                <a:solidFill>
                  <a:srgbClr val="00ABD6"/>
                </a:solidFill>
              </a:rPr>
              <a:t>Community leaders and developers </a:t>
            </a:r>
            <a:r>
              <a:rPr lang="en-US" dirty="0"/>
              <a:t>– current and potential local leaders and policy makers</a:t>
            </a:r>
          </a:p>
          <a:p>
            <a:endParaRPr lang="en-US" dirty="0"/>
          </a:p>
        </p:txBody>
      </p:sp>
    </p:spTree>
    <p:extLst>
      <p:ext uri="{BB962C8B-B14F-4D97-AF65-F5344CB8AC3E}">
        <p14:creationId xmlns:p14="http://schemas.microsoft.com/office/powerpoint/2010/main" val="83562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54" y="0"/>
            <a:ext cx="11168273" cy="1325563"/>
          </a:xfrm>
        </p:spPr>
        <p:txBody>
          <a:bodyPr/>
          <a:lstStyle/>
          <a:p>
            <a:r>
              <a:rPr lang="en-US" dirty="0">
                <a:solidFill>
                  <a:schemeClr val="accent3"/>
                </a:solidFill>
                <a:latin typeface="Gill Sans MT" panose="020B0502020104020203" pitchFamily="34" charset="0"/>
                <a:cs typeface="Calibri Light"/>
              </a:rPr>
              <a:t>Resource Listing Form</a:t>
            </a:r>
          </a:p>
        </p:txBody>
      </p:sp>
      <p:sp>
        <p:nvSpPr>
          <p:cNvPr id="7" name="Rectangle 1">
            <a:extLs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6FA5543A-C621-4943-8015-B0C07738B9B1}"/>
              </a:ext>
            </a:extLst>
          </p:cNvPr>
          <p:cNvGraphicFramePr>
            <a:graphicFrameLocks noGrp="1"/>
          </p:cNvGraphicFramePr>
          <p:nvPr>
            <p:ph idx="1"/>
            <p:extLst>
              <p:ext uri="{D42A27DB-BD31-4B8C-83A1-F6EECF244321}">
                <p14:modId xmlns:p14="http://schemas.microsoft.com/office/powerpoint/2010/main" val="1503451136"/>
              </p:ext>
            </p:extLst>
          </p:nvPr>
        </p:nvGraphicFramePr>
        <p:xfrm>
          <a:off x="728663" y="1280160"/>
          <a:ext cx="11168064" cy="4037582"/>
        </p:xfrm>
        <a:graphic>
          <a:graphicData uri="http://schemas.openxmlformats.org/drawingml/2006/table">
            <a:tbl>
              <a:tblPr firstRow="1" bandRow="1">
                <a:tableStyleId>{5C22544A-7EE6-4342-B048-85BDC9FD1C3A}</a:tableStyleId>
              </a:tblPr>
              <a:tblGrid>
                <a:gridCol w="2258586">
                  <a:extLst>
                    <a:ext uri="{9D8B030D-6E8A-4147-A177-3AD203B41FA5}">
                      <a16:colId xmlns:a16="http://schemas.microsoft.com/office/drawing/2014/main" val="89170268"/>
                    </a:ext>
                  </a:extLst>
                </a:gridCol>
                <a:gridCol w="1554271">
                  <a:extLst>
                    <a:ext uri="{9D8B030D-6E8A-4147-A177-3AD203B41FA5}">
                      <a16:colId xmlns:a16="http://schemas.microsoft.com/office/drawing/2014/main" val="1035205344"/>
                    </a:ext>
                  </a:extLst>
                </a:gridCol>
                <a:gridCol w="1341120">
                  <a:extLst>
                    <a:ext uri="{9D8B030D-6E8A-4147-A177-3AD203B41FA5}">
                      <a16:colId xmlns:a16="http://schemas.microsoft.com/office/drawing/2014/main" val="2584332235"/>
                    </a:ext>
                  </a:extLst>
                </a:gridCol>
                <a:gridCol w="1696720">
                  <a:extLst>
                    <a:ext uri="{9D8B030D-6E8A-4147-A177-3AD203B41FA5}">
                      <a16:colId xmlns:a16="http://schemas.microsoft.com/office/drawing/2014/main" val="1216802406"/>
                    </a:ext>
                  </a:extLst>
                </a:gridCol>
                <a:gridCol w="1747520">
                  <a:extLst>
                    <a:ext uri="{9D8B030D-6E8A-4147-A177-3AD203B41FA5}">
                      <a16:colId xmlns:a16="http://schemas.microsoft.com/office/drawing/2014/main" val="3178362810"/>
                    </a:ext>
                  </a:extLst>
                </a:gridCol>
                <a:gridCol w="2569847">
                  <a:extLst>
                    <a:ext uri="{9D8B030D-6E8A-4147-A177-3AD203B41FA5}">
                      <a16:colId xmlns:a16="http://schemas.microsoft.com/office/drawing/2014/main" val="1457243313"/>
                    </a:ext>
                  </a:extLst>
                </a:gridCol>
              </a:tblGrid>
              <a:tr h="928622">
                <a:tc>
                  <a:txBody>
                    <a:bodyPr/>
                    <a:lstStyle/>
                    <a:p>
                      <a:pPr algn="ctr"/>
                      <a:r>
                        <a:rPr lang="en-US" sz="2400" dirty="0"/>
                        <a:t>Name of Organization/ Resource</a:t>
                      </a:r>
                    </a:p>
                  </a:txBody>
                  <a:tcPr/>
                </a:tc>
                <a:tc>
                  <a:txBody>
                    <a:bodyPr/>
                    <a:lstStyle/>
                    <a:p>
                      <a:pPr algn="ctr"/>
                      <a:r>
                        <a:rPr lang="en-US" sz="2400" dirty="0"/>
                        <a:t>Name of Contact</a:t>
                      </a:r>
                    </a:p>
                  </a:txBody>
                  <a:tcPr/>
                </a:tc>
                <a:tc>
                  <a:txBody>
                    <a:bodyPr/>
                    <a:lstStyle/>
                    <a:p>
                      <a:pPr algn="ctr"/>
                      <a:r>
                        <a:rPr lang="en-US" sz="2400" dirty="0"/>
                        <a:t>Service Area (region, county, town)</a:t>
                      </a:r>
                    </a:p>
                  </a:txBody>
                  <a:tcPr/>
                </a:tc>
                <a:tc>
                  <a:txBody>
                    <a:bodyPr/>
                    <a:lstStyle/>
                    <a:p>
                      <a:pPr algn="ctr"/>
                      <a:r>
                        <a:rPr lang="en-US" sz="2400" dirty="0"/>
                        <a:t>Location</a:t>
                      </a:r>
                    </a:p>
                  </a:txBody>
                  <a:tcPr/>
                </a:tc>
                <a:tc>
                  <a:txBody>
                    <a:bodyPr/>
                    <a:lstStyle/>
                    <a:p>
                      <a:pPr algn="ctr"/>
                      <a:r>
                        <a:rPr lang="en-US" sz="2400" dirty="0"/>
                        <a:t>Type of Resources</a:t>
                      </a:r>
                    </a:p>
                  </a:txBody>
                  <a:tcPr/>
                </a:tc>
                <a:tc>
                  <a:txBody>
                    <a:bodyPr/>
                    <a:lstStyle/>
                    <a:p>
                      <a:pPr algn="ctr"/>
                      <a:r>
                        <a:rPr lang="en-US" sz="2400" dirty="0"/>
                        <a:t>How could this resource support  CREATE BRIDGES?</a:t>
                      </a:r>
                    </a:p>
                  </a:txBody>
                  <a:tcPr/>
                </a:tc>
                <a:extLst>
                  <a:ext uri="{0D108BD9-81ED-4DB2-BD59-A6C34878D82A}">
                    <a16:rowId xmlns:a16="http://schemas.microsoft.com/office/drawing/2014/main" val="1618804457"/>
                  </a:ext>
                </a:extLst>
              </a:tr>
              <a:tr h="928622">
                <a:tc>
                  <a:txBody>
                    <a:bodyPr/>
                    <a:lstStyle/>
                    <a:p>
                      <a:r>
                        <a:rPr lang="en-US" sz="2400" dirty="0"/>
                        <a:t>Example: Innovation Hub</a:t>
                      </a:r>
                    </a:p>
                  </a:txBody>
                  <a:tcPr/>
                </a:tc>
                <a:tc>
                  <a:txBody>
                    <a:bodyPr/>
                    <a:lstStyle/>
                    <a:p>
                      <a:r>
                        <a:rPr lang="en-US" sz="2400" dirty="0"/>
                        <a:t>Sally </a:t>
                      </a:r>
                      <a:r>
                        <a:rPr lang="en-US" sz="2400" dirty="0" err="1"/>
                        <a:t>Scheringer</a:t>
                      </a:r>
                      <a:endParaRPr lang="en-US" sz="2400" dirty="0"/>
                    </a:p>
                  </a:txBody>
                  <a:tcPr/>
                </a:tc>
                <a:tc>
                  <a:txBody>
                    <a:bodyPr/>
                    <a:lstStyle/>
                    <a:p>
                      <a:r>
                        <a:rPr lang="en-US" sz="2400" dirty="0"/>
                        <a:t>Creek County</a:t>
                      </a:r>
                    </a:p>
                  </a:txBody>
                  <a:tcPr/>
                </a:tc>
                <a:tc>
                  <a:txBody>
                    <a:bodyPr/>
                    <a:lstStyle/>
                    <a:p>
                      <a:r>
                        <a:rPr lang="en-US" sz="2400" dirty="0"/>
                        <a:t>Greenville</a:t>
                      </a:r>
                    </a:p>
                  </a:txBody>
                  <a:tcPr/>
                </a:tc>
                <a:tc>
                  <a:txBody>
                    <a:bodyPr/>
                    <a:lstStyle/>
                    <a:p>
                      <a:r>
                        <a:rPr lang="en-US" sz="2400" dirty="0"/>
                        <a:t>Community Resource</a:t>
                      </a:r>
                    </a:p>
                  </a:txBody>
                  <a:tcPr/>
                </a:tc>
                <a:tc>
                  <a:txBody>
                    <a:bodyPr/>
                    <a:lstStyle/>
                    <a:p>
                      <a:r>
                        <a:rPr lang="en-US" sz="2400" dirty="0"/>
                        <a:t>Provides start up support</a:t>
                      </a:r>
                    </a:p>
                  </a:txBody>
                  <a:tcPr/>
                </a:tc>
                <a:extLst>
                  <a:ext uri="{0D108BD9-81ED-4DB2-BD59-A6C34878D82A}">
                    <a16:rowId xmlns:a16="http://schemas.microsoft.com/office/drawing/2014/main" val="1645524572"/>
                  </a:ext>
                </a:extLst>
              </a:tr>
              <a:tr h="928622">
                <a:tc>
                  <a:txBody>
                    <a:bodyPr/>
                    <a:lstStyle/>
                    <a:p>
                      <a:r>
                        <a:rPr lang="en-US" sz="2400" dirty="0"/>
                        <a:t>Example: Harris Community College</a:t>
                      </a:r>
                    </a:p>
                  </a:txBody>
                  <a:tcPr/>
                </a:tc>
                <a:tc>
                  <a:txBody>
                    <a:bodyPr/>
                    <a:lstStyle/>
                    <a:p>
                      <a:r>
                        <a:rPr lang="en-US" sz="2400" dirty="0"/>
                        <a:t>Cindy Davis</a:t>
                      </a:r>
                    </a:p>
                  </a:txBody>
                  <a:tcPr/>
                </a:tc>
                <a:tc>
                  <a:txBody>
                    <a:bodyPr/>
                    <a:lstStyle/>
                    <a:p>
                      <a:r>
                        <a:rPr lang="en-US" sz="2400" dirty="0"/>
                        <a:t>Tri-County Area</a:t>
                      </a:r>
                    </a:p>
                  </a:txBody>
                  <a:tcPr/>
                </a:tc>
                <a:tc>
                  <a:txBody>
                    <a:bodyPr/>
                    <a:lstStyle/>
                    <a:p>
                      <a:r>
                        <a:rPr lang="en-US" sz="2400" dirty="0" err="1"/>
                        <a:t>Sparksville</a:t>
                      </a:r>
                      <a:endParaRPr lang="en-US" sz="2400" dirty="0"/>
                    </a:p>
                  </a:txBody>
                  <a:tcPr/>
                </a:tc>
                <a:tc>
                  <a:txBody>
                    <a:bodyPr/>
                    <a:lstStyle/>
                    <a:p>
                      <a:r>
                        <a:rPr lang="en-US" sz="2400" dirty="0"/>
                        <a:t>Community Institution</a:t>
                      </a:r>
                    </a:p>
                  </a:txBody>
                  <a:tcPr/>
                </a:tc>
                <a:tc>
                  <a:txBody>
                    <a:bodyPr/>
                    <a:lstStyle/>
                    <a:p>
                      <a:r>
                        <a:rPr lang="en-US" sz="2400" dirty="0"/>
                        <a:t>Offers academic and vocational training</a:t>
                      </a:r>
                    </a:p>
                  </a:txBody>
                  <a:tcPr/>
                </a:tc>
                <a:extLst>
                  <a:ext uri="{0D108BD9-81ED-4DB2-BD59-A6C34878D82A}">
                    <a16:rowId xmlns:a16="http://schemas.microsoft.com/office/drawing/2014/main" val="678657895"/>
                  </a:ext>
                </a:extLst>
              </a:tr>
            </a:tbl>
          </a:graphicData>
        </a:graphic>
      </p:graphicFrame>
    </p:spTree>
    <p:extLst>
      <p:ext uri="{BB962C8B-B14F-4D97-AF65-F5344CB8AC3E}">
        <p14:creationId xmlns:p14="http://schemas.microsoft.com/office/powerpoint/2010/main" val="1204412375"/>
      </p:ext>
    </p:extLst>
  </p:cSld>
  <p:clrMapOvr>
    <a:masterClrMapping/>
  </p:clrMapOvr>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23045</TotalTime>
  <Words>2614</Words>
  <Application>Microsoft Office PowerPoint</Application>
  <PresentationFormat>Widescreen</PresentationFormat>
  <Paragraphs>307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Gill Sans</vt:lpstr>
      <vt:lpstr>Gill Sans MT</vt:lpstr>
      <vt:lpstr>Theme1</vt:lpstr>
      <vt:lpstr>Resource Listing</vt:lpstr>
      <vt:lpstr>Acknowledgements</vt:lpstr>
      <vt:lpstr>From Orientation</vt:lpstr>
      <vt:lpstr>Notification &amp; Orientation</vt:lpstr>
      <vt:lpstr>What is a Resource Listing</vt:lpstr>
      <vt:lpstr>Purpose</vt:lpstr>
      <vt:lpstr>How to Conduct a Resource Listing</vt:lpstr>
      <vt:lpstr>Examples of Community Resources</vt:lpstr>
      <vt:lpstr>Resource Listing Form</vt:lpstr>
      <vt:lpstr>Resource Listing of Businesses</vt:lpstr>
      <vt:lpstr>Anything Missing? Complete Version by [target date] </vt:lpstr>
      <vt:lpstr>From Forum</vt:lpstr>
      <vt:lpstr>Activity </vt:lpstr>
      <vt:lpstr>Turn Opportunity Into Reality</vt:lpstr>
      <vt:lpstr>Community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272</cp:revision>
  <cp:lastPrinted>2020-09-01T18:50:51Z</cp:lastPrinted>
  <dcterms:created xsi:type="dcterms:W3CDTF">2018-11-29T19:52:24Z</dcterms:created>
  <dcterms:modified xsi:type="dcterms:W3CDTF">2024-01-30T20:55:32Z</dcterms:modified>
</cp:coreProperties>
</file>