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368" r:id="rId3"/>
    <p:sldId id="258" r:id="rId4"/>
    <p:sldId id="367" r:id="rId5"/>
    <p:sldId id="259" r:id="rId6"/>
    <p:sldId id="342" r:id="rId7"/>
    <p:sldId id="343" r:id="rId8"/>
    <p:sldId id="344" r:id="rId9"/>
    <p:sldId id="346" r:id="rId10"/>
    <p:sldId id="361" r:id="rId11"/>
    <p:sldId id="345" r:id="rId12"/>
    <p:sldId id="363" r:id="rId13"/>
    <p:sldId id="364" r:id="rId14"/>
    <p:sldId id="366" r:id="rId15"/>
    <p:sldId id="36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832404-FF7A-182A-7FAD-4BAF0F04D38F}" name="Langford, Grace" initials="LG" userId="S::gel17_msstate.edu#ext#@luky.onmicrosoft.com::fdb8a602-7b50-4ecc-ba01-21980d755f9d" providerId="AD"/>
  <p188:author id="{DEB5CBE7-4FFE-2645-D0DC-BBDB7BB261D2}" name="Fraser, Mercedes K." initials="FMK" userId="S::mkma243@uky.edu::7796844d-1215-417e-a81c-4a8e66e4a7c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3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2" autoAdjust="0"/>
    <p:restoredTop sz="66586" autoAdjust="0"/>
  </p:normalViewPr>
  <p:slideViewPr>
    <p:cSldViewPr snapToGrid="0">
      <p:cViewPr varScale="1">
        <p:scale>
          <a:sx n="70" d="100"/>
          <a:sy n="70" d="100"/>
        </p:scale>
        <p:origin x="2034" y="60"/>
      </p:cViewPr>
      <p:guideLst/>
    </p:cSldViewPr>
  </p:slideViewPr>
  <p:outlineViewPr>
    <p:cViewPr>
      <p:scale>
        <a:sx n="33" d="100"/>
        <a:sy n="33" d="100"/>
      </p:scale>
      <p:origin x="0" y="-124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5259A9-FE9C-4E40-8851-6D891EF8FCC2}" type="datetimeFigureOut">
              <a:rPr lang="en-US" smtClean="0"/>
              <a:t>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B941A8-19FF-490C-95FA-9088BD493CD8}" type="slidenum">
              <a:rPr lang="en-US" smtClean="0"/>
              <a:t>‹#›</a:t>
            </a:fld>
            <a:endParaRPr lang="en-US"/>
          </a:p>
        </p:txBody>
      </p:sp>
    </p:spTree>
    <p:extLst>
      <p:ext uri="{BB962C8B-B14F-4D97-AF65-F5344CB8AC3E}">
        <p14:creationId xmlns:p14="http://schemas.microsoft.com/office/powerpoint/2010/main" val="1001358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i="0" u="none" strike="noStrike" baseline="0" dirty="0">
                <a:solidFill>
                  <a:srgbClr val="000000"/>
                </a:solidFill>
                <a:latin typeface="Gill Sans MT" panose="020B0502020104020203" pitchFamily="34" charset="0"/>
              </a:rPr>
              <a:t>Instructions: </a:t>
            </a:r>
            <a:r>
              <a:rPr lang="en-US" sz="1800" b="0" i="0" u="none" strike="noStrike" baseline="0" dirty="0">
                <a:solidFill>
                  <a:srgbClr val="000000"/>
                </a:solidFill>
                <a:latin typeface="Gill Sans MT" panose="020B0502020104020203" pitchFamily="34" charset="0"/>
              </a:rPr>
              <a:t>Have this slide up when participants enter the room. As you begin the session, acknowledge the partners and sponsors/local partners. </a:t>
            </a:r>
          </a:p>
          <a:p>
            <a:endParaRPr lang="en-US" sz="1800" b="0" i="0" u="none" strike="noStrike" baseline="0" dirty="0">
              <a:solidFill>
                <a:srgbClr val="000000"/>
              </a:solidFill>
              <a:latin typeface="Gill Sans MT" panose="020B0502020104020203" pitchFamily="34" charset="0"/>
            </a:endParaRPr>
          </a:p>
          <a:p>
            <a:r>
              <a:rPr lang="en-US" sz="1800" b="1" i="0" u="none" strike="noStrike" baseline="0" dirty="0">
                <a:solidFill>
                  <a:srgbClr val="006FC0"/>
                </a:solidFill>
                <a:latin typeface="Gill Sans MT" panose="020B0502020104020203" pitchFamily="34" charset="0"/>
              </a:rPr>
              <a:t>Time:</a:t>
            </a:r>
            <a:r>
              <a:rPr lang="en-US" sz="1800" b="0" i="0" u="none" strike="noStrike" baseline="0" dirty="0">
                <a:solidFill>
                  <a:srgbClr val="006FC0"/>
                </a:solidFill>
                <a:latin typeface="Gill Sans MT" panose="020B0502020104020203" pitchFamily="34" charset="0"/>
              </a:rPr>
              <a:t> 1 Minute</a:t>
            </a:r>
          </a:p>
          <a:p>
            <a:endParaRPr lang="en-US" sz="1800" b="0" i="0" u="none" strike="noStrike" baseline="0" dirty="0">
              <a:solidFill>
                <a:srgbClr val="006FC0"/>
              </a:solidFill>
              <a:latin typeface="Gill Sans MT" panose="020B0502020104020203" pitchFamily="34" charset="0"/>
            </a:endParaRPr>
          </a:p>
          <a:p>
            <a:r>
              <a:rPr lang="en-US" sz="1800" b="1" i="0" u="none" strike="noStrike" baseline="0" dirty="0">
                <a:solidFill>
                  <a:srgbClr val="006FC0"/>
                </a:solidFill>
                <a:latin typeface="Gill Sans MT" panose="020B0502020104020203" pitchFamily="34" charset="0"/>
              </a:rPr>
              <a:t>Materials: </a:t>
            </a:r>
            <a:r>
              <a:rPr lang="en-US" sz="1800" b="0" i="0" u="none" strike="noStrike" baseline="0" dirty="0">
                <a:solidFill>
                  <a:srgbClr val="006FC0"/>
                </a:solidFill>
                <a:latin typeface="Gill Sans MT" panose="020B0502020104020203" pitchFamily="34" charset="0"/>
              </a:rPr>
              <a:t>None</a:t>
            </a:r>
          </a:p>
          <a:p>
            <a:endParaRPr lang="en-US" sz="1800" b="0" i="0" u="none" strike="noStrike" baseline="0" dirty="0">
              <a:solidFill>
                <a:srgbClr val="006FC0"/>
              </a:solidFill>
              <a:latin typeface="Gill Sans MT" panose="020B0502020104020203" pitchFamily="34" charset="0"/>
            </a:endParaRPr>
          </a:p>
          <a:p>
            <a:r>
              <a:rPr lang="en-US" sz="1800" b="1" i="0" u="none" strike="noStrike" baseline="0" dirty="0">
                <a:solidFill>
                  <a:srgbClr val="006FC0"/>
                </a:solidFill>
                <a:latin typeface="Gill Sans MT" panose="020B0502020104020203" pitchFamily="34" charset="0"/>
              </a:rPr>
              <a:t>Handouts:</a:t>
            </a:r>
            <a:r>
              <a:rPr lang="en-US" sz="1800" b="0" i="0" u="none" strike="noStrike" baseline="0" dirty="0">
                <a:solidFill>
                  <a:srgbClr val="006FC0"/>
                </a:solidFill>
                <a:latin typeface="Gill Sans MT" panose="020B0502020104020203" pitchFamily="34" charset="0"/>
              </a:rPr>
              <a:t> None</a:t>
            </a:r>
          </a:p>
        </p:txBody>
      </p:sp>
      <p:sp>
        <p:nvSpPr>
          <p:cNvPr id="4" name="Slide Number Placeholder 3"/>
          <p:cNvSpPr>
            <a:spLocks noGrp="1"/>
          </p:cNvSpPr>
          <p:nvPr>
            <p:ph type="sldNum" sz="quarter" idx="5"/>
          </p:nvPr>
        </p:nvSpPr>
        <p:spPr/>
        <p:txBody>
          <a:bodyPr/>
          <a:lstStyle/>
          <a:p>
            <a:fld id="{4CB941A8-19FF-490C-95FA-9088BD493CD8}" type="slidenum">
              <a:rPr lang="en-US" smtClean="0"/>
              <a:t>1</a:t>
            </a:fld>
            <a:endParaRPr lang="en-US"/>
          </a:p>
        </p:txBody>
      </p:sp>
    </p:spTree>
    <p:extLst>
      <p:ext uri="{BB962C8B-B14F-4D97-AF65-F5344CB8AC3E}">
        <p14:creationId xmlns:p14="http://schemas.microsoft.com/office/powerpoint/2010/main" val="40237323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r>
              <a:rPr lang="en-US" dirty="0"/>
              <a:t>Review this slide as an example of priorities developed in Arkansas.</a:t>
            </a:r>
          </a:p>
          <a:p>
            <a:endParaRPr lang="en-US" b="1" dirty="0"/>
          </a:p>
          <a:p>
            <a:r>
              <a:rPr lang="en-US" b="1" dirty="0"/>
              <a:t>Time: </a:t>
            </a:r>
            <a:r>
              <a:rPr lang="en-US" b="0" dirty="0"/>
              <a:t>1-2 minutes</a:t>
            </a:r>
          </a:p>
          <a:p>
            <a:endParaRPr lang="en-US" b="1" dirty="0"/>
          </a:p>
          <a:p>
            <a:r>
              <a:rPr lang="en-US" b="1" dirty="0"/>
              <a:t>Materials: </a:t>
            </a:r>
            <a:r>
              <a:rPr lang="en-US" b="0" dirty="0"/>
              <a:t>Note paper, pens</a:t>
            </a:r>
          </a:p>
          <a:p>
            <a:endParaRPr lang="en-US" b="1" dirty="0"/>
          </a:p>
          <a:p>
            <a:r>
              <a:rPr lang="en-US" b="1" dirty="0"/>
              <a:t>Handouts: </a:t>
            </a:r>
            <a:r>
              <a:rPr lang="en-US" b="0" dirty="0"/>
              <a:t>Key Data Themes Handout</a:t>
            </a:r>
          </a:p>
          <a:p>
            <a:endParaRPr lang="en-US" dirty="0"/>
          </a:p>
        </p:txBody>
      </p:sp>
      <p:sp>
        <p:nvSpPr>
          <p:cNvPr id="4" name="Slide Number Placeholder 3"/>
          <p:cNvSpPr>
            <a:spLocks noGrp="1"/>
          </p:cNvSpPr>
          <p:nvPr>
            <p:ph type="sldNum" sz="quarter" idx="5"/>
          </p:nvPr>
        </p:nvSpPr>
        <p:spPr/>
        <p:txBody>
          <a:bodyPr/>
          <a:lstStyle/>
          <a:p>
            <a:fld id="{4CB941A8-19FF-490C-95FA-9088BD493CD8}" type="slidenum">
              <a:rPr lang="en-US" smtClean="0"/>
              <a:t>10</a:t>
            </a:fld>
            <a:endParaRPr lang="en-US"/>
          </a:p>
        </p:txBody>
      </p:sp>
    </p:spTree>
    <p:extLst>
      <p:ext uri="{BB962C8B-B14F-4D97-AF65-F5344CB8AC3E}">
        <p14:creationId xmlns:p14="http://schemas.microsoft.com/office/powerpoint/2010/main" val="26050326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r>
              <a:rPr lang="en-US" dirty="0"/>
              <a:t>Thank the team for their time and input for the list of priorities created. Explain that now they will create specific strategies that match with each priority. There may be more than one strategy for each priority. See next slide for an example.</a:t>
            </a:r>
          </a:p>
          <a:p>
            <a:endParaRPr lang="en-US" dirty="0"/>
          </a:p>
          <a:p>
            <a:r>
              <a:rPr lang="en-US" dirty="0"/>
              <a:t>You may wish to break the team up into smaller groups and assign each group a priority to develop strategies for. Provide large sticky notes/sheets for these groups to visualize their ideas and take notes. For virtual meeting, team members can use Zoom’s feature Whiteboard, where users can add sticky notes to keep track of ideas, or a similar collaborative digital whiteboard to collaborate and note ideas. This facilitation method can be completed in person or virtually.</a:t>
            </a:r>
          </a:p>
          <a:p>
            <a:endParaRPr lang="en-US" b="1" dirty="0"/>
          </a:p>
          <a:p>
            <a:r>
              <a:rPr lang="en-US" b="1" dirty="0"/>
              <a:t>Time: </a:t>
            </a:r>
            <a:r>
              <a:rPr lang="en-US" b="0" dirty="0"/>
              <a:t>30 minutes</a:t>
            </a:r>
          </a:p>
          <a:p>
            <a:endParaRPr lang="en-US" b="1" dirty="0"/>
          </a:p>
          <a:p>
            <a:r>
              <a:rPr lang="en-US" b="1" dirty="0"/>
              <a:t>Materials: </a:t>
            </a:r>
            <a:r>
              <a:rPr lang="en-US" b="0" dirty="0"/>
              <a:t>Large sticky notes and markers or virtual notetaking tool</a:t>
            </a:r>
          </a:p>
          <a:p>
            <a:endParaRPr lang="en-US" b="1" dirty="0"/>
          </a:p>
          <a:p>
            <a:r>
              <a:rPr lang="en-US" b="1" dirty="0"/>
              <a:t>Handouts: </a:t>
            </a:r>
            <a:r>
              <a:rPr lang="en-US" b="0" dirty="0"/>
              <a:t>Key Data Themes Handout</a:t>
            </a:r>
          </a:p>
          <a:p>
            <a:endParaRPr lang="en-US" dirty="0"/>
          </a:p>
          <a:p>
            <a:endParaRPr lang="en-US" dirty="0"/>
          </a:p>
          <a:p>
            <a:endParaRPr lang="en-US" dirty="0">
              <a:cs typeface="Calibri"/>
            </a:endParaRPr>
          </a:p>
          <a:p>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4CB941A8-19FF-490C-95FA-9088BD493CD8}" type="slidenum">
              <a:rPr lang="en-US" smtClean="0"/>
              <a:t>11</a:t>
            </a:fld>
            <a:endParaRPr lang="en-US"/>
          </a:p>
        </p:txBody>
      </p:sp>
    </p:spTree>
    <p:extLst>
      <p:ext uri="{BB962C8B-B14F-4D97-AF65-F5344CB8AC3E}">
        <p14:creationId xmlns:p14="http://schemas.microsoft.com/office/powerpoint/2010/main" val="29601776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a:t>
            </a:r>
            <a:r>
              <a:rPr lang="en-US" dirty="0"/>
              <a:t> Review this slide as an example of developed strategies to address priorities developed in </a:t>
            </a:r>
            <a:r>
              <a:rPr lang="en-US" dirty="0">
                <a:solidFill>
                  <a:srgbClr val="000000"/>
                </a:solidFill>
                <a:latin typeface="Calibri"/>
                <a:cs typeface="Calibri"/>
              </a:rPr>
              <a:t>pilot states.</a:t>
            </a:r>
            <a:endParaRPr lang="en-US" dirty="0">
              <a:solidFill>
                <a:srgbClr val="000000"/>
              </a:solidFill>
              <a:latin typeface="Gill Sans MT"/>
            </a:endParaRPr>
          </a:p>
          <a:p>
            <a:endParaRPr lang="en-US" dirty="0">
              <a:solidFill>
                <a:srgbClr val="006FC0"/>
              </a:solidFill>
              <a:latin typeface="Gill Sans MT"/>
            </a:endParaRPr>
          </a:p>
          <a:p>
            <a:r>
              <a:rPr lang="en-US" b="1" dirty="0"/>
              <a:t>Time: </a:t>
            </a:r>
            <a:r>
              <a:rPr lang="en-US" b="0" dirty="0"/>
              <a:t>1-2 minutes</a:t>
            </a:r>
          </a:p>
          <a:p>
            <a:endParaRPr lang="en-US" b="1" dirty="0"/>
          </a:p>
          <a:p>
            <a:r>
              <a:rPr lang="en-US" b="1" dirty="0"/>
              <a:t>Materials: </a:t>
            </a:r>
            <a:r>
              <a:rPr lang="en-US" b="0" dirty="0"/>
              <a:t>Large sticky notes and markers or virtual notetaking tool</a:t>
            </a:r>
          </a:p>
          <a:p>
            <a:endParaRPr lang="en-US" b="1" dirty="0"/>
          </a:p>
          <a:p>
            <a:r>
              <a:rPr lang="en-US" b="1" dirty="0"/>
              <a:t>Handouts:</a:t>
            </a:r>
            <a:r>
              <a:rPr lang="en-US" b="0" dirty="0"/>
              <a:t> Key Data Themes Handout</a:t>
            </a:r>
          </a:p>
          <a:p>
            <a:endParaRPr lang="en-US" dirty="0"/>
          </a:p>
        </p:txBody>
      </p:sp>
      <p:sp>
        <p:nvSpPr>
          <p:cNvPr id="4" name="Slide Number Placeholder 3"/>
          <p:cNvSpPr>
            <a:spLocks noGrp="1"/>
          </p:cNvSpPr>
          <p:nvPr>
            <p:ph type="sldNum" sz="quarter" idx="5"/>
          </p:nvPr>
        </p:nvSpPr>
        <p:spPr/>
        <p:txBody>
          <a:bodyPr/>
          <a:lstStyle/>
          <a:p>
            <a:fld id="{4CB941A8-19FF-490C-95FA-9088BD493CD8}" type="slidenum">
              <a:rPr lang="en-US" smtClean="0"/>
              <a:t>12</a:t>
            </a:fld>
            <a:endParaRPr lang="en-US"/>
          </a:p>
        </p:txBody>
      </p:sp>
    </p:spTree>
    <p:extLst>
      <p:ext uri="{BB962C8B-B14F-4D97-AF65-F5344CB8AC3E}">
        <p14:creationId xmlns:p14="http://schemas.microsoft.com/office/powerpoint/2010/main" val="6496910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r>
              <a:rPr lang="en-US" dirty="0"/>
              <a:t>Utilize the table in this slide to begin delegating tasks and responsibilities to RSC members. </a:t>
            </a:r>
            <a:r>
              <a:rPr lang="en-US" sz="1200" kern="1200" dirty="0">
                <a:solidFill>
                  <a:schemeClr val="tx1"/>
                </a:solidFill>
                <a:effectLst/>
                <a:latin typeface="+mn-lt"/>
                <a:ea typeface="+mn-ea"/>
                <a:cs typeface="+mn-cs"/>
              </a:rPr>
              <a:t>New Mexico created a worksheet for the RSC to use when developing strategies. This worksheet, along with the worksheets (Plan of Action and Team Roles ) developed by the SRDC, are available in the appendix. The table in the presentation and the worksheet can be used interchangeably.</a:t>
            </a:r>
          </a:p>
          <a:p>
            <a:endParaRPr lang="en-US" dirty="0"/>
          </a:p>
          <a:p>
            <a:r>
              <a:rPr lang="en-US" sz="1200" kern="1200" dirty="0">
                <a:solidFill>
                  <a:schemeClr val="tx1"/>
                </a:solidFill>
                <a:effectLst/>
                <a:latin typeface="+mn-lt"/>
                <a:ea typeface="+mn-ea"/>
                <a:cs typeface="+mn-cs"/>
              </a:rPr>
              <a:t>As the coordinator/presenter, you may wish to use specific facilitation tools and techniques to identify strategies. Supplies needed may vary depending on the facilitation technique chosen.</a:t>
            </a:r>
            <a:r>
              <a:rPr lang="en-US" dirty="0"/>
              <a:t> </a:t>
            </a:r>
          </a:p>
          <a:p>
            <a:endParaRPr lang="en-US" dirty="0"/>
          </a:p>
          <a:p>
            <a:r>
              <a:rPr lang="en-US" b="1" dirty="0"/>
              <a:t>Time: </a:t>
            </a:r>
            <a:r>
              <a:rPr lang="en-US" b="0" dirty="0"/>
              <a:t>30 minutes</a:t>
            </a:r>
          </a:p>
          <a:p>
            <a:endParaRPr lang="en-US" b="1" dirty="0"/>
          </a:p>
          <a:p>
            <a:r>
              <a:rPr lang="en-US" b="1" dirty="0"/>
              <a:t>Materials: </a:t>
            </a:r>
            <a:r>
              <a:rPr lang="en-US" b="0" dirty="0"/>
              <a:t>Large sticky notes and markers or virtual notetaking tool</a:t>
            </a:r>
          </a:p>
          <a:p>
            <a:endParaRPr lang="en-US" b="1" dirty="0"/>
          </a:p>
          <a:p>
            <a:r>
              <a:rPr lang="en-US" b="1" dirty="0"/>
              <a:t>Handouts:</a:t>
            </a:r>
            <a:r>
              <a:rPr lang="en-US" b="0" dirty="0"/>
              <a:t> Plan of Action, Team Roles, NM Strategic Activities and Plan of action Worksheet (optional)</a:t>
            </a:r>
          </a:p>
          <a:p>
            <a:endParaRPr lang="en-US" dirty="0"/>
          </a:p>
        </p:txBody>
      </p:sp>
      <p:sp>
        <p:nvSpPr>
          <p:cNvPr id="4" name="Slide Number Placeholder 3"/>
          <p:cNvSpPr>
            <a:spLocks noGrp="1"/>
          </p:cNvSpPr>
          <p:nvPr>
            <p:ph type="sldNum" sz="quarter" idx="5"/>
          </p:nvPr>
        </p:nvSpPr>
        <p:spPr/>
        <p:txBody>
          <a:bodyPr/>
          <a:lstStyle/>
          <a:p>
            <a:fld id="{4CB941A8-19FF-490C-95FA-9088BD493CD8}" type="slidenum">
              <a:rPr lang="en-US" smtClean="0"/>
              <a:t>13</a:t>
            </a:fld>
            <a:endParaRPr lang="en-US"/>
          </a:p>
        </p:txBody>
      </p:sp>
    </p:spTree>
    <p:extLst>
      <p:ext uri="{BB962C8B-B14F-4D97-AF65-F5344CB8AC3E}">
        <p14:creationId xmlns:p14="http://schemas.microsoft.com/office/powerpoint/2010/main" val="41536462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r>
              <a:rPr lang="en-US" dirty="0"/>
              <a:t>Creating a timeline to initiate and report on strategies might be an effective method of setting realistic expectations for RSC members.</a:t>
            </a:r>
          </a:p>
          <a:p>
            <a:endParaRPr lang="en-US" dirty="0"/>
          </a:p>
          <a:p>
            <a:r>
              <a:rPr lang="en-US" b="1" dirty="0"/>
              <a:t>Time: </a:t>
            </a:r>
            <a:r>
              <a:rPr lang="en-US" b="0" dirty="0"/>
              <a:t>10 minutes</a:t>
            </a:r>
          </a:p>
          <a:p>
            <a:endParaRPr lang="en-US" b="1" dirty="0"/>
          </a:p>
          <a:p>
            <a:r>
              <a:rPr lang="en-US" b="1" dirty="0"/>
              <a:t>Materials: </a:t>
            </a:r>
            <a:r>
              <a:rPr lang="en-US" b="0" dirty="0"/>
              <a:t>Will vary</a:t>
            </a:r>
          </a:p>
          <a:p>
            <a:endParaRPr lang="en-US" b="1" dirty="0"/>
          </a:p>
          <a:p>
            <a:r>
              <a:rPr lang="en-US" b="1" dirty="0"/>
              <a:t>Handouts: </a:t>
            </a:r>
            <a:r>
              <a:rPr lang="en-US" b="0" dirty="0"/>
              <a:t>None</a:t>
            </a:r>
          </a:p>
          <a:p>
            <a:endParaRPr lang="en-US" dirty="0"/>
          </a:p>
        </p:txBody>
      </p:sp>
      <p:sp>
        <p:nvSpPr>
          <p:cNvPr id="4" name="Slide Number Placeholder 3"/>
          <p:cNvSpPr>
            <a:spLocks noGrp="1"/>
          </p:cNvSpPr>
          <p:nvPr>
            <p:ph type="sldNum" sz="quarter" idx="5"/>
          </p:nvPr>
        </p:nvSpPr>
        <p:spPr/>
        <p:txBody>
          <a:bodyPr/>
          <a:lstStyle/>
          <a:p>
            <a:fld id="{4CB941A8-19FF-490C-95FA-9088BD493CD8}" type="slidenum">
              <a:rPr lang="en-US" smtClean="0"/>
              <a:t>14</a:t>
            </a:fld>
            <a:endParaRPr lang="en-US"/>
          </a:p>
        </p:txBody>
      </p:sp>
    </p:spTree>
    <p:extLst>
      <p:ext uri="{BB962C8B-B14F-4D97-AF65-F5344CB8AC3E}">
        <p14:creationId xmlns:p14="http://schemas.microsoft.com/office/powerpoint/2010/main" val="39392571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a:t>
            </a:r>
            <a:r>
              <a:rPr lang="en-US" dirty="0"/>
              <a:t> This slide is for establishing a method for sharing resources and updates, such as a Dropbox folder or weekly emails. Also use this time to review next steps for working groups/subcommittees if that is how your team is implementing strategies.  Be sure to schedule your next meeting while you already have the RSC together. Address any other needs.</a:t>
            </a:r>
          </a:p>
          <a:p>
            <a:endParaRPr lang="en-US" dirty="0"/>
          </a:p>
          <a:p>
            <a:r>
              <a:rPr lang="en-US" b="1" dirty="0"/>
              <a:t>Time: </a:t>
            </a:r>
            <a:r>
              <a:rPr lang="en-US" b="0" dirty="0"/>
              <a:t>1-2 minutes</a:t>
            </a:r>
          </a:p>
          <a:p>
            <a:endParaRPr lang="en-US" b="1" dirty="0"/>
          </a:p>
          <a:p>
            <a:r>
              <a:rPr lang="en-US" b="1" dirty="0"/>
              <a:t>Materials: </a:t>
            </a:r>
            <a:r>
              <a:rPr lang="en-US" b="0" dirty="0"/>
              <a:t>None</a:t>
            </a:r>
          </a:p>
          <a:p>
            <a:endParaRPr lang="en-US" b="1" dirty="0"/>
          </a:p>
          <a:p>
            <a:r>
              <a:rPr lang="en-US" b="1" dirty="0"/>
              <a:t>Handouts: </a:t>
            </a:r>
            <a:r>
              <a:rPr lang="en-US" b="0" dirty="0"/>
              <a:t>None</a:t>
            </a:r>
          </a:p>
          <a:p>
            <a:endParaRPr lang="en-US" dirty="0"/>
          </a:p>
        </p:txBody>
      </p:sp>
      <p:sp>
        <p:nvSpPr>
          <p:cNvPr id="4" name="Slide Number Placeholder 3"/>
          <p:cNvSpPr>
            <a:spLocks noGrp="1"/>
          </p:cNvSpPr>
          <p:nvPr>
            <p:ph type="sldNum" sz="quarter" idx="5"/>
          </p:nvPr>
        </p:nvSpPr>
        <p:spPr/>
        <p:txBody>
          <a:bodyPr/>
          <a:lstStyle/>
          <a:p>
            <a:fld id="{4CB941A8-19FF-490C-95FA-9088BD493CD8}" type="slidenum">
              <a:rPr lang="en-US" smtClean="0"/>
              <a:t>15</a:t>
            </a:fld>
            <a:endParaRPr lang="en-US"/>
          </a:p>
        </p:txBody>
      </p:sp>
    </p:spTree>
    <p:extLst>
      <p:ext uri="{BB962C8B-B14F-4D97-AF65-F5344CB8AC3E}">
        <p14:creationId xmlns:p14="http://schemas.microsoft.com/office/powerpoint/2010/main" val="2391577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b="1" dirty="0">
                <a:effectLst/>
              </a:rPr>
              <a:t>Instructions</a:t>
            </a:r>
            <a:r>
              <a:rPr lang="en-US" dirty="0">
                <a:effectLst/>
              </a:rPr>
              <a:t>:  Share this acknowledgment of the partnerships with CREATE BRIDGES.</a:t>
            </a:r>
          </a:p>
          <a:p>
            <a:pPr rtl="0"/>
            <a:r>
              <a:rPr lang="en-US" dirty="0">
                <a:effectLst/>
              </a:rPr>
              <a:t> </a:t>
            </a:r>
          </a:p>
          <a:p>
            <a:pPr rtl="0"/>
            <a:r>
              <a:rPr lang="en-US" b="1" dirty="0">
                <a:effectLst/>
              </a:rPr>
              <a:t>Materials</a:t>
            </a:r>
            <a:r>
              <a:rPr lang="en-US" dirty="0">
                <a:effectLst/>
              </a:rPr>
              <a:t>: None</a:t>
            </a:r>
          </a:p>
          <a:p>
            <a:pPr rtl="0"/>
            <a:r>
              <a:rPr lang="en-US" dirty="0">
                <a:effectLst/>
              </a:rPr>
              <a:t> </a:t>
            </a:r>
          </a:p>
          <a:p>
            <a:pPr rtl="0"/>
            <a:r>
              <a:rPr lang="en-US" b="1" dirty="0">
                <a:effectLst/>
              </a:rPr>
              <a:t>Handouts</a:t>
            </a:r>
            <a:r>
              <a:rPr lang="en-US" dirty="0">
                <a:effectLst/>
              </a:rPr>
              <a:t>: None</a:t>
            </a:r>
          </a:p>
          <a:p>
            <a:pPr rtl="0"/>
            <a:r>
              <a:rPr lang="en-US" dirty="0">
                <a:effectLst/>
              </a:rPr>
              <a:t> </a:t>
            </a:r>
          </a:p>
          <a:p>
            <a:pPr rtl="0"/>
            <a:r>
              <a:rPr lang="en-US" b="1" dirty="0">
                <a:effectLst/>
              </a:rPr>
              <a:t>Time</a:t>
            </a:r>
            <a:r>
              <a:rPr lang="en-US" dirty="0">
                <a:effectLst/>
              </a:rPr>
              <a:t>: 1 Minute</a:t>
            </a:r>
          </a:p>
        </p:txBody>
      </p:sp>
      <p:sp>
        <p:nvSpPr>
          <p:cNvPr id="4" name="Slide Number Placeholder 3"/>
          <p:cNvSpPr>
            <a:spLocks noGrp="1"/>
          </p:cNvSpPr>
          <p:nvPr>
            <p:ph type="sldNum" sz="quarter" idx="5"/>
          </p:nvPr>
        </p:nvSpPr>
        <p:spPr/>
        <p:txBody>
          <a:bodyPr/>
          <a:lstStyle/>
          <a:p>
            <a:fld id="{F0C638E5-15B6-4B9F-B003-9E21EDAAEA3F}" type="slidenum">
              <a:rPr lang="en-US" smtClean="0"/>
              <a:t>2</a:t>
            </a:fld>
            <a:endParaRPr lang="en-US"/>
          </a:p>
        </p:txBody>
      </p:sp>
    </p:spTree>
    <p:extLst>
      <p:ext uri="{BB962C8B-B14F-4D97-AF65-F5344CB8AC3E}">
        <p14:creationId xmlns:p14="http://schemas.microsoft.com/office/powerpoint/2010/main" val="457350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i="0" u="none" strike="noStrike" baseline="0" dirty="0">
                <a:solidFill>
                  <a:srgbClr val="000000"/>
                </a:solidFill>
                <a:latin typeface="Gill Sans MT" panose="020B0502020104020203" pitchFamily="34" charset="0"/>
              </a:rPr>
              <a:t>Instructions: </a:t>
            </a:r>
            <a:r>
              <a:rPr lang="en-US" sz="1800" b="0" i="0" u="none" strike="noStrike" baseline="0" dirty="0">
                <a:solidFill>
                  <a:srgbClr val="000000"/>
                </a:solidFill>
                <a:latin typeface="Gill Sans MT" panose="020B0502020104020203" pitchFamily="34" charset="0"/>
              </a:rPr>
              <a:t>Briefly go over the agenda so that participants get a sense of what to expect from the day. Explain that the process is interactive and encourage each person to share their thoughts as the day progresses. You may also wish to add times and explain that the times are tentative as every group works at a different rate. Or you may wish to leave times off and just list the topics. Either way, having a printed agenda is not recommended as people may feel too tied to the clock. </a:t>
            </a:r>
          </a:p>
          <a:p>
            <a:endParaRPr lang="en-US" sz="1800" b="0" i="0" u="none" strike="noStrike" baseline="0" dirty="0">
              <a:solidFill>
                <a:srgbClr val="000000"/>
              </a:solidFill>
              <a:latin typeface="Gill Sans MT" panose="020B0502020104020203" pitchFamily="34" charset="0"/>
            </a:endParaRPr>
          </a:p>
          <a:p>
            <a:r>
              <a:rPr lang="en-US" sz="1800" b="1" i="0" u="none" strike="noStrike" baseline="0" dirty="0">
                <a:solidFill>
                  <a:srgbClr val="006FC0"/>
                </a:solidFill>
                <a:latin typeface="Gill Sans MT" panose="020B0502020104020203" pitchFamily="34" charset="0"/>
              </a:rPr>
              <a:t>Time:</a:t>
            </a:r>
            <a:r>
              <a:rPr lang="en-US" sz="1800" b="0" i="0" u="none" strike="noStrike" baseline="0" dirty="0">
                <a:solidFill>
                  <a:srgbClr val="006FC0"/>
                </a:solidFill>
                <a:latin typeface="Gill Sans MT" panose="020B0502020104020203" pitchFamily="34" charset="0"/>
              </a:rPr>
              <a:t> 2 Minutes</a:t>
            </a:r>
          </a:p>
          <a:p>
            <a:endParaRPr lang="en-US" sz="1800" b="0" i="0" u="none" strike="noStrike" baseline="0" dirty="0">
              <a:solidFill>
                <a:srgbClr val="006FC0"/>
              </a:solidFill>
              <a:latin typeface="Gill Sans MT" panose="020B0502020104020203" pitchFamily="34" charset="0"/>
            </a:endParaRPr>
          </a:p>
          <a:p>
            <a:r>
              <a:rPr lang="en-US" sz="1800" b="1" i="0" u="none" strike="noStrike" baseline="0" dirty="0">
                <a:solidFill>
                  <a:srgbClr val="006FC0"/>
                </a:solidFill>
                <a:latin typeface="Gill Sans MT" panose="020B0502020104020203" pitchFamily="34" charset="0"/>
              </a:rPr>
              <a:t>Materials: </a:t>
            </a:r>
            <a:r>
              <a:rPr lang="en-US" sz="1800" b="0" i="0" u="none" strike="noStrike" baseline="0" dirty="0">
                <a:solidFill>
                  <a:srgbClr val="006FC0"/>
                </a:solidFill>
                <a:latin typeface="Gill Sans MT" panose="020B0502020104020203" pitchFamily="34" charset="0"/>
              </a:rPr>
              <a:t>None</a:t>
            </a:r>
          </a:p>
          <a:p>
            <a:endParaRPr lang="en-US" sz="1800" b="0" i="0" u="none" strike="noStrike" baseline="0" dirty="0">
              <a:solidFill>
                <a:srgbClr val="006FC0"/>
              </a:solidFill>
              <a:latin typeface="Gill Sans MT" panose="020B0502020104020203" pitchFamily="34" charset="0"/>
            </a:endParaRPr>
          </a:p>
          <a:p>
            <a:r>
              <a:rPr lang="en-US" sz="1800" b="1" i="0" u="none" strike="noStrike" baseline="0" dirty="0">
                <a:solidFill>
                  <a:srgbClr val="006FC0"/>
                </a:solidFill>
                <a:latin typeface="Gill Sans MT" panose="020B0502020104020203" pitchFamily="34" charset="0"/>
              </a:rPr>
              <a:t>Handouts:</a:t>
            </a:r>
            <a:r>
              <a:rPr lang="en-US" sz="1800" b="0" i="0" u="none" strike="noStrike" baseline="0" dirty="0">
                <a:solidFill>
                  <a:srgbClr val="006FC0"/>
                </a:solidFill>
                <a:latin typeface="Gill Sans MT" panose="020B0502020104020203" pitchFamily="34" charset="0"/>
              </a:rPr>
              <a:t> None</a:t>
            </a:r>
          </a:p>
          <a:p>
            <a:endParaRPr lang="en-US" sz="1800" b="0" i="0" u="none" strike="noStrike" baseline="0" dirty="0">
              <a:solidFill>
                <a:srgbClr val="000000"/>
              </a:solidFill>
              <a:latin typeface="Gill Sans MT" panose="020B0502020104020203" pitchFamily="34" charset="0"/>
            </a:endParaRPr>
          </a:p>
          <a:p>
            <a:endParaRPr lang="en-US" dirty="0"/>
          </a:p>
        </p:txBody>
      </p:sp>
      <p:sp>
        <p:nvSpPr>
          <p:cNvPr id="4" name="Slide Number Placeholder 3"/>
          <p:cNvSpPr>
            <a:spLocks noGrp="1"/>
          </p:cNvSpPr>
          <p:nvPr>
            <p:ph type="sldNum" sz="quarter" idx="5"/>
          </p:nvPr>
        </p:nvSpPr>
        <p:spPr/>
        <p:txBody>
          <a:bodyPr/>
          <a:lstStyle/>
          <a:p>
            <a:fld id="{4CB941A8-19FF-490C-95FA-9088BD493CD8}" type="slidenum">
              <a:rPr lang="en-US" smtClean="0"/>
              <a:t>3</a:t>
            </a:fld>
            <a:endParaRPr lang="en-US"/>
          </a:p>
        </p:txBody>
      </p:sp>
    </p:spTree>
    <p:extLst>
      <p:ext uri="{BB962C8B-B14F-4D97-AF65-F5344CB8AC3E}">
        <p14:creationId xmlns:p14="http://schemas.microsoft.com/office/powerpoint/2010/main" val="2753697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Instructions: </a:t>
            </a:r>
            <a:r>
              <a:rPr lang="en-US" dirty="0"/>
              <a:t>Review the process thus far, and then highlight today’s meeting. </a:t>
            </a:r>
          </a:p>
          <a:p>
            <a:endParaRPr lang="en-US" dirty="0"/>
          </a:p>
          <a:p>
            <a:r>
              <a:rPr lang="en-US" sz="1200" b="1" i="0" u="none" strike="noStrike" baseline="0" dirty="0">
                <a:solidFill>
                  <a:srgbClr val="000000"/>
                </a:solidFill>
                <a:latin typeface="Gill Sans MT" panose="020B0502020104020203" pitchFamily="34" charset="0"/>
              </a:rPr>
              <a:t>Taking action on new strategies </a:t>
            </a:r>
            <a:r>
              <a:rPr lang="en-US" sz="1200" b="0" i="0" u="none" strike="noStrike" baseline="0" dirty="0">
                <a:solidFill>
                  <a:srgbClr val="000000"/>
                </a:solidFill>
                <a:latin typeface="Gill Sans MT" panose="020B0502020104020203" pitchFamily="34" charset="0"/>
              </a:rPr>
              <a:t>to support a strong business sector is the final phase of CREATE BRIDGES. During review and planning sessions, feedback from workforce participants and business collaborators will be analyzed. The RSC will brainstorm ideas to enhance and grow CREATE businesses and workforce in region. Feedback and brainstorming ideas will then be synthesized and used to identify short-, medium-, and long-term goals and strategies which will be used to develop a joint plan of action. </a:t>
            </a:r>
          </a:p>
          <a:p>
            <a:endParaRPr lang="en-US" sz="1200" b="0" i="0" u="none" strike="noStrike" baseline="0" dirty="0">
              <a:solidFill>
                <a:srgbClr val="000000"/>
              </a:solidFill>
              <a:latin typeface="Gill Sans MT" panose="020B0502020104020203" pitchFamily="34" charset="0"/>
            </a:endParaRPr>
          </a:p>
          <a:p>
            <a:r>
              <a:rPr lang="en-US" sz="1200" b="0" i="0" u="none" strike="noStrike" baseline="0" dirty="0">
                <a:solidFill>
                  <a:srgbClr val="000000"/>
                </a:solidFill>
                <a:latin typeface="Gill Sans MT" panose="020B0502020104020203" pitchFamily="34" charset="0"/>
              </a:rPr>
              <a:t>During this time gaps and opportunities for growth that were identified in the business retention and expansion and workforce focused phases will be taken into consideration and used to develop or adopt new, region-appropriate programs and trainings. The overall goal of this phase is to develop sustainable actions that create positive change in the local workforce and business environments and delegate tasks/responsibilities to RSC team members.</a:t>
            </a:r>
          </a:p>
          <a:p>
            <a:endParaRPr lang="en-US" sz="1200" b="0" i="0" u="none" strike="noStrike" baseline="0" dirty="0">
              <a:solidFill>
                <a:srgbClr val="006FC0"/>
              </a:solidFill>
              <a:latin typeface="Gill Sans MT" panose="020B0502020104020203" pitchFamily="34" charset="0"/>
            </a:endParaRPr>
          </a:p>
          <a:p>
            <a:r>
              <a:rPr lang="en-US" b="1" baseline="0" dirty="0"/>
              <a:t>Time: </a:t>
            </a:r>
            <a:r>
              <a:rPr lang="en-US" b="0" baseline="0" dirty="0"/>
              <a:t>3 </a:t>
            </a:r>
            <a:r>
              <a:rPr lang="en-US" baseline="0" dirty="0"/>
              <a:t>minutes</a:t>
            </a:r>
          </a:p>
          <a:p>
            <a:endParaRPr lang="en-US" altLang="en-US" baseline="0" dirty="0"/>
          </a:p>
          <a:p>
            <a:r>
              <a:rPr lang="en-US" b="1" dirty="0"/>
              <a:t>Materials: </a:t>
            </a:r>
            <a:r>
              <a:rPr lang="en-US" b="0" dirty="0"/>
              <a:t>None</a:t>
            </a:r>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Handouts: </a:t>
            </a:r>
            <a:r>
              <a:rPr lang="en-US" b="0" dirty="0"/>
              <a:t>None</a:t>
            </a:r>
          </a:p>
          <a:p>
            <a:endParaRPr lang="en-US" altLang="en-US" baseline="0" dirty="0"/>
          </a:p>
          <a:p>
            <a:endParaRPr lang="en-US" altLang="en-US" dirty="0"/>
          </a:p>
          <a:p>
            <a:endParaRPr lang="en-US" dirty="0"/>
          </a:p>
        </p:txBody>
      </p:sp>
      <p:sp>
        <p:nvSpPr>
          <p:cNvPr id="4" name="Slide Number Placeholder 3"/>
          <p:cNvSpPr>
            <a:spLocks noGrp="1"/>
          </p:cNvSpPr>
          <p:nvPr>
            <p:ph type="sldNum" sz="quarter" idx="10"/>
          </p:nvPr>
        </p:nvSpPr>
        <p:spPr/>
        <p:txBody>
          <a:bodyPr/>
          <a:lstStyle/>
          <a:p>
            <a:fld id="{F438A812-F84D-4E95-AE68-F4D1F44483F2}" type="slidenum">
              <a:rPr lang="en-US" smtClean="0"/>
              <a:t>4</a:t>
            </a:fld>
            <a:endParaRPr lang="en-US"/>
          </a:p>
        </p:txBody>
      </p:sp>
    </p:spTree>
    <p:extLst>
      <p:ext uri="{BB962C8B-B14F-4D97-AF65-F5344CB8AC3E}">
        <p14:creationId xmlns:p14="http://schemas.microsoft.com/office/powerpoint/2010/main" val="4142671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a:t>
            </a:r>
            <a:r>
              <a:rPr lang="en-US" dirty="0"/>
              <a:t>: This slide is to highlight how taking the data collected during the process can be analyzed to develop solutions that can be implemented by the RSC. Because the data collection portion of the process takes a considerable amount of time, it is important to highlight how data driven planning has positive impacts on the community (creates buy in from stakeholders, provides a data bank for grant applications, etc.). Note how important the RSC is in communicating the value of data collection and data driven planning to the community.</a:t>
            </a:r>
          </a:p>
          <a:p>
            <a:endParaRPr lang="en-US" dirty="0"/>
          </a:p>
          <a:p>
            <a:r>
              <a:rPr lang="en-US" b="1" baseline="0" dirty="0"/>
              <a:t>Time: </a:t>
            </a:r>
            <a:r>
              <a:rPr lang="en-US" b="0" baseline="0" dirty="0"/>
              <a:t>2 </a:t>
            </a:r>
            <a:r>
              <a:rPr lang="en-US" baseline="0" dirty="0"/>
              <a:t>minutes</a:t>
            </a:r>
          </a:p>
          <a:p>
            <a:endParaRPr lang="en-US" altLang="en-US" baseline="0" dirty="0"/>
          </a:p>
          <a:p>
            <a:r>
              <a:rPr lang="en-US" b="1" dirty="0"/>
              <a:t>Materials: </a:t>
            </a:r>
            <a:r>
              <a:rPr lang="en-US" b="0" dirty="0"/>
              <a:t>None</a:t>
            </a:r>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Handouts: </a:t>
            </a:r>
            <a:r>
              <a:rPr lang="en-US" b="0" dirty="0"/>
              <a:t>None</a:t>
            </a:r>
          </a:p>
          <a:p>
            <a:endParaRPr lang="en-US" dirty="0"/>
          </a:p>
        </p:txBody>
      </p:sp>
      <p:sp>
        <p:nvSpPr>
          <p:cNvPr id="4" name="Slide Number Placeholder 3"/>
          <p:cNvSpPr>
            <a:spLocks noGrp="1"/>
          </p:cNvSpPr>
          <p:nvPr>
            <p:ph type="sldNum" sz="quarter" idx="5"/>
          </p:nvPr>
        </p:nvSpPr>
        <p:spPr/>
        <p:txBody>
          <a:bodyPr/>
          <a:lstStyle/>
          <a:p>
            <a:fld id="{4CB941A8-19FF-490C-95FA-9088BD493CD8}" type="slidenum">
              <a:rPr lang="en-US" smtClean="0"/>
              <a:t>5</a:t>
            </a:fld>
            <a:endParaRPr lang="en-US"/>
          </a:p>
        </p:txBody>
      </p:sp>
    </p:spTree>
    <p:extLst>
      <p:ext uri="{BB962C8B-B14F-4D97-AF65-F5344CB8AC3E}">
        <p14:creationId xmlns:p14="http://schemas.microsoft.com/office/powerpoint/2010/main" val="4202686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r>
              <a:rPr lang="en-US" sz="1200" kern="1200" dirty="0">
                <a:solidFill>
                  <a:schemeClr val="tx1"/>
                </a:solidFill>
                <a:effectLst/>
                <a:latin typeface="+mn-lt"/>
                <a:ea typeface="+mn-ea"/>
                <a:cs typeface="+mn-cs"/>
              </a:rPr>
              <a:t>Use the following slides to insert the impact data from your state. Refer back to CREATE Academy module for examples of summary reports which can be condensed into key data themes. The CREATE Academy discussion may also have highlighted specific themes or data points to include in this recap. Examples of how other states represented this data can be found in the Appendix.</a:t>
            </a:r>
            <a:endParaRPr lang="en-US" b="1" dirty="0"/>
          </a:p>
          <a:p>
            <a:endParaRPr lang="en-US" b="1" dirty="0"/>
          </a:p>
          <a:p>
            <a:r>
              <a:rPr lang="en-US" b="1" dirty="0"/>
              <a:t>Time: </a:t>
            </a:r>
            <a:r>
              <a:rPr lang="en-US" b="0" dirty="0"/>
              <a:t>1-2 minutes</a:t>
            </a:r>
          </a:p>
          <a:p>
            <a:endParaRPr lang="en-US" b="1" dirty="0"/>
          </a:p>
          <a:p>
            <a:r>
              <a:rPr lang="en-US" b="1" dirty="0"/>
              <a:t>Materials: </a:t>
            </a:r>
            <a:r>
              <a:rPr lang="en-US" b="0" dirty="0"/>
              <a:t>Note paper, pens</a:t>
            </a:r>
          </a:p>
          <a:p>
            <a:endParaRPr lang="en-US" b="1" dirty="0"/>
          </a:p>
          <a:p>
            <a:r>
              <a:rPr lang="en-US" b="1" dirty="0"/>
              <a:t>Handouts: </a:t>
            </a:r>
            <a:r>
              <a:rPr lang="en-US" b="0" dirty="0"/>
              <a:t>Key Data Themes Handout</a:t>
            </a:r>
          </a:p>
        </p:txBody>
      </p:sp>
      <p:sp>
        <p:nvSpPr>
          <p:cNvPr id="4" name="Slide Number Placeholder 3"/>
          <p:cNvSpPr>
            <a:spLocks noGrp="1"/>
          </p:cNvSpPr>
          <p:nvPr>
            <p:ph type="sldNum" sz="quarter" idx="5"/>
          </p:nvPr>
        </p:nvSpPr>
        <p:spPr/>
        <p:txBody>
          <a:bodyPr/>
          <a:lstStyle/>
          <a:p>
            <a:fld id="{4CB941A8-19FF-490C-95FA-9088BD493CD8}" type="slidenum">
              <a:rPr lang="en-US" smtClean="0"/>
              <a:t>6</a:t>
            </a:fld>
            <a:endParaRPr lang="en-US"/>
          </a:p>
        </p:txBody>
      </p:sp>
    </p:spTree>
    <p:extLst>
      <p:ext uri="{BB962C8B-B14F-4D97-AF65-F5344CB8AC3E}">
        <p14:creationId xmlns:p14="http://schemas.microsoft.com/office/powerpoint/2010/main" val="39524550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r>
              <a:rPr lang="en-US" sz="1200" kern="1200" dirty="0">
                <a:solidFill>
                  <a:schemeClr val="tx1"/>
                </a:solidFill>
                <a:effectLst/>
                <a:latin typeface="+mn-lt"/>
                <a:ea typeface="+mn-ea"/>
                <a:cs typeface="+mn-cs"/>
              </a:rPr>
              <a:t>Note the key themes extracted from the collected data.</a:t>
            </a:r>
            <a:endParaRPr lang="en-US" b="1" dirty="0"/>
          </a:p>
          <a:p>
            <a:endParaRPr lang="en-US" b="1" dirty="0"/>
          </a:p>
          <a:p>
            <a:r>
              <a:rPr lang="en-US" b="1" dirty="0"/>
              <a:t>Time: </a:t>
            </a:r>
            <a:r>
              <a:rPr lang="en-US" b="0" dirty="0"/>
              <a:t>1-2 minutes</a:t>
            </a:r>
          </a:p>
          <a:p>
            <a:endParaRPr lang="en-US" b="1" dirty="0"/>
          </a:p>
          <a:p>
            <a:r>
              <a:rPr lang="en-US" b="1" dirty="0"/>
              <a:t>Materials: </a:t>
            </a:r>
            <a:r>
              <a:rPr lang="en-US" b="0" dirty="0"/>
              <a:t>Note paper, pens</a:t>
            </a:r>
          </a:p>
          <a:p>
            <a:endParaRPr lang="en-US" b="1" dirty="0"/>
          </a:p>
          <a:p>
            <a:r>
              <a:rPr lang="en-US" b="1" dirty="0"/>
              <a:t>Handouts: </a:t>
            </a:r>
            <a:r>
              <a:rPr lang="en-US" b="0" dirty="0"/>
              <a:t>Key Data Themes Handout</a:t>
            </a:r>
          </a:p>
          <a:p>
            <a:endParaRPr lang="en-US" dirty="0"/>
          </a:p>
        </p:txBody>
      </p:sp>
      <p:sp>
        <p:nvSpPr>
          <p:cNvPr id="4" name="Slide Number Placeholder 3"/>
          <p:cNvSpPr>
            <a:spLocks noGrp="1"/>
          </p:cNvSpPr>
          <p:nvPr>
            <p:ph type="sldNum" sz="quarter" idx="5"/>
          </p:nvPr>
        </p:nvSpPr>
        <p:spPr/>
        <p:txBody>
          <a:bodyPr/>
          <a:lstStyle/>
          <a:p>
            <a:fld id="{4CB941A8-19FF-490C-95FA-9088BD493CD8}" type="slidenum">
              <a:rPr lang="en-US" smtClean="0"/>
              <a:t>7</a:t>
            </a:fld>
            <a:endParaRPr lang="en-US"/>
          </a:p>
        </p:txBody>
      </p:sp>
    </p:spTree>
    <p:extLst>
      <p:ext uri="{BB962C8B-B14F-4D97-AF65-F5344CB8AC3E}">
        <p14:creationId xmlns:p14="http://schemas.microsoft.com/office/powerpoint/2010/main" val="34830770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r>
              <a:rPr lang="en-US" sz="1200" b="0" i="0" u="none" strike="noStrike" baseline="0" dirty="0">
                <a:solidFill>
                  <a:srgbClr val="000000"/>
                </a:solidFill>
                <a:latin typeface="Gill Sans MT" panose="020B0502020104020203" pitchFamily="34" charset="0"/>
              </a:rPr>
              <a:t>Discuss how the key themes from the data can be analyzed for opportunities for action. Review the </a:t>
            </a:r>
            <a:r>
              <a:rPr lang="en-US" dirty="0"/>
              <a:t>opportunities for action that were identified at the CREATE Academy.</a:t>
            </a:r>
            <a:endParaRPr lang="en-US" sz="1200" b="0" i="0" u="none" strike="noStrike" baseline="0" dirty="0">
              <a:solidFill>
                <a:srgbClr val="000000"/>
              </a:solidFill>
              <a:latin typeface="Gill Sans MT" panose="020B0502020104020203" pitchFamily="34" charset="0"/>
            </a:endParaRPr>
          </a:p>
          <a:p>
            <a:endParaRPr lang="en-US" b="1" dirty="0"/>
          </a:p>
          <a:p>
            <a:r>
              <a:rPr lang="en-US" b="1" dirty="0"/>
              <a:t>Time: </a:t>
            </a:r>
            <a:r>
              <a:rPr lang="en-US" b="0" dirty="0"/>
              <a:t>1-2 minutes</a:t>
            </a:r>
          </a:p>
          <a:p>
            <a:endParaRPr lang="en-US" b="1" dirty="0"/>
          </a:p>
          <a:p>
            <a:r>
              <a:rPr lang="en-US" b="1" dirty="0"/>
              <a:t>Materials: </a:t>
            </a:r>
            <a:r>
              <a:rPr lang="en-US" b="0" dirty="0"/>
              <a:t>Note paper, pens</a:t>
            </a:r>
          </a:p>
          <a:p>
            <a:endParaRPr lang="en-US" b="1" dirty="0"/>
          </a:p>
          <a:p>
            <a:r>
              <a:rPr lang="en-US" b="1" dirty="0"/>
              <a:t>Handouts: </a:t>
            </a:r>
            <a:r>
              <a:rPr lang="en-US" b="0" dirty="0"/>
              <a:t>Key Data Themes Handout</a:t>
            </a:r>
          </a:p>
          <a:p>
            <a:endParaRPr lang="en-US" dirty="0"/>
          </a:p>
        </p:txBody>
      </p:sp>
      <p:sp>
        <p:nvSpPr>
          <p:cNvPr id="4" name="Slide Number Placeholder 3"/>
          <p:cNvSpPr>
            <a:spLocks noGrp="1"/>
          </p:cNvSpPr>
          <p:nvPr>
            <p:ph type="sldNum" sz="quarter" idx="5"/>
          </p:nvPr>
        </p:nvSpPr>
        <p:spPr/>
        <p:txBody>
          <a:bodyPr/>
          <a:lstStyle/>
          <a:p>
            <a:fld id="{4CB941A8-19FF-490C-95FA-9088BD493CD8}" type="slidenum">
              <a:rPr lang="en-US" smtClean="0"/>
              <a:t>8</a:t>
            </a:fld>
            <a:endParaRPr lang="en-US"/>
          </a:p>
        </p:txBody>
      </p:sp>
    </p:spTree>
    <p:extLst>
      <p:ext uri="{BB962C8B-B14F-4D97-AF65-F5344CB8AC3E}">
        <p14:creationId xmlns:p14="http://schemas.microsoft.com/office/powerpoint/2010/main" val="28725502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r>
              <a:rPr lang="en-US" sz="1200" kern="1200" dirty="0">
                <a:solidFill>
                  <a:schemeClr val="tx1"/>
                </a:solidFill>
                <a:effectLst/>
                <a:latin typeface="+mn-lt"/>
                <a:ea typeface="+mn-ea"/>
                <a:cs typeface="+mn-cs"/>
              </a:rPr>
              <a:t>From the opportunities for action that were identified at the CREATE Academy, create a list of priorities. See the next slide for an example.</a:t>
            </a:r>
            <a:endParaRPr lang="en-US" b="1" dirty="0"/>
          </a:p>
          <a:p>
            <a:endParaRPr lang="en-US" b="1" dirty="0"/>
          </a:p>
          <a:p>
            <a:r>
              <a:rPr lang="en-US" b="1" dirty="0"/>
              <a:t>Time: </a:t>
            </a:r>
            <a:r>
              <a:rPr lang="en-US" b="0" dirty="0"/>
              <a:t>5-10 minutes</a:t>
            </a:r>
          </a:p>
          <a:p>
            <a:endParaRPr lang="en-US" b="1" dirty="0"/>
          </a:p>
          <a:p>
            <a:r>
              <a:rPr lang="en-US" b="1" dirty="0"/>
              <a:t>Materials: </a:t>
            </a:r>
            <a:r>
              <a:rPr lang="en-US" b="0" dirty="0"/>
              <a:t>Note paper, pens</a:t>
            </a:r>
          </a:p>
          <a:p>
            <a:endParaRPr lang="en-US" b="1" dirty="0"/>
          </a:p>
          <a:p>
            <a:r>
              <a:rPr lang="en-US" b="1" dirty="0"/>
              <a:t>Handouts: </a:t>
            </a:r>
            <a:r>
              <a:rPr lang="en-US" b="0" dirty="0"/>
              <a:t>Key Data Themes Handout</a:t>
            </a:r>
          </a:p>
          <a:p>
            <a:endParaRPr lang="en-US" dirty="0"/>
          </a:p>
        </p:txBody>
      </p:sp>
      <p:sp>
        <p:nvSpPr>
          <p:cNvPr id="4" name="Slide Number Placeholder 3"/>
          <p:cNvSpPr>
            <a:spLocks noGrp="1"/>
          </p:cNvSpPr>
          <p:nvPr>
            <p:ph type="sldNum" sz="quarter" idx="5"/>
          </p:nvPr>
        </p:nvSpPr>
        <p:spPr/>
        <p:txBody>
          <a:bodyPr/>
          <a:lstStyle/>
          <a:p>
            <a:fld id="{4CB941A8-19FF-490C-95FA-9088BD493CD8}" type="slidenum">
              <a:rPr lang="en-US" smtClean="0"/>
              <a:t>9</a:t>
            </a:fld>
            <a:endParaRPr lang="en-US"/>
          </a:p>
        </p:txBody>
      </p:sp>
    </p:spTree>
    <p:extLst>
      <p:ext uri="{BB962C8B-B14F-4D97-AF65-F5344CB8AC3E}">
        <p14:creationId xmlns:p14="http://schemas.microsoft.com/office/powerpoint/2010/main" val="5285339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Pr>
        <a:gradFill flip="none" rotWithShape="1">
          <a:gsLst>
            <a:gs pos="99000">
              <a:schemeClr val="accent1">
                <a:lumMod val="75000"/>
              </a:schemeClr>
            </a:gs>
            <a:gs pos="54000">
              <a:schemeClr val="bg1">
                <a:alpha val="93000"/>
              </a:schemeClr>
            </a:gs>
            <a:gs pos="12000">
              <a:schemeClr val="bg1">
                <a:alpha val="96000"/>
              </a:schemeClr>
            </a:gs>
          </a:gsLst>
          <a:lin ang="5400000" scaled="1"/>
          <a:tileRect/>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848640"/>
            <a:ext cx="9144000" cy="764479"/>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6563" y="417210"/>
            <a:ext cx="6678874" cy="3900790"/>
          </a:xfrm>
          <a:prstGeom prst="rect">
            <a:avLst/>
          </a:prstGeom>
        </p:spPr>
      </p:pic>
      <p:pic>
        <p:nvPicPr>
          <p:cNvPr id="6" name="Picture 5">
            <a:extLst>
              <a:ext uri="{FF2B5EF4-FFF2-40B4-BE49-F238E27FC236}">
                <a16:creationId xmlns:a16="http://schemas.microsoft.com/office/drawing/2014/main" id="{0D583250-0613-451E-85F8-6AD8EE448B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0466" y="261053"/>
            <a:ext cx="1532230" cy="620650"/>
          </a:xfrm>
          <a:prstGeom prst="rect">
            <a:avLst/>
          </a:prstGeom>
        </p:spPr>
      </p:pic>
    </p:spTree>
    <p:extLst>
      <p:ext uri="{BB962C8B-B14F-4D97-AF65-F5344CB8AC3E}">
        <p14:creationId xmlns:p14="http://schemas.microsoft.com/office/powerpoint/2010/main" val="865175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27CF3A3-3430-469B-B1E3-8E878CD5F99D}" type="datetimeFigureOut">
              <a:rPr lang="en-US" smtClean="0"/>
              <a:t>2/2/2024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240B5F01-F6C2-45BA-918C-67964B88FB9A}" type="slidenum">
              <a:rPr lang="en-US" smtClean="0"/>
              <a:t>‹#›</a:t>
            </a:fld>
            <a:endParaRPr lang="en-US"/>
          </a:p>
        </p:txBody>
      </p:sp>
    </p:spTree>
    <p:extLst>
      <p:ext uri="{BB962C8B-B14F-4D97-AF65-F5344CB8AC3E}">
        <p14:creationId xmlns:p14="http://schemas.microsoft.com/office/powerpoint/2010/main" val="3012912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27CF3A3-3430-469B-B1E3-8E878CD5F99D}" type="datetimeFigureOut">
              <a:rPr lang="en-US" smtClean="0"/>
              <a:t>2/2/2024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240B5F01-F6C2-45BA-918C-67964B88FB9A}" type="slidenum">
              <a:rPr lang="en-US" smtClean="0"/>
              <a:t>‹#›</a:t>
            </a:fld>
            <a:endParaRPr lang="en-US"/>
          </a:p>
        </p:txBody>
      </p:sp>
    </p:spTree>
    <p:extLst>
      <p:ext uri="{BB962C8B-B14F-4D97-AF65-F5344CB8AC3E}">
        <p14:creationId xmlns:p14="http://schemas.microsoft.com/office/powerpoint/2010/main" val="37171241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4433F-A05E-4BEC-BAF9-B03065D0F2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2DAAE1-86E6-40F1-A3DB-91EFFE91C3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145D03-C21F-4017-A243-CF0DE66C3426}"/>
              </a:ext>
            </a:extLst>
          </p:cNvPr>
          <p:cNvSpPr>
            <a:spLocks noGrp="1"/>
          </p:cNvSpPr>
          <p:nvPr>
            <p:ph type="dt" sz="half" idx="10"/>
          </p:nvPr>
        </p:nvSpPr>
        <p:spPr/>
        <p:txBody>
          <a:bodyPr/>
          <a:lstStyle/>
          <a:p>
            <a:fld id="{327CF3A3-3430-469B-B1E3-8E878CD5F99D}" type="datetimeFigureOut">
              <a:rPr lang="en-US" smtClean="0"/>
              <a:t>2/2/2024</a:t>
            </a:fld>
            <a:endParaRPr lang="en-US"/>
          </a:p>
        </p:txBody>
      </p:sp>
      <p:sp>
        <p:nvSpPr>
          <p:cNvPr id="5" name="Footer Placeholder 4">
            <a:extLst>
              <a:ext uri="{FF2B5EF4-FFF2-40B4-BE49-F238E27FC236}">
                <a16:creationId xmlns:a16="http://schemas.microsoft.com/office/drawing/2014/main" id="{300A37FC-CB20-4549-A06B-F4F2F9D084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9E53EA-3115-4D09-BBE5-8B257AF4DDDE}"/>
              </a:ext>
            </a:extLst>
          </p:cNvPr>
          <p:cNvSpPr>
            <a:spLocks noGrp="1"/>
          </p:cNvSpPr>
          <p:nvPr>
            <p:ph type="sldNum" sz="quarter" idx="12"/>
          </p:nvPr>
        </p:nvSpPr>
        <p:spPr/>
        <p:txBody>
          <a:bodyPr/>
          <a:lstStyle/>
          <a:p>
            <a:fld id="{240B5F01-F6C2-45BA-918C-67964B88FB9A}" type="slidenum">
              <a:rPr lang="en-US" smtClean="0"/>
              <a:t>‹#›</a:t>
            </a:fld>
            <a:endParaRPr lang="en-US"/>
          </a:p>
        </p:txBody>
      </p:sp>
    </p:spTree>
    <p:extLst>
      <p:ext uri="{BB962C8B-B14F-4D97-AF65-F5344CB8AC3E}">
        <p14:creationId xmlns:p14="http://schemas.microsoft.com/office/powerpoint/2010/main" val="1206402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29363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3786810"/>
            <a:ext cx="12192000" cy="127653"/>
          </a:xfrm>
          <a:prstGeom prst="rect">
            <a:avLst/>
          </a:prstGeom>
          <a:gradFill flip="none" rotWithShape="1">
            <a:gsLst>
              <a:gs pos="28000">
                <a:srgbClr val="00ABD6"/>
              </a:gs>
              <a:gs pos="100000">
                <a:schemeClr val="bg1">
                  <a:alpha val="96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2532989"/>
            <a:ext cx="10515600" cy="1249219"/>
          </a:xfrm>
        </p:spPr>
        <p:txBody>
          <a:bodyPr anchor="b"/>
          <a:lstStyle>
            <a:lvl1pPr algn="ctr">
              <a:defRPr sz="6000"/>
            </a:lvl1pPr>
          </a:lstStyle>
          <a:p>
            <a:r>
              <a:rPr lang="en-US"/>
              <a:t>Click to edit Master title style</a:t>
            </a:r>
          </a:p>
        </p:txBody>
      </p:sp>
      <p:sp>
        <p:nvSpPr>
          <p:cNvPr id="8" name="Rectangle 7"/>
          <p:cNvSpPr/>
          <p:nvPr/>
        </p:nvSpPr>
        <p:spPr>
          <a:xfrm>
            <a:off x="2004318" y="3914462"/>
            <a:ext cx="10187681" cy="143749"/>
          </a:xfrm>
          <a:prstGeom prst="rect">
            <a:avLst/>
          </a:prstGeom>
          <a:gradFill>
            <a:gsLst>
              <a:gs pos="29000">
                <a:srgbClr val="FCB040"/>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578087" y="4058212"/>
            <a:ext cx="8613913" cy="137160"/>
          </a:xfrm>
          <a:prstGeom prst="rect">
            <a:avLst/>
          </a:prstGeom>
          <a:gradFill>
            <a:gsLst>
              <a:gs pos="30000">
                <a:srgbClr val="00ABD6"/>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23264" y="252122"/>
            <a:ext cx="2232384" cy="1278173"/>
          </a:xfrm>
          <a:prstGeom prst="rect">
            <a:avLst/>
          </a:prstGeom>
        </p:spPr>
      </p:pic>
    </p:spTree>
    <p:extLst>
      <p:ext uri="{BB962C8B-B14F-4D97-AF65-F5344CB8AC3E}">
        <p14:creationId xmlns:p14="http://schemas.microsoft.com/office/powerpoint/2010/main" val="3577146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38970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38970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2020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0753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90726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327CF3A3-3430-469B-B1E3-8E878CD5F99D}" type="datetimeFigureOut">
              <a:rPr lang="en-US" smtClean="0"/>
              <a:t>2/2/2024</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240B5F01-F6C2-45BA-918C-67964B88FB9A}" type="slidenum">
              <a:rPr lang="en-US" smtClean="0"/>
              <a:t>‹#›</a:t>
            </a:fld>
            <a:endParaRPr lang="en-US"/>
          </a:p>
        </p:txBody>
      </p:sp>
    </p:spTree>
    <p:extLst>
      <p:ext uri="{BB962C8B-B14F-4D97-AF65-F5344CB8AC3E}">
        <p14:creationId xmlns:p14="http://schemas.microsoft.com/office/powerpoint/2010/main" val="4036182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27CF3A3-3430-469B-B1E3-8E878CD5F99D}" type="datetimeFigureOut">
              <a:rPr lang="en-US" smtClean="0"/>
              <a:t>2/2/2024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240B5F01-F6C2-45BA-918C-67964B88FB9A}" type="slidenum">
              <a:rPr lang="en-US" smtClean="0"/>
              <a:t>‹#›</a:t>
            </a:fld>
            <a:endParaRPr lang="en-US"/>
          </a:p>
        </p:txBody>
      </p:sp>
    </p:spTree>
    <p:extLst>
      <p:ext uri="{BB962C8B-B14F-4D97-AF65-F5344CB8AC3E}">
        <p14:creationId xmlns:p14="http://schemas.microsoft.com/office/powerpoint/2010/main" val="1735736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27CF3A3-3430-469B-B1E3-8E878CD5F99D}" type="datetimeFigureOut">
              <a:rPr lang="en-US" smtClean="0"/>
              <a:t>2/2/2024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240B5F01-F6C2-45BA-918C-67964B88FB9A}" type="slidenum">
              <a:rPr lang="en-US" smtClean="0"/>
              <a:t>‹#›</a:t>
            </a:fld>
            <a:endParaRPr lang="en-US"/>
          </a:p>
        </p:txBody>
      </p:sp>
    </p:spTree>
    <p:extLst>
      <p:ext uri="{BB962C8B-B14F-4D97-AF65-F5344CB8AC3E}">
        <p14:creationId xmlns:p14="http://schemas.microsoft.com/office/powerpoint/2010/main" val="4213396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8866" y="208261"/>
            <a:ext cx="11168273"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728866" y="1676538"/>
            <a:ext cx="11168273" cy="356102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9483952" y="227729"/>
            <a:ext cx="2281152" cy="1306095"/>
          </a:xfrm>
          <a:prstGeom prst="rect">
            <a:avLst/>
          </a:prstGeom>
        </p:spPr>
      </p:pic>
      <p:sp>
        <p:nvSpPr>
          <p:cNvPr id="9" name="Rectangle 8"/>
          <p:cNvSpPr/>
          <p:nvPr/>
        </p:nvSpPr>
        <p:spPr>
          <a:xfrm rot="5400000">
            <a:off x="-2655741" y="2800847"/>
            <a:ext cx="5784574" cy="182880"/>
          </a:xfrm>
          <a:prstGeom prst="rect">
            <a:avLst/>
          </a:prstGeom>
          <a:gradFill>
            <a:gsLst>
              <a:gs pos="29000">
                <a:srgbClr val="FCB040"/>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5400000">
            <a:off x="-2143213" y="2468880"/>
            <a:ext cx="5120640" cy="182880"/>
          </a:xfrm>
          <a:prstGeom prst="rect">
            <a:avLst/>
          </a:prstGeom>
          <a:gradFill>
            <a:gsLst>
              <a:gs pos="30000">
                <a:srgbClr val="00ABD6"/>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802704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4D73FCFF-AF22-4E5F-AF1C-4C5AEBA73E6E}"/>
              </a:ext>
            </a:extLst>
          </p:cNvPr>
          <p:cNvSpPr>
            <a:spLocks noGrp="1"/>
          </p:cNvSpPr>
          <p:nvPr>
            <p:ph type="title" idx="4294967295"/>
          </p:nvPr>
        </p:nvSpPr>
        <p:spPr>
          <a:xfrm>
            <a:off x="1524000" y="3848100"/>
            <a:ext cx="9144000" cy="7651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Strategy Development Meeting</a:t>
            </a:r>
          </a:p>
        </p:txBody>
      </p:sp>
    </p:spTree>
    <p:extLst>
      <p:ext uri="{BB962C8B-B14F-4D97-AF65-F5344CB8AC3E}">
        <p14:creationId xmlns:p14="http://schemas.microsoft.com/office/powerpoint/2010/main" val="1077537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913BE-8B64-4FC0-AC16-8C97E0D7C9EB}"/>
              </a:ext>
            </a:extLst>
          </p:cNvPr>
          <p:cNvSpPr>
            <a:spLocks noGrp="1"/>
          </p:cNvSpPr>
          <p:nvPr>
            <p:ph type="title"/>
          </p:nvPr>
        </p:nvSpPr>
        <p:spPr/>
        <p:txBody>
          <a:bodyPr/>
          <a:lstStyle/>
          <a:p>
            <a:r>
              <a:rPr lang="en-US" dirty="0">
                <a:solidFill>
                  <a:schemeClr val="accent3"/>
                </a:solidFill>
              </a:rPr>
              <a:t>Pilot Region Example:</a:t>
            </a:r>
            <a:br>
              <a:rPr lang="en-US" dirty="0">
                <a:solidFill>
                  <a:schemeClr val="accent3"/>
                </a:solidFill>
              </a:rPr>
            </a:br>
            <a:r>
              <a:rPr lang="en-US" dirty="0"/>
              <a:t>CREATE 3Cs Priorities</a:t>
            </a:r>
          </a:p>
        </p:txBody>
      </p:sp>
      <p:sp>
        <p:nvSpPr>
          <p:cNvPr id="3" name="Content Placeholder 2">
            <a:extLst>
              <a:ext uri="{FF2B5EF4-FFF2-40B4-BE49-F238E27FC236}">
                <a16:creationId xmlns:a16="http://schemas.microsoft.com/office/drawing/2014/main" id="{F8BE7255-FE0F-4AFB-93A8-D134E4DF240B}"/>
              </a:ext>
            </a:extLst>
          </p:cNvPr>
          <p:cNvSpPr>
            <a:spLocks noGrp="1"/>
          </p:cNvSpPr>
          <p:nvPr>
            <p:ph idx="1"/>
          </p:nvPr>
        </p:nvSpPr>
        <p:spPr/>
        <p:txBody>
          <a:bodyPr>
            <a:normAutofit lnSpcReduction="10000"/>
          </a:bodyPr>
          <a:lstStyle/>
          <a:p>
            <a:pPr marL="514350" lvl="0" indent="-514350">
              <a:buFont typeface="+mj-lt"/>
              <a:buAutoNum type="arabicPeriod"/>
            </a:pPr>
            <a:r>
              <a:rPr lang="en-US" dirty="0"/>
              <a:t>Business: Update BR&amp;E information since pandemic</a:t>
            </a:r>
          </a:p>
          <a:p>
            <a:pPr marL="514350" lvl="0" indent="-514350">
              <a:buFont typeface="+mj-lt"/>
              <a:buAutoNum type="arabicPeriod"/>
            </a:pPr>
            <a:r>
              <a:rPr lang="en-US" dirty="0"/>
              <a:t>Business: Engage businesses through connection to elected officials and celebrating existing businesses</a:t>
            </a:r>
          </a:p>
          <a:p>
            <a:pPr marL="514350" lvl="0" indent="-514350">
              <a:buFont typeface="+mj-lt"/>
              <a:buAutoNum type="arabicPeriod"/>
            </a:pPr>
            <a:r>
              <a:rPr lang="en-US" dirty="0"/>
              <a:t>Business: Support Chambers</a:t>
            </a:r>
          </a:p>
          <a:p>
            <a:pPr marL="514350" indent="-514350">
              <a:buFont typeface="+mj-lt"/>
              <a:buAutoNum type="arabicPeriod"/>
            </a:pPr>
            <a:r>
              <a:rPr lang="en-US" dirty="0"/>
              <a:t>Business: Better market research</a:t>
            </a:r>
          </a:p>
          <a:p>
            <a:pPr marL="514350" lvl="0" indent="-514350">
              <a:buFont typeface="+mj-lt"/>
              <a:buAutoNum type="arabicPeriod"/>
            </a:pPr>
            <a:r>
              <a:rPr lang="en-US" dirty="0"/>
              <a:t>Business &amp; Employee: Better understanding of available &amp; desirable benefits</a:t>
            </a:r>
          </a:p>
          <a:p>
            <a:pPr marL="514350" indent="-514350">
              <a:buFont typeface="+mj-lt"/>
              <a:buAutoNum type="arabicPeriod"/>
            </a:pPr>
            <a:r>
              <a:rPr lang="en-US" dirty="0"/>
              <a:t>Employee: Workforce training</a:t>
            </a:r>
          </a:p>
          <a:p>
            <a:pPr marL="514350" lvl="0" indent="-514350">
              <a:buFont typeface="+mj-lt"/>
              <a:buAutoNum type="arabicPeriod"/>
            </a:pPr>
            <a:endParaRPr lang="en-US" dirty="0"/>
          </a:p>
          <a:p>
            <a:endParaRPr lang="en-US" dirty="0"/>
          </a:p>
        </p:txBody>
      </p:sp>
    </p:spTree>
    <p:extLst>
      <p:ext uri="{BB962C8B-B14F-4D97-AF65-F5344CB8AC3E}">
        <p14:creationId xmlns:p14="http://schemas.microsoft.com/office/powerpoint/2010/main" val="3228243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56A69-6871-4966-B9A5-123488A93B34}"/>
              </a:ext>
            </a:extLst>
          </p:cNvPr>
          <p:cNvSpPr>
            <a:spLocks noGrp="1"/>
          </p:cNvSpPr>
          <p:nvPr>
            <p:ph type="title"/>
          </p:nvPr>
        </p:nvSpPr>
        <p:spPr/>
        <p:txBody>
          <a:bodyPr/>
          <a:lstStyle/>
          <a:p>
            <a:r>
              <a:rPr lang="en-US" dirty="0"/>
              <a:t>Strategies for Priorities</a:t>
            </a:r>
          </a:p>
        </p:txBody>
      </p:sp>
      <p:sp>
        <p:nvSpPr>
          <p:cNvPr id="5" name="TextBox 4">
            <a:extLst>
              <a:ext uri="{FF2B5EF4-FFF2-40B4-BE49-F238E27FC236}">
                <a16:creationId xmlns:a16="http://schemas.microsoft.com/office/drawing/2014/main" id="{8C7A39EC-CA9D-4789-9370-5EC75933E490}"/>
              </a:ext>
            </a:extLst>
          </p:cNvPr>
          <p:cNvSpPr txBox="1"/>
          <p:nvPr/>
        </p:nvSpPr>
        <p:spPr>
          <a:xfrm>
            <a:off x="838200" y="1248566"/>
            <a:ext cx="5181600" cy="584775"/>
          </a:xfrm>
          <a:prstGeom prst="rect">
            <a:avLst/>
          </a:prstGeom>
          <a:noFill/>
        </p:spPr>
        <p:txBody>
          <a:bodyPr wrap="square" rtlCol="0">
            <a:spAutoFit/>
          </a:bodyPr>
          <a:lstStyle/>
          <a:p>
            <a:r>
              <a:rPr lang="en-US" sz="3200"/>
              <a:t>Priorities</a:t>
            </a:r>
          </a:p>
        </p:txBody>
      </p:sp>
      <p:sp>
        <p:nvSpPr>
          <p:cNvPr id="6" name="TextBox 5">
            <a:extLst>
              <a:ext uri="{FF2B5EF4-FFF2-40B4-BE49-F238E27FC236}">
                <a16:creationId xmlns:a16="http://schemas.microsoft.com/office/drawing/2014/main" id="{7FBED4CD-125B-432C-95FB-545377B91B4A}"/>
              </a:ext>
            </a:extLst>
          </p:cNvPr>
          <p:cNvSpPr txBox="1"/>
          <p:nvPr/>
        </p:nvSpPr>
        <p:spPr>
          <a:xfrm>
            <a:off x="6172200" y="1248566"/>
            <a:ext cx="5181600" cy="584775"/>
          </a:xfrm>
          <a:prstGeom prst="rect">
            <a:avLst/>
          </a:prstGeom>
          <a:noFill/>
        </p:spPr>
        <p:txBody>
          <a:bodyPr wrap="square" rtlCol="0">
            <a:spAutoFit/>
          </a:bodyPr>
          <a:lstStyle/>
          <a:p>
            <a:r>
              <a:rPr lang="en-US" sz="3200"/>
              <a:t>Strategies</a:t>
            </a:r>
          </a:p>
        </p:txBody>
      </p:sp>
      <p:sp>
        <p:nvSpPr>
          <p:cNvPr id="3" name="Content Placeholder 2">
            <a:extLst>
              <a:ext uri="{FF2B5EF4-FFF2-40B4-BE49-F238E27FC236}">
                <a16:creationId xmlns:a16="http://schemas.microsoft.com/office/drawing/2014/main" id="{69A22113-0ABF-497A-A5CB-DBE38EB79A8D}"/>
              </a:ext>
              <a:ext uri="{C183D7F6-B498-43B3-948B-1728B52AA6E4}">
                <adec:decorative xmlns:adec="http://schemas.microsoft.com/office/drawing/2017/decorative" val="1"/>
              </a:ext>
            </a:extLst>
          </p:cNvPr>
          <p:cNvSpPr>
            <a:spLocks noGrp="1"/>
          </p:cNvSpPr>
          <p:nvPr>
            <p:ph sz="half" idx="1"/>
          </p:nvPr>
        </p:nvSpPr>
        <p:spPr/>
        <p:txBody>
          <a:bodyPr/>
          <a:lstStyle/>
          <a:p>
            <a:endParaRPr lang="en-US"/>
          </a:p>
        </p:txBody>
      </p:sp>
      <p:sp>
        <p:nvSpPr>
          <p:cNvPr id="4" name="Content Placeholder 3">
            <a:extLst>
              <a:ext uri="{FF2B5EF4-FFF2-40B4-BE49-F238E27FC236}">
                <a16:creationId xmlns:a16="http://schemas.microsoft.com/office/drawing/2014/main" id="{4AFAEEF7-2873-4235-81BF-14C735107683}"/>
              </a:ext>
              <a:ext uri="{C183D7F6-B498-43B3-948B-1728B52AA6E4}">
                <adec:decorative xmlns:adec="http://schemas.microsoft.com/office/drawing/2017/decorative" val="1"/>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1562717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31440-406B-4E74-B0B2-B456A57F62F4}"/>
              </a:ext>
            </a:extLst>
          </p:cNvPr>
          <p:cNvSpPr>
            <a:spLocks noGrp="1"/>
          </p:cNvSpPr>
          <p:nvPr>
            <p:ph type="title"/>
          </p:nvPr>
        </p:nvSpPr>
        <p:spPr>
          <a:xfrm>
            <a:off x="728866" y="63882"/>
            <a:ext cx="11168273" cy="1325563"/>
          </a:xfrm>
        </p:spPr>
        <p:txBody>
          <a:bodyPr/>
          <a:lstStyle/>
          <a:p>
            <a:r>
              <a:rPr lang="en-US" dirty="0">
                <a:solidFill>
                  <a:schemeClr val="accent3"/>
                </a:solidFill>
              </a:rPr>
              <a:t>Pilot Region Example: </a:t>
            </a:r>
            <a:br>
              <a:rPr lang="en-US" dirty="0">
                <a:solidFill>
                  <a:schemeClr val="accent3"/>
                </a:solidFill>
              </a:rPr>
            </a:br>
            <a:r>
              <a:rPr lang="en-US" dirty="0"/>
              <a:t>Strategies for Priorities</a:t>
            </a:r>
          </a:p>
        </p:txBody>
      </p:sp>
      <p:sp>
        <p:nvSpPr>
          <p:cNvPr id="4" name="Rectangle 3">
            <a:extLst>
              <a:ext uri="{FF2B5EF4-FFF2-40B4-BE49-F238E27FC236}">
                <a16:creationId xmlns:a16="http://schemas.microsoft.com/office/drawing/2014/main" id="{D7B56D54-0B85-4E90-9D4C-7CCD6A2265CC}"/>
              </a:ext>
            </a:extLst>
          </p:cNvPr>
          <p:cNvSpPr/>
          <p:nvPr/>
        </p:nvSpPr>
        <p:spPr>
          <a:xfrm>
            <a:off x="728866" y="1517868"/>
            <a:ext cx="4479238" cy="3631763"/>
          </a:xfrm>
          <a:prstGeom prst="rect">
            <a:avLst/>
          </a:prstGeom>
          <a:ln>
            <a:solidFill>
              <a:srgbClr val="00ADDC"/>
            </a:solidFill>
          </a:ln>
        </p:spPr>
        <p:txBody>
          <a:bodyPr wrap="square" lIns="91440" tIns="45720" rIns="91440" bIns="45720" anchor="t">
            <a:spAutoFit/>
          </a:bodyPr>
          <a:lstStyle/>
          <a:p>
            <a:r>
              <a:rPr lang="en-US" sz="3200" b="1" dirty="0"/>
              <a:t>PRIORITIES</a:t>
            </a:r>
          </a:p>
          <a:p>
            <a:pPr marL="342900" indent="-342900">
              <a:buAutoNum type="arabicPeriod"/>
            </a:pPr>
            <a:r>
              <a:rPr lang="en-US" dirty="0"/>
              <a:t>Business: Update BR&amp;E information since pandemic</a:t>
            </a:r>
          </a:p>
          <a:p>
            <a:pPr marL="342900" indent="-342900">
              <a:buFont typeface="+mj-lt"/>
              <a:buAutoNum type="arabicPeriod"/>
            </a:pPr>
            <a:r>
              <a:rPr lang="en-US" dirty="0"/>
              <a:t>Business: Engage businesses through connection to elected officials and celebrating existing businesses</a:t>
            </a:r>
          </a:p>
          <a:p>
            <a:pPr marL="342900" indent="-342900">
              <a:buFont typeface="+mj-lt"/>
              <a:buAutoNum type="arabicPeriod"/>
            </a:pPr>
            <a:r>
              <a:rPr lang="en-US" dirty="0"/>
              <a:t>Business: Support Chambers</a:t>
            </a:r>
          </a:p>
          <a:p>
            <a:pPr marL="342900" indent="-342900">
              <a:buFont typeface="+mj-lt"/>
              <a:buAutoNum type="arabicPeriod"/>
            </a:pPr>
            <a:r>
              <a:rPr lang="en-US" dirty="0"/>
              <a:t>Business: Better market research</a:t>
            </a:r>
          </a:p>
          <a:p>
            <a:pPr marL="342900" indent="-342900">
              <a:buFont typeface="+mj-lt"/>
              <a:buAutoNum type="arabicPeriod"/>
            </a:pPr>
            <a:r>
              <a:rPr lang="en-US" dirty="0"/>
              <a:t>Business &amp; Employee: Better understanding of available &amp; desirable benefits</a:t>
            </a:r>
          </a:p>
          <a:p>
            <a:pPr marL="342900" indent="-342900">
              <a:buFont typeface="+mj-lt"/>
              <a:buAutoNum type="arabicPeriod"/>
            </a:pPr>
            <a:r>
              <a:rPr lang="en-US" dirty="0"/>
              <a:t>Employee: Workforce training</a:t>
            </a:r>
          </a:p>
        </p:txBody>
      </p:sp>
      <p:sp>
        <p:nvSpPr>
          <p:cNvPr id="3" name="Content Placeholder 2">
            <a:extLst>
              <a:ext uri="{FF2B5EF4-FFF2-40B4-BE49-F238E27FC236}">
                <a16:creationId xmlns:a16="http://schemas.microsoft.com/office/drawing/2014/main" id="{597E0759-DB5B-42FB-87B6-8FCBB6005B04}"/>
              </a:ext>
            </a:extLst>
          </p:cNvPr>
          <p:cNvSpPr>
            <a:spLocks noGrp="1"/>
          </p:cNvSpPr>
          <p:nvPr>
            <p:ph idx="1"/>
          </p:nvPr>
        </p:nvSpPr>
        <p:spPr>
          <a:xfrm>
            <a:off x="5327374" y="1517868"/>
            <a:ext cx="6569765" cy="4452730"/>
          </a:xfrm>
          <a:ln>
            <a:solidFill>
              <a:schemeClr val="accent1"/>
            </a:solidFill>
          </a:ln>
        </p:spPr>
        <p:txBody>
          <a:bodyPr>
            <a:noAutofit/>
          </a:bodyPr>
          <a:lstStyle/>
          <a:p>
            <a:pPr marL="0" lvl="0" indent="0">
              <a:buNone/>
            </a:pPr>
            <a:r>
              <a:rPr lang="en-US" sz="3200" b="1" dirty="0"/>
              <a:t>STRATEGIES</a:t>
            </a:r>
            <a:endParaRPr lang="en-US" sz="1600" dirty="0"/>
          </a:p>
          <a:p>
            <a:pPr lvl="0"/>
            <a:r>
              <a:rPr lang="en-US" sz="1600" dirty="0"/>
              <a:t>Priority 1: Update business information from the Business Retention and Expansion survey to compare pre and post COVID-19 needs and priorities,</a:t>
            </a:r>
          </a:p>
          <a:p>
            <a:r>
              <a:rPr lang="en-US" sz="1600" dirty="0"/>
              <a:t>Priority 2: Shop Local Holiday guide</a:t>
            </a:r>
          </a:p>
          <a:p>
            <a:pPr lvl="0"/>
            <a:r>
              <a:rPr lang="en-US" sz="1600" dirty="0"/>
              <a:t>Priority 3: Support, equip and amplify The Chamber of Commerce Offices in all 3C’s counties (Trainings, workshops, classes, events, social media promotions, graphics, vides, brochures, billboards, </a:t>
            </a:r>
            <a:r>
              <a:rPr lang="en-US" sz="1600" dirty="0" err="1"/>
              <a:t>etc</a:t>
            </a:r>
            <a:r>
              <a:rPr lang="en-US" sz="1600" dirty="0"/>
              <a:t>)</a:t>
            </a:r>
          </a:p>
          <a:p>
            <a:pPr lvl="0"/>
            <a:r>
              <a:rPr lang="en-US" sz="1600" dirty="0"/>
              <a:t>Priority 4: Offer a community survey for consumer views about buying practices/shopping/spending habits and bring awareness to business owners regarding customer needs/habits+, and</a:t>
            </a:r>
          </a:p>
          <a:p>
            <a:r>
              <a:rPr lang="en-US" sz="1600" dirty="0"/>
              <a:t>Priority 5: Raise awareness of what is available in terms of existing benefits regardless of employer offering (childcare, Retirement, IRA, 401K, education opportunities, scholarships, understanding taxes, </a:t>
            </a:r>
            <a:r>
              <a:rPr lang="en-US" sz="1600" dirty="0" err="1"/>
              <a:t>etc</a:t>
            </a:r>
            <a:r>
              <a:rPr lang="en-US" sz="1600" dirty="0"/>
              <a:t>)</a:t>
            </a:r>
          </a:p>
          <a:p>
            <a:r>
              <a:rPr lang="en-US" sz="1600" dirty="0"/>
              <a:t>Priority 6: Potentially partner with career coaches at high schools.</a:t>
            </a:r>
          </a:p>
        </p:txBody>
      </p:sp>
    </p:spTree>
    <p:extLst>
      <p:ext uri="{BB962C8B-B14F-4D97-AF65-F5344CB8AC3E}">
        <p14:creationId xmlns:p14="http://schemas.microsoft.com/office/powerpoint/2010/main" val="578381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FDAB5-DD41-4CD5-B1CC-CDBF3A535289}"/>
              </a:ext>
            </a:extLst>
          </p:cNvPr>
          <p:cNvSpPr>
            <a:spLocks noGrp="1"/>
          </p:cNvSpPr>
          <p:nvPr>
            <p:ph type="title"/>
          </p:nvPr>
        </p:nvSpPr>
        <p:spPr/>
        <p:txBody>
          <a:bodyPr/>
          <a:lstStyle/>
          <a:p>
            <a:r>
              <a:rPr lang="en-US"/>
              <a:t>Plan of Action</a:t>
            </a:r>
          </a:p>
        </p:txBody>
      </p:sp>
      <p:graphicFrame>
        <p:nvGraphicFramePr>
          <p:cNvPr id="5" name="Content Placeholder 4">
            <a:extLst>
              <a:ext uri="{FF2B5EF4-FFF2-40B4-BE49-F238E27FC236}">
                <a16:creationId xmlns:a16="http://schemas.microsoft.com/office/drawing/2014/main" id="{C5DE5A38-C811-46A8-908D-FAED8F69DCFC}"/>
              </a:ext>
            </a:extLst>
          </p:cNvPr>
          <p:cNvGraphicFramePr>
            <a:graphicFrameLocks noGrp="1"/>
          </p:cNvGraphicFramePr>
          <p:nvPr>
            <p:ph idx="1"/>
            <p:extLst>
              <p:ext uri="{D42A27DB-BD31-4B8C-83A1-F6EECF244321}">
                <p14:modId xmlns:p14="http://schemas.microsoft.com/office/powerpoint/2010/main" val="4270629061"/>
              </p:ext>
            </p:extLst>
          </p:nvPr>
        </p:nvGraphicFramePr>
        <p:xfrm>
          <a:off x="728663" y="1676400"/>
          <a:ext cx="11168060" cy="3977640"/>
        </p:xfrm>
        <a:graphic>
          <a:graphicData uri="http://schemas.openxmlformats.org/drawingml/2006/table">
            <a:tbl>
              <a:tblPr firstRow="1" bandRow="1">
                <a:tableStyleId>{5C22544A-7EE6-4342-B048-85BDC9FD1C3A}</a:tableStyleId>
              </a:tblPr>
              <a:tblGrid>
                <a:gridCol w="2567990">
                  <a:extLst>
                    <a:ext uri="{9D8B030D-6E8A-4147-A177-3AD203B41FA5}">
                      <a16:colId xmlns:a16="http://schemas.microsoft.com/office/drawing/2014/main" val="2588496452"/>
                    </a:ext>
                  </a:extLst>
                </a:gridCol>
                <a:gridCol w="2125579">
                  <a:extLst>
                    <a:ext uri="{9D8B030D-6E8A-4147-A177-3AD203B41FA5}">
                      <a16:colId xmlns:a16="http://schemas.microsoft.com/office/drawing/2014/main" val="603208699"/>
                    </a:ext>
                  </a:extLst>
                </a:gridCol>
                <a:gridCol w="2007267">
                  <a:extLst>
                    <a:ext uri="{9D8B030D-6E8A-4147-A177-3AD203B41FA5}">
                      <a16:colId xmlns:a16="http://schemas.microsoft.com/office/drawing/2014/main" val="902814681"/>
                    </a:ext>
                  </a:extLst>
                </a:gridCol>
                <a:gridCol w="2508585">
                  <a:extLst>
                    <a:ext uri="{9D8B030D-6E8A-4147-A177-3AD203B41FA5}">
                      <a16:colId xmlns:a16="http://schemas.microsoft.com/office/drawing/2014/main" val="2971174145"/>
                    </a:ext>
                  </a:extLst>
                </a:gridCol>
                <a:gridCol w="1958639">
                  <a:extLst>
                    <a:ext uri="{9D8B030D-6E8A-4147-A177-3AD203B41FA5}">
                      <a16:colId xmlns:a16="http://schemas.microsoft.com/office/drawing/2014/main" val="3036991510"/>
                    </a:ext>
                  </a:extLst>
                </a:gridCol>
              </a:tblGrid>
              <a:tr h="370840">
                <a:tc>
                  <a:txBody>
                    <a:bodyPr/>
                    <a:lstStyle/>
                    <a:p>
                      <a:r>
                        <a:rPr lang="en-US"/>
                        <a:t>What (Strategy)</a:t>
                      </a:r>
                    </a:p>
                  </a:txBody>
                  <a:tcPr/>
                </a:tc>
                <a:tc>
                  <a:txBody>
                    <a:bodyPr/>
                    <a:lstStyle/>
                    <a:p>
                      <a:r>
                        <a:rPr lang="en-US"/>
                        <a:t>Who is  Responsible</a:t>
                      </a:r>
                    </a:p>
                  </a:txBody>
                  <a:tcPr/>
                </a:tc>
                <a:tc>
                  <a:txBody>
                    <a:bodyPr/>
                    <a:lstStyle/>
                    <a:p>
                      <a:r>
                        <a:rPr lang="en-US"/>
                        <a:t>Who is Helping</a:t>
                      </a:r>
                    </a:p>
                  </a:txBody>
                  <a:tcPr/>
                </a:tc>
                <a:tc>
                  <a:txBody>
                    <a:bodyPr/>
                    <a:lstStyle/>
                    <a:p>
                      <a:r>
                        <a:rPr lang="en-US"/>
                        <a:t>Resources and Support Needed</a:t>
                      </a:r>
                    </a:p>
                  </a:txBody>
                  <a:tcPr/>
                </a:tc>
                <a:tc>
                  <a:txBody>
                    <a:bodyPr/>
                    <a:lstStyle/>
                    <a:p>
                      <a:r>
                        <a:rPr lang="en-US"/>
                        <a:t>When</a:t>
                      </a:r>
                    </a:p>
                  </a:txBody>
                  <a:tcPr/>
                </a:tc>
                <a:extLst>
                  <a:ext uri="{0D108BD9-81ED-4DB2-BD59-A6C34878D82A}">
                    <a16:rowId xmlns:a16="http://schemas.microsoft.com/office/drawing/2014/main" val="3622034852"/>
                  </a:ext>
                </a:extLst>
              </a:tr>
              <a:tr h="370840">
                <a:tc>
                  <a:txBody>
                    <a:bodyPr/>
                    <a:lstStyle/>
                    <a:p>
                      <a:endParaRPr lang="en-US"/>
                    </a:p>
                  </a:txBody>
                  <a:tcPr/>
                </a:tc>
                <a:tc>
                  <a:txBody>
                    <a:bodyPr/>
                    <a:lstStyle/>
                    <a:p>
                      <a:endParaRPr lang="en-US"/>
                    </a:p>
                  </a:txBody>
                  <a:tcPr>
                    <a:solidFill>
                      <a:srgbClr val="CBE3F2"/>
                    </a:solidFill>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55032175"/>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927931700"/>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264757467"/>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643056134"/>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68486994"/>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051953615"/>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440543006"/>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383416828"/>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7616134"/>
                  </a:ext>
                </a:extLst>
              </a:tr>
            </a:tbl>
          </a:graphicData>
        </a:graphic>
      </p:graphicFrame>
    </p:spTree>
    <p:extLst>
      <p:ext uri="{BB962C8B-B14F-4D97-AF65-F5344CB8AC3E}">
        <p14:creationId xmlns:p14="http://schemas.microsoft.com/office/powerpoint/2010/main" val="1621111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1B273-CD99-4E76-B2C2-2168FE24B76B}"/>
              </a:ext>
            </a:extLst>
          </p:cNvPr>
          <p:cNvSpPr>
            <a:spLocks noGrp="1"/>
          </p:cNvSpPr>
          <p:nvPr>
            <p:ph type="title"/>
          </p:nvPr>
        </p:nvSpPr>
        <p:spPr/>
        <p:txBody>
          <a:bodyPr/>
          <a:lstStyle/>
          <a:p>
            <a:r>
              <a:rPr lang="en-US"/>
              <a:t>May want to include a timeline</a:t>
            </a:r>
          </a:p>
        </p:txBody>
      </p:sp>
      <p:sp>
        <p:nvSpPr>
          <p:cNvPr id="3" name="Content Placeholder 2">
            <a:extLst>
              <a:ext uri="{FF2B5EF4-FFF2-40B4-BE49-F238E27FC236}">
                <a16:creationId xmlns:a16="http://schemas.microsoft.com/office/drawing/2014/main" id="{2C210DE1-3382-4D8E-B698-399619052414}"/>
              </a:ext>
            </a:extLst>
          </p:cNvPr>
          <p:cNvSpPr>
            <a:spLocks noGrp="1"/>
          </p:cNvSpPr>
          <p:nvPr>
            <p:ph idx="1"/>
          </p:nvPr>
        </p:nvSpPr>
        <p:spPr/>
        <p:txBody>
          <a:bodyPr/>
          <a:lstStyle/>
          <a:p>
            <a:r>
              <a:rPr lang="en-US"/>
              <a:t>Esp. when in working groups or subcommittees</a:t>
            </a:r>
          </a:p>
        </p:txBody>
      </p:sp>
    </p:spTree>
    <p:extLst>
      <p:ext uri="{BB962C8B-B14F-4D97-AF65-F5344CB8AC3E}">
        <p14:creationId xmlns:p14="http://schemas.microsoft.com/office/powerpoint/2010/main" val="813709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A0559-13BC-4334-8801-B5E830A16992}"/>
              </a:ext>
            </a:extLst>
          </p:cNvPr>
          <p:cNvSpPr>
            <a:spLocks noGrp="1"/>
          </p:cNvSpPr>
          <p:nvPr>
            <p:ph type="title"/>
          </p:nvPr>
        </p:nvSpPr>
        <p:spPr/>
        <p:txBody>
          <a:bodyPr/>
          <a:lstStyle/>
          <a:p>
            <a:r>
              <a:rPr lang="en-US"/>
              <a:t>Next Steps</a:t>
            </a:r>
          </a:p>
        </p:txBody>
      </p:sp>
      <p:sp>
        <p:nvSpPr>
          <p:cNvPr id="3" name="Content Placeholder 2">
            <a:extLst>
              <a:ext uri="{FF2B5EF4-FFF2-40B4-BE49-F238E27FC236}">
                <a16:creationId xmlns:a16="http://schemas.microsoft.com/office/drawing/2014/main" id="{89449A98-BF71-418B-917C-20FB38B177F3}"/>
              </a:ext>
            </a:extLst>
          </p:cNvPr>
          <p:cNvSpPr>
            <a:spLocks noGrp="1"/>
          </p:cNvSpPr>
          <p:nvPr>
            <p:ph idx="1"/>
          </p:nvPr>
        </p:nvSpPr>
        <p:spPr/>
        <p:txBody>
          <a:bodyPr/>
          <a:lstStyle/>
          <a:p>
            <a:r>
              <a:rPr lang="en-US"/>
              <a:t>Sharing resources and updates</a:t>
            </a:r>
          </a:p>
          <a:p>
            <a:r>
              <a:rPr lang="en-US"/>
              <a:t>Moving forward as subcommittees</a:t>
            </a:r>
          </a:p>
          <a:p>
            <a:r>
              <a:rPr lang="en-US"/>
              <a:t>Next meeting date</a:t>
            </a:r>
          </a:p>
          <a:p>
            <a:r>
              <a:rPr lang="en-US"/>
              <a:t>Any other needs?</a:t>
            </a:r>
          </a:p>
        </p:txBody>
      </p:sp>
    </p:spTree>
    <p:extLst>
      <p:ext uri="{BB962C8B-B14F-4D97-AF65-F5344CB8AC3E}">
        <p14:creationId xmlns:p14="http://schemas.microsoft.com/office/powerpoint/2010/main" val="1050220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DCFF9-997F-DBFD-C836-838E2F277F74}"/>
              </a:ext>
            </a:extLst>
          </p:cNvPr>
          <p:cNvSpPr>
            <a:spLocks noGrp="1"/>
          </p:cNvSpPr>
          <p:nvPr>
            <p:ph type="title"/>
          </p:nvPr>
        </p:nvSpPr>
        <p:spPr/>
        <p:txBody>
          <a:bodyPr/>
          <a:lstStyle/>
          <a:p>
            <a:r>
              <a:rPr lang="en-US" dirty="0"/>
              <a:t>Acknowledgements</a:t>
            </a:r>
          </a:p>
        </p:txBody>
      </p:sp>
      <p:sp>
        <p:nvSpPr>
          <p:cNvPr id="15" name="TextBox 14">
            <a:extLst>
              <a:ext uri="{FF2B5EF4-FFF2-40B4-BE49-F238E27FC236}">
                <a16:creationId xmlns:a16="http://schemas.microsoft.com/office/drawing/2014/main" id="{036018DF-E5BA-7953-6889-597F471AFFF7}"/>
              </a:ext>
            </a:extLst>
          </p:cNvPr>
          <p:cNvSpPr txBox="1"/>
          <p:nvPr/>
        </p:nvSpPr>
        <p:spPr>
          <a:xfrm>
            <a:off x="511864" y="4951782"/>
            <a:ext cx="11168273" cy="1323439"/>
          </a:xfrm>
          <a:prstGeom prst="rect">
            <a:avLst/>
          </a:prstGeom>
          <a:noFill/>
        </p:spPr>
        <p:txBody>
          <a:bodyPr wrap="square" rtlCol="0">
            <a:spAutoFit/>
          </a:bodyPr>
          <a:lstStyle/>
          <a:p>
            <a:pPr marL="0" marR="0" algn="ctr">
              <a:spcAft>
                <a:spcPts val="600"/>
              </a:spcAft>
            </a:pPr>
            <a:r>
              <a:rPr lang="en-US" sz="1400" dirty="0"/>
              <a:t>This curriculum was made possible through funding by Walmart.  The findings, conclusions, and recommendations presented in this curriculum are those of the Southern Rural Development Center and its project partners alone, and do not necessarily reflect the opinions of  Walmart.</a:t>
            </a:r>
          </a:p>
          <a:p>
            <a:pPr marL="0" marR="0" algn="ctr">
              <a:spcAft>
                <a:spcPts val="600"/>
              </a:spcAft>
            </a:pPr>
            <a:r>
              <a:rPr lang="en-US" sz="1400" dirty="0"/>
              <a:t>This work is supported by 2022-51150-327212 from the U.S. Department of Agriculture, National Institute of Food and Agriculture.</a:t>
            </a:r>
          </a:p>
          <a:p>
            <a:pPr marL="0" marR="0" algn="ctr">
              <a:spcAft>
                <a:spcPts val="600"/>
              </a:spcAft>
            </a:pPr>
            <a:r>
              <a:rPr lang="en-US" sz="1400" dirty="0"/>
              <a:t>Any opinions, findings, conclusions, or recommendations expressed in this publication are those of the author(s) and should not be construed to represent any official USDA or U.S. Government determination or policy.</a:t>
            </a:r>
          </a:p>
        </p:txBody>
      </p:sp>
      <p:pic>
        <p:nvPicPr>
          <p:cNvPr id="12" name="Picture 11" descr="new mexico state university extension logo">
            <a:extLst>
              <a:ext uri="{FF2B5EF4-FFF2-40B4-BE49-F238E27FC236}">
                <a16:creationId xmlns:a16="http://schemas.microsoft.com/office/drawing/2014/main" id="{472A0A60-785F-8F94-AB22-EF85FD02BBEA}"/>
              </a:ext>
            </a:extLst>
          </p:cNvPr>
          <p:cNvPicPr/>
          <p:nvPr/>
        </p:nvPicPr>
        <p:blipFill rotWithShape="1">
          <a:blip r:embed="rId3">
            <a:extLst>
              <a:ext uri="{28A0092B-C50C-407E-A947-70E740481C1C}">
                <a14:useLocalDpi xmlns:a14="http://schemas.microsoft.com/office/drawing/2010/main" val="0"/>
              </a:ext>
            </a:extLst>
          </a:blip>
          <a:srcRect r="5412"/>
          <a:stretch/>
        </p:blipFill>
        <p:spPr bwMode="auto">
          <a:xfrm>
            <a:off x="2202289" y="2015138"/>
            <a:ext cx="2365297" cy="749934"/>
          </a:xfrm>
          <a:prstGeom prst="rect">
            <a:avLst/>
          </a:prstGeom>
          <a:noFill/>
          <a:ln>
            <a:noFill/>
          </a:ln>
          <a:extLst>
            <a:ext uri="{53640926-AAD7-44D8-BBD7-CCE9431645EC}">
              <a14:shadowObscured xmlns:a14="http://schemas.microsoft.com/office/drawing/2010/main"/>
            </a:ext>
          </a:extLst>
        </p:spPr>
      </p:pic>
      <p:pic>
        <p:nvPicPr>
          <p:cNvPr id="13" name="Picture 12" descr="north carolina state extension logo">
            <a:extLst>
              <a:ext uri="{FF2B5EF4-FFF2-40B4-BE49-F238E27FC236}">
                <a16:creationId xmlns:a16="http://schemas.microsoft.com/office/drawing/2014/main" id="{143E0B3A-BB49-1257-5E99-DD59054FBE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95925" y="2015137"/>
            <a:ext cx="1200150" cy="749935"/>
          </a:xfrm>
          <a:prstGeom prst="rect">
            <a:avLst/>
          </a:prstGeom>
        </p:spPr>
      </p:pic>
      <p:pic>
        <p:nvPicPr>
          <p:cNvPr id="14" name="Picture 13" descr="Oklahoma state university extension logo">
            <a:extLst>
              <a:ext uri="{FF2B5EF4-FFF2-40B4-BE49-F238E27FC236}">
                <a16:creationId xmlns:a16="http://schemas.microsoft.com/office/drawing/2014/main" id="{CFFB668C-33F4-2089-8CE0-857410A7367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4414" y="2134275"/>
            <a:ext cx="3042932" cy="450805"/>
          </a:xfrm>
          <a:prstGeom prst="rect">
            <a:avLst/>
          </a:prstGeom>
        </p:spPr>
      </p:pic>
      <p:pic>
        <p:nvPicPr>
          <p:cNvPr id="3" name="Picture 2" descr="university of Illinois extension logo">
            <a:extLst>
              <a:ext uri="{FF2B5EF4-FFF2-40B4-BE49-F238E27FC236}">
                <a16:creationId xmlns:a16="http://schemas.microsoft.com/office/drawing/2014/main" id="{0B46C1A5-25CE-E699-6A82-D0E8A4884FD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5034" t="18362" r="5747" b="18288"/>
          <a:stretch/>
        </p:blipFill>
        <p:spPr bwMode="auto">
          <a:xfrm>
            <a:off x="4657201" y="3467686"/>
            <a:ext cx="2877598" cy="749935"/>
          </a:xfrm>
          <a:prstGeom prst="rect">
            <a:avLst/>
          </a:prstGeom>
          <a:ln>
            <a:noFill/>
          </a:ln>
          <a:extLst>
            <a:ext uri="{53640926-AAD7-44D8-BBD7-CCE9431645EC}">
              <a14:shadowObscured xmlns:a14="http://schemas.microsoft.com/office/drawing/2010/main"/>
            </a:ext>
          </a:extLst>
        </p:spPr>
      </p:pic>
      <p:pic>
        <p:nvPicPr>
          <p:cNvPr id="10" name="Picture 9" descr="university of Arkansas extension logo">
            <a:extLst>
              <a:ext uri="{FF2B5EF4-FFF2-40B4-BE49-F238E27FC236}">
                <a16:creationId xmlns:a16="http://schemas.microsoft.com/office/drawing/2014/main" id="{9ED5C93C-378E-8343-1199-7AFD1284D66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bwMode="auto">
          <a:xfrm>
            <a:off x="1352284" y="3483459"/>
            <a:ext cx="2365297" cy="789106"/>
          </a:xfrm>
          <a:prstGeom prst="rect">
            <a:avLst/>
          </a:prstGeom>
          <a:extLst>
            <a:ext uri="{53640926-AAD7-44D8-BBD7-CCE9431645EC}">
              <a14:shadowObscured xmlns:a14="http://schemas.microsoft.com/office/drawing/2010/main"/>
            </a:ext>
          </a:extLst>
        </p:spPr>
      </p:pic>
      <p:pic>
        <p:nvPicPr>
          <p:cNvPr id="17" name="Picture 16" descr="university of Kentucky community and economic development initiative of Kentucky logo">
            <a:extLst>
              <a:ext uri="{FF2B5EF4-FFF2-40B4-BE49-F238E27FC236}">
                <a16:creationId xmlns:a16="http://schemas.microsoft.com/office/drawing/2014/main" id="{CCDDBB10-FF1D-118B-73D4-86C1E81CFC2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474419" y="3518614"/>
            <a:ext cx="3042932" cy="648077"/>
          </a:xfrm>
          <a:prstGeom prst="rect">
            <a:avLst/>
          </a:prstGeom>
        </p:spPr>
      </p:pic>
    </p:spTree>
    <p:extLst>
      <p:ext uri="{BB962C8B-B14F-4D97-AF65-F5344CB8AC3E}">
        <p14:creationId xmlns:p14="http://schemas.microsoft.com/office/powerpoint/2010/main" val="3952041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8490A-57B8-4E44-89A3-60FDAD296532}"/>
              </a:ext>
            </a:extLst>
          </p:cNvPr>
          <p:cNvSpPr>
            <a:spLocks noGrp="1"/>
          </p:cNvSpPr>
          <p:nvPr>
            <p:ph type="title"/>
          </p:nvPr>
        </p:nvSpPr>
        <p:spPr/>
        <p:txBody>
          <a:bodyPr/>
          <a:lstStyle/>
          <a:p>
            <a:r>
              <a:rPr lang="en-US"/>
              <a:t>Today’s Agenda</a:t>
            </a:r>
          </a:p>
        </p:txBody>
      </p:sp>
      <p:sp>
        <p:nvSpPr>
          <p:cNvPr id="3" name="Content Placeholder 2">
            <a:extLst>
              <a:ext uri="{FF2B5EF4-FFF2-40B4-BE49-F238E27FC236}">
                <a16:creationId xmlns:a16="http://schemas.microsoft.com/office/drawing/2014/main" id="{8340F019-E335-4DB2-B71B-44E593F9E0A4}"/>
              </a:ext>
            </a:extLst>
          </p:cNvPr>
          <p:cNvSpPr>
            <a:spLocks noGrp="1"/>
          </p:cNvSpPr>
          <p:nvPr>
            <p:ph idx="1"/>
          </p:nvPr>
        </p:nvSpPr>
        <p:spPr/>
        <p:txBody>
          <a:bodyPr>
            <a:normAutofit lnSpcReduction="10000"/>
          </a:bodyPr>
          <a:lstStyle/>
          <a:p>
            <a:r>
              <a:rPr lang="en-US" dirty="0"/>
              <a:t>Process Overview</a:t>
            </a:r>
          </a:p>
          <a:p>
            <a:r>
              <a:rPr lang="en-US" dirty="0"/>
              <a:t>Recap</a:t>
            </a:r>
          </a:p>
          <a:p>
            <a:pPr lvl="1"/>
            <a:r>
              <a:rPr lang="en-US" dirty="0"/>
              <a:t>Key data</a:t>
            </a:r>
          </a:p>
          <a:p>
            <a:pPr lvl="1"/>
            <a:r>
              <a:rPr lang="en-US" dirty="0"/>
              <a:t>Themes</a:t>
            </a:r>
          </a:p>
          <a:p>
            <a:pPr lvl="1"/>
            <a:r>
              <a:rPr lang="en-US" dirty="0"/>
              <a:t>Opportunities for action</a:t>
            </a:r>
          </a:p>
          <a:p>
            <a:r>
              <a:rPr lang="en-US" dirty="0"/>
              <a:t>Prioritize focus areas</a:t>
            </a:r>
          </a:p>
          <a:p>
            <a:r>
              <a:rPr lang="en-US" dirty="0"/>
              <a:t>Set strategies</a:t>
            </a:r>
          </a:p>
          <a:p>
            <a:r>
              <a:rPr lang="en-US" dirty="0"/>
              <a:t>Plan of action</a:t>
            </a:r>
          </a:p>
        </p:txBody>
      </p:sp>
    </p:spTree>
    <p:extLst>
      <p:ext uri="{BB962C8B-B14F-4D97-AF65-F5344CB8AC3E}">
        <p14:creationId xmlns:p14="http://schemas.microsoft.com/office/powerpoint/2010/main" val="2606227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3291" y="257357"/>
            <a:ext cx="10515600" cy="1325563"/>
          </a:xfrm>
        </p:spPr>
        <p:txBody>
          <a:bodyPr/>
          <a:lstStyle/>
          <a:p>
            <a:r>
              <a:rPr lang="en-US" dirty="0">
                <a:solidFill>
                  <a:schemeClr val="accent3"/>
                </a:solidFill>
              </a:rPr>
              <a:t>CREATE BRIDGES Process</a:t>
            </a:r>
          </a:p>
        </p:txBody>
      </p:sp>
      <p:sp>
        <p:nvSpPr>
          <p:cNvPr id="15" name="Rectangle 14">
            <a:extLst>
              <a:ext uri="{C183D7F6-B498-43B3-948B-1728B52AA6E4}">
                <adec:decorative xmlns:adec="http://schemas.microsoft.com/office/drawing/2017/decorative" val="1"/>
              </a:ext>
            </a:extLst>
          </p:cNvPr>
          <p:cNvSpPr/>
          <p:nvPr/>
        </p:nvSpPr>
        <p:spPr>
          <a:xfrm>
            <a:off x="2594495" y="1890158"/>
            <a:ext cx="1476418" cy="3140031"/>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Isosceles Triangle 15">
            <a:extLst>
              <a:ext uri="{C183D7F6-B498-43B3-948B-1728B52AA6E4}">
                <adec:decorative xmlns:adec="http://schemas.microsoft.com/office/drawing/2017/decorative" val="1"/>
              </a:ext>
            </a:extLst>
          </p:cNvPr>
          <p:cNvSpPr/>
          <p:nvPr/>
        </p:nvSpPr>
        <p:spPr>
          <a:xfrm rot="5400000">
            <a:off x="-252391" y="2520870"/>
            <a:ext cx="3595258" cy="1816257"/>
          </a:xfrm>
          <a:prstGeom prst="triangle">
            <a:avLst>
              <a:gd name="adj" fmla="val 50381"/>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Rectangle 19">
            <a:extLst>
              <a:ext uri="{C183D7F6-B498-43B3-948B-1728B52AA6E4}">
                <adec:decorative xmlns:adec="http://schemas.microsoft.com/office/drawing/2017/decorative" val="1"/>
              </a:ext>
            </a:extLst>
          </p:cNvPr>
          <p:cNvSpPr/>
          <p:nvPr/>
        </p:nvSpPr>
        <p:spPr>
          <a:xfrm>
            <a:off x="6279783" y="1900112"/>
            <a:ext cx="1710738" cy="1481846"/>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Rectangle 16">
            <a:extLst>
              <a:ext uri="{C183D7F6-B498-43B3-948B-1728B52AA6E4}">
                <adec:decorative xmlns:adec="http://schemas.microsoft.com/office/drawing/2017/decorative" val="1"/>
              </a:ext>
            </a:extLst>
          </p:cNvPr>
          <p:cNvSpPr>
            <a:spLocks noChangeArrowheads="1"/>
          </p:cNvSpPr>
          <p:nvPr/>
        </p:nvSpPr>
        <p:spPr bwMode="auto">
          <a:xfrm>
            <a:off x="0" y="-32004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0" name="TextBox 29"/>
          <p:cNvSpPr txBox="1"/>
          <p:nvPr/>
        </p:nvSpPr>
        <p:spPr>
          <a:xfrm>
            <a:off x="628923" y="2675342"/>
            <a:ext cx="1696955" cy="1200329"/>
          </a:xfrm>
          <a:prstGeom prst="rect">
            <a:avLst/>
          </a:prstGeom>
          <a:noFill/>
        </p:spPr>
        <p:txBody>
          <a:bodyPr wrap="square" rtlCol="0">
            <a:spAutoFit/>
          </a:bodyPr>
          <a:lstStyle/>
          <a:p>
            <a:r>
              <a:rPr lang="en-US" sz="2400" dirty="0">
                <a:solidFill>
                  <a:schemeClr val="bg1"/>
                </a:solidFill>
              </a:rPr>
              <a:t>Regional Steering Committee</a:t>
            </a:r>
          </a:p>
        </p:txBody>
      </p:sp>
      <p:sp>
        <p:nvSpPr>
          <p:cNvPr id="31" name="TextBox 30"/>
          <p:cNvSpPr txBox="1"/>
          <p:nvPr/>
        </p:nvSpPr>
        <p:spPr>
          <a:xfrm>
            <a:off x="2622219" y="2100489"/>
            <a:ext cx="1546461" cy="2677656"/>
          </a:xfrm>
          <a:prstGeom prst="rect">
            <a:avLst/>
          </a:prstGeom>
          <a:noFill/>
        </p:spPr>
        <p:txBody>
          <a:bodyPr wrap="square" rtlCol="0">
            <a:spAutoFit/>
          </a:bodyPr>
          <a:lstStyle/>
          <a:p>
            <a:r>
              <a:rPr lang="en-US" sz="2400" dirty="0">
                <a:solidFill>
                  <a:schemeClr val="bg1"/>
                </a:solidFill>
              </a:rPr>
              <a:t>Resource Listing of businesses, training programs, and resources</a:t>
            </a:r>
          </a:p>
        </p:txBody>
      </p:sp>
      <p:sp>
        <p:nvSpPr>
          <p:cNvPr id="32" name="TextBox 31">
            <a:extLst>
              <a:ext uri="{C183D7F6-B498-43B3-948B-1728B52AA6E4}">
                <adec:decorative xmlns:adec="http://schemas.microsoft.com/office/drawing/2017/decorative" val="1"/>
              </a:ext>
            </a:extLst>
          </p:cNvPr>
          <p:cNvSpPr txBox="1"/>
          <p:nvPr/>
        </p:nvSpPr>
        <p:spPr>
          <a:xfrm>
            <a:off x="4488930" y="2953738"/>
            <a:ext cx="1426814" cy="1200329"/>
          </a:xfrm>
          <a:prstGeom prst="rect">
            <a:avLst/>
          </a:prstGeom>
          <a:noFill/>
        </p:spPr>
        <p:txBody>
          <a:bodyPr wrap="square" rtlCol="0">
            <a:spAutoFit/>
          </a:bodyPr>
          <a:lstStyle/>
          <a:p>
            <a:endParaRPr lang="en-US" dirty="0">
              <a:solidFill>
                <a:schemeClr val="bg1"/>
              </a:solidFill>
            </a:endParaRPr>
          </a:p>
          <a:p>
            <a:endParaRPr lang="en-US" dirty="0">
              <a:solidFill>
                <a:schemeClr val="bg1"/>
              </a:solidFill>
            </a:endParaRPr>
          </a:p>
          <a:p>
            <a:r>
              <a:rPr lang="en-US" dirty="0">
                <a:solidFill>
                  <a:schemeClr val="bg1"/>
                </a:solidFill>
              </a:rPr>
              <a:t>Host a civic forum</a:t>
            </a:r>
          </a:p>
        </p:txBody>
      </p:sp>
      <p:sp>
        <p:nvSpPr>
          <p:cNvPr id="33" name="Isosceles Triangle 32">
            <a:extLst>
              <a:ext uri="{C183D7F6-B498-43B3-948B-1728B52AA6E4}">
                <adec:decorative xmlns:adec="http://schemas.microsoft.com/office/drawing/2017/decorative" val="1"/>
              </a:ext>
            </a:extLst>
          </p:cNvPr>
          <p:cNvSpPr/>
          <p:nvPr/>
        </p:nvSpPr>
        <p:spPr>
          <a:xfrm rot="5400000">
            <a:off x="3401517" y="2552047"/>
            <a:ext cx="3595259" cy="1816256"/>
          </a:xfrm>
          <a:prstGeom prst="triangle">
            <a:avLst>
              <a:gd name="adj" fmla="val 50381"/>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4" name="Isosceles Triangle 33">
            <a:extLst>
              <a:ext uri="{C183D7F6-B498-43B3-948B-1728B52AA6E4}">
                <adec:decorative xmlns:adec="http://schemas.microsoft.com/office/drawing/2017/decorative" val="1"/>
              </a:ext>
            </a:extLst>
          </p:cNvPr>
          <p:cNvSpPr/>
          <p:nvPr/>
        </p:nvSpPr>
        <p:spPr>
          <a:xfrm rot="5400000">
            <a:off x="9276260" y="2546013"/>
            <a:ext cx="3550537" cy="1765973"/>
          </a:xfrm>
          <a:prstGeom prst="triangle">
            <a:avLst>
              <a:gd name="adj" fmla="val 50381"/>
            </a:avLst>
          </a:prstGeom>
          <a:solidFill>
            <a:schemeClr val="accent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35" name="Isosceles Triangle 34">
            <a:extLst>
              <a:ext uri="{C183D7F6-B498-43B3-948B-1728B52AA6E4}">
                <adec:decorative xmlns:adec="http://schemas.microsoft.com/office/drawing/2017/decorative" val="1"/>
              </a:ext>
            </a:extLst>
          </p:cNvPr>
          <p:cNvSpPr/>
          <p:nvPr/>
        </p:nvSpPr>
        <p:spPr>
          <a:xfrm rot="5400000">
            <a:off x="7311373" y="2524915"/>
            <a:ext cx="3579413" cy="1816256"/>
          </a:xfrm>
          <a:prstGeom prst="triangle">
            <a:avLst>
              <a:gd name="adj" fmla="val 50381"/>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6" name="TextBox 35"/>
          <p:cNvSpPr txBox="1"/>
          <p:nvPr/>
        </p:nvSpPr>
        <p:spPr>
          <a:xfrm>
            <a:off x="4306091" y="2700653"/>
            <a:ext cx="1750001" cy="1477328"/>
          </a:xfrm>
          <a:prstGeom prst="rect">
            <a:avLst/>
          </a:prstGeom>
          <a:noFill/>
        </p:spPr>
        <p:txBody>
          <a:bodyPr wrap="square" rtlCol="0">
            <a:spAutoFit/>
          </a:bodyPr>
          <a:lstStyle/>
          <a:p>
            <a:endParaRPr lang="en-US" dirty="0">
              <a:solidFill>
                <a:schemeClr val="bg1"/>
              </a:solidFill>
            </a:endParaRPr>
          </a:p>
          <a:p>
            <a:r>
              <a:rPr lang="en-US" sz="2400" dirty="0">
                <a:solidFill>
                  <a:schemeClr val="bg1"/>
                </a:solidFill>
              </a:rPr>
              <a:t>CREATE </a:t>
            </a:r>
          </a:p>
          <a:p>
            <a:r>
              <a:rPr lang="en-US" sz="2400" dirty="0">
                <a:solidFill>
                  <a:schemeClr val="bg1"/>
                </a:solidFill>
              </a:rPr>
              <a:t>BRIDGES</a:t>
            </a:r>
          </a:p>
          <a:p>
            <a:r>
              <a:rPr lang="en-US" sz="2400" dirty="0">
                <a:solidFill>
                  <a:schemeClr val="bg1"/>
                </a:solidFill>
              </a:rPr>
              <a:t>Forum</a:t>
            </a:r>
          </a:p>
        </p:txBody>
      </p:sp>
      <p:sp>
        <p:nvSpPr>
          <p:cNvPr id="6" name="TextBox 5"/>
          <p:cNvSpPr txBox="1"/>
          <p:nvPr/>
        </p:nvSpPr>
        <p:spPr>
          <a:xfrm>
            <a:off x="6344140" y="1856205"/>
            <a:ext cx="1582024" cy="1569660"/>
          </a:xfrm>
          <a:prstGeom prst="rect">
            <a:avLst/>
          </a:prstGeom>
          <a:noFill/>
        </p:spPr>
        <p:txBody>
          <a:bodyPr wrap="square" rtlCol="0">
            <a:spAutoFit/>
          </a:bodyPr>
          <a:lstStyle/>
          <a:p>
            <a:pPr algn="ctr"/>
            <a:r>
              <a:rPr lang="en-US" sz="2400" dirty="0">
                <a:solidFill>
                  <a:schemeClr val="bg1"/>
                </a:solidFill>
              </a:rPr>
              <a:t>Business Retention and Expansion</a:t>
            </a:r>
          </a:p>
        </p:txBody>
      </p:sp>
      <p:sp>
        <p:nvSpPr>
          <p:cNvPr id="3" name="Rectangle 2">
            <a:extLst>
              <a:ext uri="{FF2B5EF4-FFF2-40B4-BE49-F238E27FC236}">
                <a16:creationId xmlns:a16="http://schemas.microsoft.com/office/drawing/2014/main" id="{EC291C6B-6816-460F-B6CE-59B462953AB8}"/>
              </a:ext>
            </a:extLst>
          </p:cNvPr>
          <p:cNvSpPr/>
          <p:nvPr/>
        </p:nvSpPr>
        <p:spPr>
          <a:xfrm>
            <a:off x="6266609" y="3829861"/>
            <a:ext cx="1720545" cy="1200328"/>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2400" dirty="0">
                <a:cs typeface="Calibri"/>
              </a:rPr>
              <a:t>Employee engagement</a:t>
            </a:r>
          </a:p>
        </p:txBody>
      </p:sp>
      <p:sp>
        <p:nvSpPr>
          <p:cNvPr id="37" name="TextBox 36"/>
          <p:cNvSpPr txBox="1"/>
          <p:nvPr/>
        </p:nvSpPr>
        <p:spPr>
          <a:xfrm>
            <a:off x="8149855" y="3013499"/>
            <a:ext cx="1765974" cy="830997"/>
          </a:xfrm>
          <a:prstGeom prst="rect">
            <a:avLst/>
          </a:prstGeom>
          <a:noFill/>
        </p:spPr>
        <p:txBody>
          <a:bodyPr wrap="square" rtlCol="0" anchor="t">
            <a:spAutoFit/>
          </a:bodyPr>
          <a:lstStyle/>
          <a:p>
            <a:r>
              <a:rPr lang="en-US" sz="2400" dirty="0">
                <a:solidFill>
                  <a:schemeClr val="bg1"/>
                </a:solidFill>
              </a:rPr>
              <a:t>CREATE </a:t>
            </a:r>
          </a:p>
          <a:p>
            <a:r>
              <a:rPr lang="en-US" sz="2400" dirty="0">
                <a:solidFill>
                  <a:schemeClr val="bg1"/>
                </a:solidFill>
              </a:rPr>
              <a:t>Academy</a:t>
            </a:r>
          </a:p>
        </p:txBody>
      </p:sp>
      <p:sp>
        <p:nvSpPr>
          <p:cNvPr id="42" name="TextBox 41"/>
          <p:cNvSpPr txBox="1"/>
          <p:nvPr/>
        </p:nvSpPr>
        <p:spPr>
          <a:xfrm>
            <a:off x="10212374" y="2352176"/>
            <a:ext cx="1541811" cy="1846659"/>
          </a:xfrm>
          <a:prstGeom prst="rect">
            <a:avLst/>
          </a:prstGeom>
          <a:noFill/>
        </p:spPr>
        <p:txBody>
          <a:bodyPr wrap="square" rtlCol="0">
            <a:spAutoFit/>
          </a:bodyPr>
          <a:lstStyle/>
          <a:p>
            <a:endParaRPr lang="en-US" dirty="0"/>
          </a:p>
          <a:p>
            <a:r>
              <a:rPr lang="en-US" sz="2400" dirty="0">
                <a:solidFill>
                  <a:schemeClr val="bg1"/>
                </a:solidFill>
              </a:rPr>
              <a:t>New strategies </a:t>
            </a:r>
          </a:p>
          <a:p>
            <a:r>
              <a:rPr lang="en-US" sz="2400" dirty="0">
                <a:solidFill>
                  <a:schemeClr val="bg1"/>
                </a:solidFill>
              </a:rPr>
              <a:t>and </a:t>
            </a:r>
          </a:p>
          <a:p>
            <a:r>
              <a:rPr lang="en-US" sz="2400" dirty="0">
                <a:solidFill>
                  <a:schemeClr val="bg1"/>
                </a:solidFill>
              </a:rPr>
              <a:t>actions</a:t>
            </a:r>
          </a:p>
        </p:txBody>
      </p:sp>
      <p:sp>
        <p:nvSpPr>
          <p:cNvPr id="19" name="Left Brace 18">
            <a:extLst>
              <a:ext uri="{FF2B5EF4-FFF2-40B4-BE49-F238E27FC236}">
                <a16:creationId xmlns:a16="http://schemas.microsoft.com/office/drawing/2014/main" id="{A8A875EA-7E3F-4B4A-BC98-D9539CDE720D}"/>
              </a:ext>
            </a:extLst>
          </p:cNvPr>
          <p:cNvSpPr/>
          <p:nvPr/>
        </p:nvSpPr>
        <p:spPr>
          <a:xfrm rot="16200000">
            <a:off x="10549061" y="4637088"/>
            <a:ext cx="395925" cy="1662390"/>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18" name="Google Shape;148;p19">
            <a:extLst>
              <a:ext uri="{FF2B5EF4-FFF2-40B4-BE49-F238E27FC236}">
                <a16:creationId xmlns:a16="http://schemas.microsoft.com/office/drawing/2014/main" id="{A66792CC-9403-41F0-B36A-0C905D8C1305}"/>
              </a:ext>
            </a:extLst>
          </p:cNvPr>
          <p:cNvSpPr txBox="1"/>
          <p:nvPr/>
        </p:nvSpPr>
        <p:spPr>
          <a:xfrm>
            <a:off x="9760870" y="5732298"/>
            <a:ext cx="2255520"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dirty="0">
                <a:solidFill>
                  <a:schemeClr val="accent3"/>
                </a:solidFill>
                <a:latin typeface="Gill Sans"/>
                <a:ea typeface="Gill Sans"/>
                <a:cs typeface="Gill Sans"/>
                <a:sym typeface="Gill Sans"/>
              </a:rPr>
              <a:t>We’re here!</a:t>
            </a:r>
            <a:endParaRPr dirty="0"/>
          </a:p>
        </p:txBody>
      </p:sp>
    </p:spTree>
    <p:extLst>
      <p:ext uri="{BB962C8B-B14F-4D97-AF65-F5344CB8AC3E}">
        <p14:creationId xmlns:p14="http://schemas.microsoft.com/office/powerpoint/2010/main" val="3882873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20" grpId="0" animBg="1"/>
      <p:bldP spid="33" grpId="0" animBg="1"/>
      <p:bldP spid="34" grpId="0" animBg="1"/>
      <p:bldP spid="35" grpId="0" animBg="1"/>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8BC65-09DA-4B94-B9AC-35FE198EFFEA}"/>
              </a:ext>
            </a:extLst>
          </p:cNvPr>
          <p:cNvSpPr>
            <a:spLocks noGrp="1"/>
          </p:cNvSpPr>
          <p:nvPr>
            <p:ph type="title"/>
          </p:nvPr>
        </p:nvSpPr>
        <p:spPr/>
        <p:txBody>
          <a:bodyPr/>
          <a:lstStyle/>
          <a:p>
            <a:r>
              <a:rPr lang="en-US" dirty="0"/>
              <a:t>Data-driven Planning</a:t>
            </a:r>
          </a:p>
        </p:txBody>
      </p:sp>
      <p:sp>
        <p:nvSpPr>
          <p:cNvPr id="4" name="Content Placeholder 3">
            <a:extLst>
              <a:ext uri="{FF2B5EF4-FFF2-40B4-BE49-F238E27FC236}">
                <a16:creationId xmlns:a16="http://schemas.microsoft.com/office/drawing/2014/main" id="{CFCB96AD-9EDD-4423-A569-9743582AC2D5}"/>
              </a:ext>
            </a:extLst>
          </p:cNvPr>
          <p:cNvSpPr>
            <a:spLocks noGrp="1"/>
          </p:cNvSpPr>
          <p:nvPr>
            <p:ph sz="half" idx="1"/>
          </p:nvPr>
        </p:nvSpPr>
        <p:spPr>
          <a:xfrm>
            <a:off x="838200" y="1825625"/>
            <a:ext cx="4191000" cy="3897081"/>
          </a:xfrm>
        </p:spPr>
        <p:txBody>
          <a:bodyPr/>
          <a:lstStyle/>
          <a:p>
            <a:pPr marL="571500" indent="-571500">
              <a:buFont typeface="Arial,Sans-Serif" panose="020B0604020202020204" pitchFamily="34" charset="0"/>
              <a:buChar char="•"/>
            </a:pPr>
            <a:r>
              <a:rPr lang="en-US" dirty="0"/>
              <a:t>CREATE Forum perspectives</a:t>
            </a:r>
          </a:p>
          <a:p>
            <a:pPr marL="571500" indent="-571500">
              <a:buFont typeface="Arial,Sans-Serif" panose="020B0604020202020204" pitchFamily="34" charset="0"/>
            </a:pPr>
            <a:r>
              <a:rPr lang="en-US" dirty="0">
                <a:ea typeface="+mn-lt"/>
                <a:cs typeface="+mn-lt"/>
              </a:rPr>
              <a:t>Secondary economic data</a:t>
            </a:r>
          </a:p>
          <a:p>
            <a:pPr marL="571500" indent="-571500">
              <a:buFont typeface="Arial,Sans-Serif" panose="020B0604020202020204" pitchFamily="34" charset="0"/>
            </a:pPr>
            <a:r>
              <a:rPr lang="en-US" dirty="0">
                <a:ea typeface="+mn-lt"/>
                <a:cs typeface="+mn-lt"/>
              </a:rPr>
              <a:t>Business owner perspectives (BR&amp;E)</a:t>
            </a:r>
          </a:p>
          <a:p>
            <a:pPr marL="571500" indent="-571500">
              <a:buFont typeface="Arial,Sans-Serif" panose="020B0604020202020204" pitchFamily="34" charset="0"/>
            </a:pPr>
            <a:r>
              <a:rPr lang="en-US" dirty="0">
                <a:ea typeface="+mn-lt"/>
                <a:cs typeface="+mn-lt"/>
              </a:rPr>
              <a:t>Employee perspectives (survey)</a:t>
            </a:r>
          </a:p>
          <a:p>
            <a:endParaRPr lang="en-US" dirty="0"/>
          </a:p>
        </p:txBody>
      </p:sp>
      <p:sp>
        <p:nvSpPr>
          <p:cNvPr id="6" name="Arrow: Right 5">
            <a:extLst>
              <a:ext uri="{FF2B5EF4-FFF2-40B4-BE49-F238E27FC236}">
                <a16:creationId xmlns:a16="http://schemas.microsoft.com/office/drawing/2014/main" id="{772A0413-C44F-4D41-BB10-F6569AD82191}"/>
              </a:ext>
            </a:extLst>
          </p:cNvPr>
          <p:cNvSpPr/>
          <p:nvPr/>
        </p:nvSpPr>
        <p:spPr>
          <a:xfrm>
            <a:off x="4812710" y="2944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7C0FEC88-41C3-4E8A-8275-AFCF5CE96565}"/>
              </a:ext>
            </a:extLst>
          </p:cNvPr>
          <p:cNvSpPr>
            <a:spLocks noGrp="1"/>
          </p:cNvSpPr>
          <p:nvPr>
            <p:ph sz="half" idx="2"/>
          </p:nvPr>
        </p:nvSpPr>
        <p:spPr/>
        <p:txBody>
          <a:bodyPr/>
          <a:lstStyle/>
          <a:p>
            <a:r>
              <a:rPr lang="en-US" dirty="0"/>
              <a:t>Initial reactions &amp; ground truthing</a:t>
            </a:r>
          </a:p>
          <a:p>
            <a:r>
              <a:rPr lang="en-US" dirty="0"/>
              <a:t>Themes &amp; commonalities across datasets</a:t>
            </a:r>
          </a:p>
          <a:p>
            <a:r>
              <a:rPr lang="en-US" dirty="0"/>
              <a:t>Prioritization &amp; strategy development</a:t>
            </a:r>
          </a:p>
          <a:p>
            <a:endParaRPr lang="en-US" dirty="0"/>
          </a:p>
        </p:txBody>
      </p:sp>
    </p:spTree>
    <p:extLst>
      <p:ext uri="{BB962C8B-B14F-4D97-AF65-F5344CB8AC3E}">
        <p14:creationId xmlns:p14="http://schemas.microsoft.com/office/powerpoint/2010/main" val="260309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FDCB6-B051-47F2-B6B6-9FCF03E046BA}"/>
              </a:ext>
            </a:extLst>
          </p:cNvPr>
          <p:cNvSpPr>
            <a:spLocks noGrp="1"/>
          </p:cNvSpPr>
          <p:nvPr>
            <p:ph type="title"/>
          </p:nvPr>
        </p:nvSpPr>
        <p:spPr/>
        <p:txBody>
          <a:bodyPr/>
          <a:lstStyle/>
          <a:p>
            <a:r>
              <a:rPr lang="en-US"/>
              <a:t>Recap: Key Data</a:t>
            </a:r>
          </a:p>
        </p:txBody>
      </p:sp>
      <p:sp>
        <p:nvSpPr>
          <p:cNvPr id="3" name="Content Placeholder 2">
            <a:extLst>
              <a:ext uri="{FF2B5EF4-FFF2-40B4-BE49-F238E27FC236}">
                <a16:creationId xmlns:a16="http://schemas.microsoft.com/office/drawing/2014/main" id="{A94EA5EA-F813-4236-A46C-AD2589F7004A}"/>
              </a:ext>
            </a:extLst>
          </p:cNvPr>
          <p:cNvSpPr>
            <a:spLocks noGrp="1"/>
          </p:cNvSpPr>
          <p:nvPr>
            <p:ph sz="half" idx="1"/>
          </p:nvPr>
        </p:nvSpPr>
        <p:spPr/>
        <p:txBody>
          <a:bodyPr/>
          <a:lstStyle/>
          <a:p>
            <a:endParaRPr lang="en-US"/>
          </a:p>
        </p:txBody>
      </p:sp>
      <p:sp>
        <p:nvSpPr>
          <p:cNvPr id="4" name="Content Placeholder 3">
            <a:extLst>
              <a:ext uri="{FF2B5EF4-FFF2-40B4-BE49-F238E27FC236}">
                <a16:creationId xmlns:a16="http://schemas.microsoft.com/office/drawing/2014/main" id="{D9F054CA-7A86-44A0-A8F0-689C31B0008D}"/>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3984916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94499-EDCD-4F92-A876-4A11C48AF132}"/>
              </a:ext>
            </a:extLst>
          </p:cNvPr>
          <p:cNvSpPr>
            <a:spLocks noGrp="1"/>
          </p:cNvSpPr>
          <p:nvPr>
            <p:ph type="title"/>
          </p:nvPr>
        </p:nvSpPr>
        <p:spPr/>
        <p:txBody>
          <a:bodyPr/>
          <a:lstStyle/>
          <a:p>
            <a:r>
              <a:rPr lang="en-US"/>
              <a:t>Recap: Key Themes</a:t>
            </a:r>
          </a:p>
        </p:txBody>
      </p:sp>
      <p:sp>
        <p:nvSpPr>
          <p:cNvPr id="3" name="Content Placeholder 2">
            <a:extLst>
              <a:ext uri="{FF2B5EF4-FFF2-40B4-BE49-F238E27FC236}">
                <a16:creationId xmlns:a16="http://schemas.microsoft.com/office/drawing/2014/main" id="{38A3ACFC-23CB-4242-981B-E3205AB8F41B}"/>
              </a:ext>
            </a:extLst>
          </p:cNvPr>
          <p:cNvSpPr>
            <a:spLocks noGrp="1"/>
          </p:cNvSpPr>
          <p:nvPr>
            <p:ph sz="half" idx="1"/>
          </p:nvPr>
        </p:nvSpPr>
        <p:spPr/>
        <p:txBody>
          <a:bodyPr/>
          <a:lstStyle/>
          <a:p>
            <a:endParaRPr lang="en-US"/>
          </a:p>
        </p:txBody>
      </p:sp>
      <p:sp>
        <p:nvSpPr>
          <p:cNvPr id="4" name="Content Placeholder 3">
            <a:extLst>
              <a:ext uri="{FF2B5EF4-FFF2-40B4-BE49-F238E27FC236}">
                <a16:creationId xmlns:a16="http://schemas.microsoft.com/office/drawing/2014/main" id="{ADF457B1-20BA-46C3-8A72-BF6039C350B6}"/>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4042645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5FA94-163F-4F04-9F3D-BCE39AC20415}"/>
              </a:ext>
            </a:extLst>
          </p:cNvPr>
          <p:cNvSpPr>
            <a:spLocks noGrp="1"/>
          </p:cNvSpPr>
          <p:nvPr>
            <p:ph type="title"/>
          </p:nvPr>
        </p:nvSpPr>
        <p:spPr/>
        <p:txBody>
          <a:bodyPr/>
          <a:lstStyle/>
          <a:p>
            <a:r>
              <a:rPr lang="en-US"/>
              <a:t>Recap: Opportunities for Action</a:t>
            </a:r>
          </a:p>
        </p:txBody>
      </p:sp>
      <p:sp>
        <p:nvSpPr>
          <p:cNvPr id="5" name="Content Placeholder 4">
            <a:extLst>
              <a:ext uri="{FF2B5EF4-FFF2-40B4-BE49-F238E27FC236}">
                <a16:creationId xmlns:a16="http://schemas.microsoft.com/office/drawing/2014/main" id="{5B9688AE-EB95-4E9A-B52B-9209E2D3C6E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812332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F1018-A871-46D1-9123-4E959B31343A}"/>
              </a:ext>
            </a:extLst>
          </p:cNvPr>
          <p:cNvSpPr>
            <a:spLocks noGrp="1"/>
          </p:cNvSpPr>
          <p:nvPr>
            <p:ph type="title"/>
          </p:nvPr>
        </p:nvSpPr>
        <p:spPr/>
        <p:txBody>
          <a:bodyPr/>
          <a:lstStyle/>
          <a:p>
            <a:r>
              <a:rPr lang="en-US"/>
              <a:t>Priorities</a:t>
            </a:r>
          </a:p>
        </p:txBody>
      </p:sp>
      <p:sp>
        <p:nvSpPr>
          <p:cNvPr id="3" name="Content Placeholder 2">
            <a:extLst>
              <a:ext uri="{FF2B5EF4-FFF2-40B4-BE49-F238E27FC236}">
                <a16:creationId xmlns:a16="http://schemas.microsoft.com/office/drawing/2014/main" id="{869A48E2-6CF8-4439-8EF8-3969C07D1A3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659422068"/>
      </p:ext>
    </p:extLst>
  </p:cSld>
  <p:clrMapOvr>
    <a:masterClrMapping/>
  </p:clrMapOvr>
</p:sld>
</file>

<file path=ppt/theme/theme1.xml><?xml version="1.0" encoding="utf-8"?>
<a:theme xmlns:a="http://schemas.openxmlformats.org/drawingml/2006/main" name="Theme1">
  <a:themeElements>
    <a:clrScheme name="CREATE BRIDGES">
      <a:dk1>
        <a:sysClr val="windowText" lastClr="000000"/>
      </a:dk1>
      <a:lt1>
        <a:sysClr val="window" lastClr="FFFFFF"/>
      </a:lt1>
      <a:dk2>
        <a:srgbClr val="7F7F7F"/>
      </a:dk2>
      <a:lt2>
        <a:srgbClr val="DFE3E5"/>
      </a:lt2>
      <a:accent1>
        <a:srgbClr val="00ADDC"/>
      </a:accent1>
      <a:accent2>
        <a:srgbClr val="FBB040"/>
      </a:accent2>
      <a:accent3>
        <a:srgbClr val="2683C6"/>
      </a:accent3>
      <a:accent4>
        <a:srgbClr val="7F7F7F"/>
      </a:accent4>
      <a:accent5>
        <a:srgbClr val="BFBFBF"/>
      </a:accent5>
      <a:accent6>
        <a:srgbClr val="D8D8D8"/>
      </a:accent6>
      <a:hlink>
        <a:srgbClr val="00ADDC"/>
      </a:hlink>
      <a:folHlink>
        <a:srgbClr val="2683C6"/>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365A5541-77AB-49E0-AC96-050213DBEB7F}" vid="{4C08B388-F15E-4971-98CF-A0FC253C63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create-bridges-ppt-template-phase 2</Template>
  <TotalTime>503</TotalTime>
  <Words>1684</Words>
  <Application>Microsoft Office PowerPoint</Application>
  <PresentationFormat>Widescreen</PresentationFormat>
  <Paragraphs>215</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Arial,Sans-Serif</vt:lpstr>
      <vt:lpstr>Calibri</vt:lpstr>
      <vt:lpstr>Gill Sans</vt:lpstr>
      <vt:lpstr>Gill Sans MT</vt:lpstr>
      <vt:lpstr>Theme1</vt:lpstr>
      <vt:lpstr>Strategy Development Meeting</vt:lpstr>
      <vt:lpstr>Acknowledgements</vt:lpstr>
      <vt:lpstr>Today’s Agenda</vt:lpstr>
      <vt:lpstr>CREATE BRIDGES Process</vt:lpstr>
      <vt:lpstr>Data-driven Planning</vt:lpstr>
      <vt:lpstr>Recap: Key Data</vt:lpstr>
      <vt:lpstr>Recap: Key Themes</vt:lpstr>
      <vt:lpstr>Recap: Opportunities for Action</vt:lpstr>
      <vt:lpstr>Priorities</vt:lpstr>
      <vt:lpstr>Pilot Region Example: CREATE 3Cs Priorities</vt:lpstr>
      <vt:lpstr>Strategies for Priorities</vt:lpstr>
      <vt:lpstr>Pilot Region Example:  Strategies for Priorities</vt:lpstr>
      <vt:lpstr>Plan of Action</vt:lpstr>
      <vt:lpstr>May want to include a timeline</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ge117</dc:creator>
  <cp:lastModifiedBy>Spiva, Mariah</cp:lastModifiedBy>
  <cp:revision>40</cp:revision>
  <dcterms:created xsi:type="dcterms:W3CDTF">2021-10-07T19:04:55Z</dcterms:created>
  <dcterms:modified xsi:type="dcterms:W3CDTF">2024-02-02T19:39:48Z</dcterms:modified>
</cp:coreProperties>
</file>