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38"/>
  </p:notesMasterIdLst>
  <p:sldIdLst>
    <p:sldId id="256" r:id="rId3"/>
    <p:sldId id="257" r:id="rId4"/>
    <p:sldId id="261" r:id="rId5"/>
    <p:sldId id="262" r:id="rId6"/>
    <p:sldId id="263" r:id="rId7"/>
    <p:sldId id="264" r:id="rId8"/>
    <p:sldId id="265" r:id="rId9"/>
    <p:sldId id="266" r:id="rId10"/>
    <p:sldId id="267" r:id="rId11"/>
    <p:sldId id="268" r:id="rId12"/>
    <p:sldId id="289" r:id="rId13"/>
    <p:sldId id="269" r:id="rId14"/>
    <p:sldId id="290" r:id="rId15"/>
    <p:sldId id="271" r:id="rId16"/>
    <p:sldId id="288" r:id="rId17"/>
    <p:sldId id="275" r:id="rId18"/>
    <p:sldId id="276" r:id="rId19"/>
    <p:sldId id="277" r:id="rId20"/>
    <p:sldId id="278" r:id="rId21"/>
    <p:sldId id="281" r:id="rId22"/>
    <p:sldId id="291" r:id="rId23"/>
    <p:sldId id="282" r:id="rId24"/>
    <p:sldId id="292" r:id="rId25"/>
    <p:sldId id="293" r:id="rId26"/>
    <p:sldId id="298" r:id="rId27"/>
    <p:sldId id="284" r:id="rId28"/>
    <p:sldId id="294" r:id="rId29"/>
    <p:sldId id="285" r:id="rId30"/>
    <p:sldId id="295" r:id="rId31"/>
    <p:sldId id="286" r:id="rId32"/>
    <p:sldId id="296" r:id="rId33"/>
    <p:sldId id="297" r:id="rId34"/>
    <p:sldId id="279" r:id="rId35"/>
    <p:sldId id="280" r:id="rId36"/>
    <p:sldId id="287"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League Spartan"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3131" autoAdjust="0"/>
  </p:normalViewPr>
  <p:slideViewPr>
    <p:cSldViewPr snapToGrid="0">
      <p:cViewPr varScale="1">
        <p:scale>
          <a:sx n="128" d="100"/>
          <a:sy n="128" d="100"/>
        </p:scale>
        <p:origin x="2574"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06312-BAE8-42EF-AE14-853C686E8E7D}"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3D23CC8-72E0-4403-AFF0-1E65E3E79FE7}">
      <dgm:prSet phldrT="[Text]"/>
      <dgm:spPr/>
      <dgm:t>
        <a:bodyPr/>
        <a:lstStyle/>
        <a:p>
          <a:r>
            <a:rPr lang="en-US" dirty="0"/>
            <a:t>Phishing</a:t>
          </a:r>
        </a:p>
      </dgm:t>
    </dgm:pt>
    <dgm:pt modelId="{759FF043-B3EA-4D1F-9100-8461E51F7D09}" type="parTrans" cxnId="{D248BB93-48FF-4D95-9804-206101160E32}">
      <dgm:prSet/>
      <dgm:spPr/>
      <dgm:t>
        <a:bodyPr/>
        <a:lstStyle/>
        <a:p>
          <a:endParaRPr lang="en-US"/>
        </a:p>
      </dgm:t>
    </dgm:pt>
    <dgm:pt modelId="{E992AA29-E1D0-452A-9589-91A16558E8C6}" type="sibTrans" cxnId="{D248BB93-48FF-4D95-9804-206101160E32}">
      <dgm:prSet/>
      <dgm:spPr/>
      <dgm:t>
        <a:bodyPr/>
        <a:lstStyle/>
        <a:p>
          <a:endParaRPr lang="en-US"/>
        </a:p>
      </dgm:t>
    </dgm:pt>
    <dgm:pt modelId="{B4F974EC-5ADF-43F1-8F25-4E06E998A392}">
      <dgm:prSet phldrT="[Text]" phldr="1"/>
      <dgm:spPr/>
      <dgm:t>
        <a:bodyPr/>
        <a:lstStyle/>
        <a:p>
          <a:endParaRPr lang="en-US" dirty="0">
            <a:solidFill>
              <a:schemeClr val="bg1"/>
            </a:solidFill>
          </a:endParaRPr>
        </a:p>
      </dgm:t>
    </dgm:pt>
    <dgm:pt modelId="{ACF404E2-133C-4628-8EE7-55FD71157510}" type="parTrans" cxnId="{F23B3E3C-9227-4017-B443-A2D301AA92A3}">
      <dgm:prSet/>
      <dgm:spPr/>
      <dgm:t>
        <a:bodyPr/>
        <a:lstStyle/>
        <a:p>
          <a:endParaRPr lang="en-US"/>
        </a:p>
      </dgm:t>
    </dgm:pt>
    <dgm:pt modelId="{661F0064-C10B-4596-8B82-05D27F5A7A3D}" type="sibTrans" cxnId="{F23B3E3C-9227-4017-B443-A2D301AA92A3}">
      <dgm:prSet/>
      <dgm:spPr/>
      <dgm:t>
        <a:bodyPr/>
        <a:lstStyle/>
        <a:p>
          <a:endParaRPr lang="en-US"/>
        </a:p>
      </dgm:t>
    </dgm:pt>
    <dgm:pt modelId="{A7D9AA31-603A-41B1-9AF3-AB6429E14364}">
      <dgm:prSet phldrT="[Text]" phldr="1"/>
      <dgm:spPr/>
      <dgm:t>
        <a:bodyPr/>
        <a:lstStyle/>
        <a:p>
          <a:endParaRPr lang="en-US" dirty="0">
            <a:solidFill>
              <a:schemeClr val="bg1"/>
            </a:solidFill>
          </a:endParaRPr>
        </a:p>
      </dgm:t>
    </dgm:pt>
    <dgm:pt modelId="{86A2820C-7231-4B5A-A558-B66B06FA604F}" type="parTrans" cxnId="{5C4ABCE6-0035-4C32-AFFA-D408FDBC3900}">
      <dgm:prSet/>
      <dgm:spPr/>
      <dgm:t>
        <a:bodyPr/>
        <a:lstStyle/>
        <a:p>
          <a:endParaRPr lang="en-US"/>
        </a:p>
      </dgm:t>
    </dgm:pt>
    <dgm:pt modelId="{D59EEB20-8851-46D1-9EA9-6435E0FB00B0}" type="sibTrans" cxnId="{5C4ABCE6-0035-4C32-AFFA-D408FDBC3900}">
      <dgm:prSet/>
      <dgm:spPr/>
      <dgm:t>
        <a:bodyPr/>
        <a:lstStyle/>
        <a:p>
          <a:endParaRPr lang="en-US"/>
        </a:p>
      </dgm:t>
    </dgm:pt>
    <dgm:pt modelId="{E76E701A-A097-4C4D-8708-7EC2452367CA}">
      <dgm:prSet phldrT="[Text]"/>
      <dgm:spPr/>
      <dgm:t>
        <a:bodyPr/>
        <a:lstStyle/>
        <a:p>
          <a:r>
            <a:rPr lang="en-US" dirty="0"/>
            <a:t>Smishing</a:t>
          </a:r>
        </a:p>
      </dgm:t>
    </dgm:pt>
    <dgm:pt modelId="{8617919E-DD61-4A7B-9CD5-6766C2D128E0}" type="parTrans" cxnId="{EF014B1E-F45E-417E-9543-65BD8130B882}">
      <dgm:prSet/>
      <dgm:spPr/>
      <dgm:t>
        <a:bodyPr/>
        <a:lstStyle/>
        <a:p>
          <a:endParaRPr lang="en-US"/>
        </a:p>
      </dgm:t>
    </dgm:pt>
    <dgm:pt modelId="{D82325B9-1D92-433E-97C0-3870D8C38C22}" type="sibTrans" cxnId="{EF014B1E-F45E-417E-9543-65BD8130B882}">
      <dgm:prSet/>
      <dgm:spPr/>
      <dgm:t>
        <a:bodyPr/>
        <a:lstStyle/>
        <a:p>
          <a:endParaRPr lang="en-US"/>
        </a:p>
      </dgm:t>
    </dgm:pt>
    <dgm:pt modelId="{991BD0E3-7AD8-4689-B7D4-685B4ACC5C5B}">
      <dgm:prSet phldrT="[Text]" phldr="1"/>
      <dgm:spPr/>
      <dgm:t>
        <a:bodyPr/>
        <a:lstStyle/>
        <a:p>
          <a:endParaRPr lang="en-US" dirty="0">
            <a:solidFill>
              <a:schemeClr val="bg1"/>
            </a:solidFill>
          </a:endParaRPr>
        </a:p>
      </dgm:t>
    </dgm:pt>
    <dgm:pt modelId="{0628E46A-A2CC-4E0B-B0B7-848D2FF4909B}" type="sibTrans" cxnId="{5F565152-B71D-42BA-AD2B-83A01825C415}">
      <dgm:prSet/>
      <dgm:spPr/>
      <dgm:t>
        <a:bodyPr/>
        <a:lstStyle/>
        <a:p>
          <a:endParaRPr lang="en-US"/>
        </a:p>
      </dgm:t>
    </dgm:pt>
    <dgm:pt modelId="{5BDC7D63-17D8-4A27-ABAD-EF3A34B95983}" type="parTrans" cxnId="{5F565152-B71D-42BA-AD2B-83A01825C415}">
      <dgm:prSet/>
      <dgm:spPr/>
      <dgm:t>
        <a:bodyPr/>
        <a:lstStyle/>
        <a:p>
          <a:endParaRPr lang="en-US"/>
        </a:p>
      </dgm:t>
    </dgm:pt>
    <dgm:pt modelId="{74AEE450-A17B-4902-BD25-682281F214A5}">
      <dgm:prSet phldrT="[Text]"/>
      <dgm:spPr/>
      <dgm:t>
        <a:bodyPr/>
        <a:lstStyle/>
        <a:p>
          <a:r>
            <a:rPr lang="en-US" dirty="0"/>
            <a:t>Vishing</a:t>
          </a:r>
        </a:p>
      </dgm:t>
    </dgm:pt>
    <dgm:pt modelId="{F9528E12-7368-4F1A-8E44-C921D3D347F0}" type="sibTrans" cxnId="{FB6E048B-77FB-41DF-AA18-0A14B12E3866}">
      <dgm:prSet/>
      <dgm:spPr/>
      <dgm:t>
        <a:bodyPr/>
        <a:lstStyle/>
        <a:p>
          <a:endParaRPr lang="en-US"/>
        </a:p>
      </dgm:t>
    </dgm:pt>
    <dgm:pt modelId="{45B439C9-6CD2-4574-9A30-09762A77A288}" type="parTrans" cxnId="{FB6E048B-77FB-41DF-AA18-0A14B12E3866}">
      <dgm:prSet/>
      <dgm:spPr/>
      <dgm:t>
        <a:bodyPr/>
        <a:lstStyle/>
        <a:p>
          <a:endParaRPr lang="en-US"/>
        </a:p>
      </dgm:t>
    </dgm:pt>
    <dgm:pt modelId="{3E887DC7-F0B2-442D-A2AD-A655AAB8AB0D}" type="pres">
      <dgm:prSet presAssocID="{99006312-BAE8-42EF-AE14-853C686E8E7D}" presName="Name0" presStyleCnt="0">
        <dgm:presLayoutVars>
          <dgm:chMax/>
          <dgm:chPref/>
          <dgm:dir/>
        </dgm:presLayoutVars>
      </dgm:prSet>
      <dgm:spPr/>
    </dgm:pt>
    <dgm:pt modelId="{DA76EE4B-5E4F-493B-9478-4EBE5C387482}" type="pres">
      <dgm:prSet presAssocID="{991BD0E3-7AD8-4689-B7D4-685B4ACC5C5B}" presName="composite" presStyleCnt="0">
        <dgm:presLayoutVars>
          <dgm:chMax val="1"/>
          <dgm:chPref val="1"/>
        </dgm:presLayoutVars>
      </dgm:prSet>
      <dgm:spPr/>
    </dgm:pt>
    <dgm:pt modelId="{83F34145-95D5-4822-A782-45CA2404DF27}" type="pres">
      <dgm:prSet presAssocID="{991BD0E3-7AD8-4689-B7D4-685B4ACC5C5B}" presName="Accent" presStyleLbl="trAlignAcc1" presStyleIdx="0" presStyleCnt="3">
        <dgm:presLayoutVars>
          <dgm:chMax val="0"/>
          <dgm:chPref val="0"/>
        </dgm:presLayoutVars>
      </dgm:prSet>
      <dgm:spPr/>
    </dgm:pt>
    <dgm:pt modelId="{1D3D5FF0-8A49-4C29-9A71-50AA106CA3B0}" type="pres">
      <dgm:prSet presAssocID="{991BD0E3-7AD8-4689-B7D4-685B4ACC5C5B}"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1F1F4CA6-25F4-421F-883C-16B8AD33DFEC}" type="pres">
      <dgm:prSet presAssocID="{991BD0E3-7AD8-4689-B7D4-685B4ACC5C5B}" presName="ChildComposite" presStyleCnt="0"/>
      <dgm:spPr/>
    </dgm:pt>
    <dgm:pt modelId="{33EFAD1F-C378-47C5-949E-1099CE3BBF20}" type="pres">
      <dgm:prSet presAssocID="{991BD0E3-7AD8-4689-B7D4-685B4ACC5C5B}" presName="Child" presStyleLbl="node1" presStyleIdx="0" presStyleCnt="3">
        <dgm:presLayoutVars>
          <dgm:chMax val="0"/>
          <dgm:chPref val="0"/>
          <dgm:bulletEnabled val="1"/>
        </dgm:presLayoutVars>
      </dgm:prSet>
      <dgm:spPr/>
    </dgm:pt>
    <dgm:pt modelId="{C114B55B-6754-4AA5-B1B1-9E91C70FC2BA}" type="pres">
      <dgm:prSet presAssocID="{991BD0E3-7AD8-4689-B7D4-685B4ACC5C5B}" presName="Parent" presStyleLbl="revTx" presStyleIdx="0" presStyleCnt="3" custLinFactNeighborY="3697">
        <dgm:presLayoutVars>
          <dgm:chMax val="1"/>
          <dgm:chPref val="0"/>
          <dgm:bulletEnabled val="1"/>
        </dgm:presLayoutVars>
      </dgm:prSet>
      <dgm:spPr/>
    </dgm:pt>
    <dgm:pt modelId="{DF7E9411-ACD9-4AED-8FAB-433F264BA5E2}" type="pres">
      <dgm:prSet presAssocID="{0628E46A-A2CC-4E0B-B0B7-848D2FF4909B}" presName="sibTrans" presStyleCnt="0"/>
      <dgm:spPr/>
    </dgm:pt>
    <dgm:pt modelId="{50A4765C-E55F-42CC-B78E-D327C184C262}" type="pres">
      <dgm:prSet presAssocID="{B4F974EC-5ADF-43F1-8F25-4E06E998A392}" presName="composite" presStyleCnt="0">
        <dgm:presLayoutVars>
          <dgm:chMax val="1"/>
          <dgm:chPref val="1"/>
        </dgm:presLayoutVars>
      </dgm:prSet>
      <dgm:spPr/>
    </dgm:pt>
    <dgm:pt modelId="{AB06E0EE-7FCC-44C9-BBB9-2482C6DC0CD8}" type="pres">
      <dgm:prSet presAssocID="{B4F974EC-5ADF-43F1-8F25-4E06E998A392}" presName="Accent" presStyleLbl="trAlignAcc1" presStyleIdx="1" presStyleCnt="3">
        <dgm:presLayoutVars>
          <dgm:chMax val="0"/>
          <dgm:chPref val="0"/>
        </dgm:presLayoutVars>
      </dgm:prSet>
      <dgm:spPr/>
    </dgm:pt>
    <dgm:pt modelId="{31551992-7D13-45EB-BF6E-59C51F50D0A8}" type="pres">
      <dgm:prSet presAssocID="{B4F974EC-5ADF-43F1-8F25-4E06E998A392}"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1B9A6824-EFF5-47CF-8569-D1244A71475E}" type="pres">
      <dgm:prSet presAssocID="{B4F974EC-5ADF-43F1-8F25-4E06E998A392}" presName="ChildComposite" presStyleCnt="0"/>
      <dgm:spPr/>
    </dgm:pt>
    <dgm:pt modelId="{2B61CC4E-BB25-4FCC-BA99-34AF1F82D5E8}" type="pres">
      <dgm:prSet presAssocID="{B4F974EC-5ADF-43F1-8F25-4E06E998A392}" presName="Child" presStyleLbl="node1" presStyleIdx="1" presStyleCnt="3">
        <dgm:presLayoutVars>
          <dgm:chMax val="0"/>
          <dgm:chPref val="0"/>
          <dgm:bulletEnabled val="1"/>
        </dgm:presLayoutVars>
      </dgm:prSet>
      <dgm:spPr/>
    </dgm:pt>
    <dgm:pt modelId="{2AE35AB4-8686-4DF0-ADB8-058F97D05E20}" type="pres">
      <dgm:prSet presAssocID="{B4F974EC-5ADF-43F1-8F25-4E06E998A392}" presName="Parent" presStyleLbl="revTx" presStyleIdx="1" presStyleCnt="3">
        <dgm:presLayoutVars>
          <dgm:chMax val="1"/>
          <dgm:chPref val="0"/>
          <dgm:bulletEnabled val="1"/>
        </dgm:presLayoutVars>
      </dgm:prSet>
      <dgm:spPr/>
    </dgm:pt>
    <dgm:pt modelId="{2A6485AF-57B9-4231-A2E5-C7CC1B9EC2BB}" type="pres">
      <dgm:prSet presAssocID="{661F0064-C10B-4596-8B82-05D27F5A7A3D}" presName="sibTrans" presStyleCnt="0"/>
      <dgm:spPr/>
    </dgm:pt>
    <dgm:pt modelId="{0422ECB2-5F06-4376-B962-2BAED511D78E}" type="pres">
      <dgm:prSet presAssocID="{A7D9AA31-603A-41B1-9AF3-AB6429E14364}" presName="composite" presStyleCnt="0">
        <dgm:presLayoutVars>
          <dgm:chMax val="1"/>
          <dgm:chPref val="1"/>
        </dgm:presLayoutVars>
      </dgm:prSet>
      <dgm:spPr/>
    </dgm:pt>
    <dgm:pt modelId="{1C03DF55-D57F-41E9-AAAA-0DFEC4CE2722}" type="pres">
      <dgm:prSet presAssocID="{A7D9AA31-603A-41B1-9AF3-AB6429E14364}" presName="Accent" presStyleLbl="trAlignAcc1" presStyleIdx="2" presStyleCnt="3">
        <dgm:presLayoutVars>
          <dgm:chMax val="0"/>
          <dgm:chPref val="0"/>
        </dgm:presLayoutVars>
      </dgm:prSet>
      <dgm:spPr/>
    </dgm:pt>
    <dgm:pt modelId="{3FC43867-AAE6-4261-81E6-6AFEFE1899D2}" type="pres">
      <dgm:prSet presAssocID="{A7D9AA31-603A-41B1-9AF3-AB6429E14364}"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14EBFB7D-16CA-477D-8DE7-9BF11F230B18}" type="pres">
      <dgm:prSet presAssocID="{A7D9AA31-603A-41B1-9AF3-AB6429E14364}" presName="ChildComposite" presStyleCnt="0"/>
      <dgm:spPr/>
    </dgm:pt>
    <dgm:pt modelId="{5D77612F-6C61-4FF4-BC00-9EE27D7CFE11}" type="pres">
      <dgm:prSet presAssocID="{A7D9AA31-603A-41B1-9AF3-AB6429E14364}" presName="Child" presStyleLbl="node1" presStyleIdx="2" presStyleCnt="3">
        <dgm:presLayoutVars>
          <dgm:chMax val="0"/>
          <dgm:chPref val="0"/>
          <dgm:bulletEnabled val="1"/>
        </dgm:presLayoutVars>
      </dgm:prSet>
      <dgm:spPr/>
    </dgm:pt>
    <dgm:pt modelId="{44A95A6B-EB8F-4A55-BB1B-81B83AEE1CFE}" type="pres">
      <dgm:prSet presAssocID="{A7D9AA31-603A-41B1-9AF3-AB6429E14364}" presName="Parent" presStyleLbl="revTx" presStyleIdx="2" presStyleCnt="3">
        <dgm:presLayoutVars>
          <dgm:chMax val="1"/>
          <dgm:chPref val="0"/>
          <dgm:bulletEnabled val="1"/>
        </dgm:presLayoutVars>
      </dgm:prSet>
      <dgm:spPr/>
    </dgm:pt>
  </dgm:ptLst>
  <dgm:cxnLst>
    <dgm:cxn modelId="{0EF11409-23A7-4803-A091-8D0B47840E4B}" type="presOf" srcId="{E76E701A-A097-4C4D-8708-7EC2452367CA}" destId="{5D77612F-6C61-4FF4-BC00-9EE27D7CFE11}" srcOrd="0" destOrd="0" presId="urn:microsoft.com/office/officeart/2008/layout/CaptionedPictures"/>
    <dgm:cxn modelId="{4084B911-7073-467D-9D43-320AEBC0E203}" type="presOf" srcId="{33D23CC8-72E0-4403-AFF0-1E65E3E79FE7}" destId="{33EFAD1F-C378-47C5-949E-1099CE3BBF20}" srcOrd="0" destOrd="0" presId="urn:microsoft.com/office/officeart/2008/layout/CaptionedPictures"/>
    <dgm:cxn modelId="{E4D0E51B-E29D-4DB1-B721-4C1290768909}" type="presOf" srcId="{99006312-BAE8-42EF-AE14-853C686E8E7D}" destId="{3E887DC7-F0B2-442D-A2AD-A655AAB8AB0D}" srcOrd="0" destOrd="0" presId="urn:microsoft.com/office/officeart/2008/layout/CaptionedPictures"/>
    <dgm:cxn modelId="{EF014B1E-F45E-417E-9543-65BD8130B882}" srcId="{A7D9AA31-603A-41B1-9AF3-AB6429E14364}" destId="{E76E701A-A097-4C4D-8708-7EC2452367CA}" srcOrd="0" destOrd="0" parTransId="{8617919E-DD61-4A7B-9CD5-6766C2D128E0}" sibTransId="{D82325B9-1D92-433E-97C0-3870D8C38C22}"/>
    <dgm:cxn modelId="{CBE1E825-4D7A-4CB8-AA13-2C33BA1ACE8D}" type="presOf" srcId="{A7D9AA31-603A-41B1-9AF3-AB6429E14364}" destId="{44A95A6B-EB8F-4A55-BB1B-81B83AEE1CFE}" srcOrd="0" destOrd="0" presId="urn:microsoft.com/office/officeart/2008/layout/CaptionedPictures"/>
    <dgm:cxn modelId="{72843534-4E11-4E9A-A41C-B631E519751F}" type="presOf" srcId="{74AEE450-A17B-4902-BD25-682281F214A5}" destId="{2B61CC4E-BB25-4FCC-BA99-34AF1F82D5E8}" srcOrd="0" destOrd="0" presId="urn:microsoft.com/office/officeart/2008/layout/CaptionedPictures"/>
    <dgm:cxn modelId="{F23B3E3C-9227-4017-B443-A2D301AA92A3}" srcId="{99006312-BAE8-42EF-AE14-853C686E8E7D}" destId="{B4F974EC-5ADF-43F1-8F25-4E06E998A392}" srcOrd="1" destOrd="0" parTransId="{ACF404E2-133C-4628-8EE7-55FD71157510}" sibTransId="{661F0064-C10B-4596-8B82-05D27F5A7A3D}"/>
    <dgm:cxn modelId="{C7E46B42-5F72-4054-895C-2C75D0EB340D}" type="presOf" srcId="{991BD0E3-7AD8-4689-B7D4-685B4ACC5C5B}" destId="{C114B55B-6754-4AA5-B1B1-9E91C70FC2BA}" srcOrd="0" destOrd="0" presId="urn:microsoft.com/office/officeart/2008/layout/CaptionedPictures"/>
    <dgm:cxn modelId="{5F565152-B71D-42BA-AD2B-83A01825C415}" srcId="{99006312-BAE8-42EF-AE14-853C686E8E7D}" destId="{991BD0E3-7AD8-4689-B7D4-685B4ACC5C5B}" srcOrd="0" destOrd="0" parTransId="{5BDC7D63-17D8-4A27-ABAD-EF3A34B95983}" sibTransId="{0628E46A-A2CC-4E0B-B0B7-848D2FF4909B}"/>
    <dgm:cxn modelId="{FB6E048B-77FB-41DF-AA18-0A14B12E3866}" srcId="{B4F974EC-5ADF-43F1-8F25-4E06E998A392}" destId="{74AEE450-A17B-4902-BD25-682281F214A5}" srcOrd="0" destOrd="0" parTransId="{45B439C9-6CD2-4574-9A30-09762A77A288}" sibTransId="{F9528E12-7368-4F1A-8E44-C921D3D347F0}"/>
    <dgm:cxn modelId="{D248BB93-48FF-4D95-9804-206101160E32}" srcId="{991BD0E3-7AD8-4689-B7D4-685B4ACC5C5B}" destId="{33D23CC8-72E0-4403-AFF0-1E65E3E79FE7}" srcOrd="0" destOrd="0" parTransId="{759FF043-B3EA-4D1F-9100-8461E51F7D09}" sibTransId="{E992AA29-E1D0-452A-9589-91A16558E8C6}"/>
    <dgm:cxn modelId="{5C4ABCE6-0035-4C32-AFFA-D408FDBC3900}" srcId="{99006312-BAE8-42EF-AE14-853C686E8E7D}" destId="{A7D9AA31-603A-41B1-9AF3-AB6429E14364}" srcOrd="2" destOrd="0" parTransId="{86A2820C-7231-4B5A-A558-B66B06FA604F}" sibTransId="{D59EEB20-8851-46D1-9EA9-6435E0FB00B0}"/>
    <dgm:cxn modelId="{B24E2DF8-1C63-459A-8D95-7E73B8086992}" type="presOf" srcId="{B4F974EC-5ADF-43F1-8F25-4E06E998A392}" destId="{2AE35AB4-8686-4DF0-ADB8-058F97D05E20}" srcOrd="0" destOrd="0" presId="urn:microsoft.com/office/officeart/2008/layout/CaptionedPictures"/>
    <dgm:cxn modelId="{48CF16D7-3776-4E8A-816F-F322A5C65209}" type="presParOf" srcId="{3E887DC7-F0B2-442D-A2AD-A655AAB8AB0D}" destId="{DA76EE4B-5E4F-493B-9478-4EBE5C387482}" srcOrd="0" destOrd="0" presId="urn:microsoft.com/office/officeart/2008/layout/CaptionedPictures"/>
    <dgm:cxn modelId="{93967C3B-3732-4863-944F-820C033ED63F}" type="presParOf" srcId="{DA76EE4B-5E4F-493B-9478-4EBE5C387482}" destId="{83F34145-95D5-4822-A782-45CA2404DF27}" srcOrd="0" destOrd="0" presId="urn:microsoft.com/office/officeart/2008/layout/CaptionedPictures"/>
    <dgm:cxn modelId="{EF0498F3-B181-46B1-A574-5731E6DE06BF}" type="presParOf" srcId="{DA76EE4B-5E4F-493B-9478-4EBE5C387482}" destId="{1D3D5FF0-8A49-4C29-9A71-50AA106CA3B0}" srcOrd="1" destOrd="0" presId="urn:microsoft.com/office/officeart/2008/layout/CaptionedPictures"/>
    <dgm:cxn modelId="{CCB3E293-5496-4418-9D3E-D787E78862AE}" type="presParOf" srcId="{DA76EE4B-5E4F-493B-9478-4EBE5C387482}" destId="{1F1F4CA6-25F4-421F-883C-16B8AD33DFEC}" srcOrd="2" destOrd="0" presId="urn:microsoft.com/office/officeart/2008/layout/CaptionedPictures"/>
    <dgm:cxn modelId="{4BA21B7F-70CB-4977-8363-F09D92C8D7BC}" type="presParOf" srcId="{1F1F4CA6-25F4-421F-883C-16B8AD33DFEC}" destId="{33EFAD1F-C378-47C5-949E-1099CE3BBF20}" srcOrd="0" destOrd="0" presId="urn:microsoft.com/office/officeart/2008/layout/CaptionedPictures"/>
    <dgm:cxn modelId="{82E30B20-2EA6-4539-8D1A-8BD7DD2FDFB0}" type="presParOf" srcId="{1F1F4CA6-25F4-421F-883C-16B8AD33DFEC}" destId="{C114B55B-6754-4AA5-B1B1-9E91C70FC2BA}" srcOrd="1" destOrd="0" presId="urn:microsoft.com/office/officeart/2008/layout/CaptionedPictures"/>
    <dgm:cxn modelId="{12E7EF31-C246-4C89-AA91-02F069B4494D}" type="presParOf" srcId="{3E887DC7-F0B2-442D-A2AD-A655AAB8AB0D}" destId="{DF7E9411-ACD9-4AED-8FAB-433F264BA5E2}" srcOrd="1" destOrd="0" presId="urn:microsoft.com/office/officeart/2008/layout/CaptionedPictures"/>
    <dgm:cxn modelId="{A94A21DE-273C-4B4A-8FF8-0D24C535EF26}" type="presParOf" srcId="{3E887DC7-F0B2-442D-A2AD-A655AAB8AB0D}" destId="{50A4765C-E55F-42CC-B78E-D327C184C262}" srcOrd="2" destOrd="0" presId="urn:microsoft.com/office/officeart/2008/layout/CaptionedPictures"/>
    <dgm:cxn modelId="{EE77EA54-4191-4F74-973D-FFFA41FC01C5}" type="presParOf" srcId="{50A4765C-E55F-42CC-B78E-D327C184C262}" destId="{AB06E0EE-7FCC-44C9-BBB9-2482C6DC0CD8}" srcOrd="0" destOrd="0" presId="urn:microsoft.com/office/officeart/2008/layout/CaptionedPictures"/>
    <dgm:cxn modelId="{64952909-A3ED-42B5-922C-D8BFC16A69D2}" type="presParOf" srcId="{50A4765C-E55F-42CC-B78E-D327C184C262}" destId="{31551992-7D13-45EB-BF6E-59C51F50D0A8}" srcOrd="1" destOrd="0" presId="urn:microsoft.com/office/officeart/2008/layout/CaptionedPictures"/>
    <dgm:cxn modelId="{A4147AC9-9528-449E-AC9A-4C292A98A574}" type="presParOf" srcId="{50A4765C-E55F-42CC-B78E-D327C184C262}" destId="{1B9A6824-EFF5-47CF-8569-D1244A71475E}" srcOrd="2" destOrd="0" presId="urn:microsoft.com/office/officeart/2008/layout/CaptionedPictures"/>
    <dgm:cxn modelId="{797A5CE5-0BC9-4F7F-8CE1-3C349A8725EA}" type="presParOf" srcId="{1B9A6824-EFF5-47CF-8569-D1244A71475E}" destId="{2B61CC4E-BB25-4FCC-BA99-34AF1F82D5E8}" srcOrd="0" destOrd="0" presId="urn:microsoft.com/office/officeart/2008/layout/CaptionedPictures"/>
    <dgm:cxn modelId="{8D3E93BB-9914-4F16-BC66-B430BF9C29A7}" type="presParOf" srcId="{1B9A6824-EFF5-47CF-8569-D1244A71475E}" destId="{2AE35AB4-8686-4DF0-ADB8-058F97D05E20}" srcOrd="1" destOrd="0" presId="urn:microsoft.com/office/officeart/2008/layout/CaptionedPictures"/>
    <dgm:cxn modelId="{EBDA8AC8-A1E2-4140-9C55-A35F3B64712A}" type="presParOf" srcId="{3E887DC7-F0B2-442D-A2AD-A655AAB8AB0D}" destId="{2A6485AF-57B9-4231-A2E5-C7CC1B9EC2BB}" srcOrd="3" destOrd="0" presId="urn:microsoft.com/office/officeart/2008/layout/CaptionedPictures"/>
    <dgm:cxn modelId="{912173F2-5DCB-49D0-84EA-99E931D35C1C}" type="presParOf" srcId="{3E887DC7-F0B2-442D-A2AD-A655AAB8AB0D}" destId="{0422ECB2-5F06-4376-B962-2BAED511D78E}" srcOrd="4" destOrd="0" presId="urn:microsoft.com/office/officeart/2008/layout/CaptionedPictures"/>
    <dgm:cxn modelId="{906B28C5-F0FF-4EAA-918A-C49C7B8ECA5F}" type="presParOf" srcId="{0422ECB2-5F06-4376-B962-2BAED511D78E}" destId="{1C03DF55-D57F-41E9-AAAA-0DFEC4CE2722}" srcOrd="0" destOrd="0" presId="urn:microsoft.com/office/officeart/2008/layout/CaptionedPictures"/>
    <dgm:cxn modelId="{F3A4CDE3-C694-4C66-B67B-E0AEE6AD1B5D}" type="presParOf" srcId="{0422ECB2-5F06-4376-B962-2BAED511D78E}" destId="{3FC43867-AAE6-4261-81E6-6AFEFE1899D2}" srcOrd="1" destOrd="0" presId="urn:microsoft.com/office/officeart/2008/layout/CaptionedPictures"/>
    <dgm:cxn modelId="{9896DAC8-F93E-4BD6-84A2-62983CFA37CB}" type="presParOf" srcId="{0422ECB2-5F06-4376-B962-2BAED511D78E}" destId="{14EBFB7D-16CA-477D-8DE7-9BF11F230B18}" srcOrd="2" destOrd="0" presId="urn:microsoft.com/office/officeart/2008/layout/CaptionedPictures"/>
    <dgm:cxn modelId="{C4661D18-CE8E-4C37-8C96-D11AFCF98558}" type="presParOf" srcId="{14EBFB7D-16CA-477D-8DE7-9BF11F230B18}" destId="{5D77612F-6C61-4FF4-BC00-9EE27D7CFE11}" srcOrd="0" destOrd="0" presId="urn:microsoft.com/office/officeart/2008/layout/CaptionedPictures"/>
    <dgm:cxn modelId="{9320383F-1EDA-4BEE-8C5B-051FF5367DE9}" type="presParOf" srcId="{14EBFB7D-16CA-477D-8DE7-9BF11F230B18}" destId="{44A95A6B-EB8F-4A55-BB1B-81B83AEE1CF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B1265-FBFC-4B23-8194-532D9A47B5A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35DFB54-802B-4571-85CE-65B446C64EFF}">
      <dgm:prSet phldrT="[Text]"/>
      <dgm:spPr/>
      <dgm:t>
        <a:bodyPr/>
        <a:lstStyle/>
        <a:p>
          <a:r>
            <a:rPr lang="en-US" dirty="0"/>
            <a:t>Phishing</a:t>
          </a:r>
        </a:p>
      </dgm:t>
    </dgm:pt>
    <dgm:pt modelId="{12EA2081-5503-4410-9CCA-779C1EF325F5}" type="parTrans" cxnId="{31A82B68-E275-424E-AFF9-B6CE337ACC84}">
      <dgm:prSet/>
      <dgm:spPr/>
      <dgm:t>
        <a:bodyPr/>
        <a:lstStyle/>
        <a:p>
          <a:endParaRPr lang="en-US"/>
        </a:p>
      </dgm:t>
    </dgm:pt>
    <dgm:pt modelId="{D475DE56-265B-43E0-B677-C37E55C212B9}" type="sibTrans" cxnId="{31A82B68-E275-424E-AFF9-B6CE337ACC84}">
      <dgm:prSet/>
      <dgm:spPr/>
      <dgm:t>
        <a:bodyPr/>
        <a:lstStyle/>
        <a:p>
          <a:endParaRPr lang="en-US"/>
        </a:p>
      </dgm:t>
    </dgm:pt>
    <dgm:pt modelId="{9A1698CE-C8CB-4691-BBD5-00F9EE4C07D2}">
      <dgm:prSet phldrT="[Text]"/>
      <dgm:spPr/>
      <dgm:t>
        <a:bodyPr/>
        <a:lstStyle/>
        <a:p>
          <a:r>
            <a:rPr lang="en-US" dirty="0"/>
            <a:t>An attack through social media</a:t>
          </a:r>
        </a:p>
      </dgm:t>
    </dgm:pt>
    <dgm:pt modelId="{6834A340-1FAC-4D88-80C8-7EA825F9EB3A}" type="parTrans" cxnId="{8FFFD18F-2194-4C04-ABCE-28FDCF4E8828}">
      <dgm:prSet/>
      <dgm:spPr/>
      <dgm:t>
        <a:bodyPr/>
        <a:lstStyle/>
        <a:p>
          <a:endParaRPr lang="en-US"/>
        </a:p>
      </dgm:t>
    </dgm:pt>
    <dgm:pt modelId="{62ACA4B1-BE9D-4D6E-B624-D522235BD059}" type="sibTrans" cxnId="{8FFFD18F-2194-4C04-ABCE-28FDCF4E8828}">
      <dgm:prSet/>
      <dgm:spPr/>
      <dgm:t>
        <a:bodyPr/>
        <a:lstStyle/>
        <a:p>
          <a:endParaRPr lang="en-US"/>
        </a:p>
      </dgm:t>
    </dgm:pt>
    <dgm:pt modelId="{F1EBEB97-543C-423E-A2BC-1BEC7485CD8D}">
      <dgm:prSet phldrT="[Text]"/>
      <dgm:spPr/>
      <dgm:t>
        <a:bodyPr/>
        <a:lstStyle/>
        <a:p>
          <a:r>
            <a:rPr lang="en-US" dirty="0"/>
            <a:t>To steal personal data or gain control of your social media account</a:t>
          </a:r>
        </a:p>
      </dgm:t>
    </dgm:pt>
    <dgm:pt modelId="{C68B255D-C072-40F3-A9C0-9E7579B60AFE}" type="parTrans" cxnId="{21948299-64B1-4BDB-A7F2-78C99A1850F7}">
      <dgm:prSet/>
      <dgm:spPr/>
      <dgm:t>
        <a:bodyPr/>
        <a:lstStyle/>
        <a:p>
          <a:endParaRPr lang="en-US"/>
        </a:p>
      </dgm:t>
    </dgm:pt>
    <dgm:pt modelId="{EEEA3DA1-90CC-4803-B35B-37E110C3F2D3}" type="sibTrans" cxnId="{21948299-64B1-4BDB-A7F2-78C99A1850F7}">
      <dgm:prSet/>
      <dgm:spPr/>
      <dgm:t>
        <a:bodyPr/>
        <a:lstStyle/>
        <a:p>
          <a:endParaRPr lang="en-US"/>
        </a:p>
      </dgm:t>
    </dgm:pt>
    <dgm:pt modelId="{85AAD817-E4BF-4608-A978-922FCA460469}">
      <dgm:prSet phldrT="[Text]"/>
      <dgm:spPr/>
      <dgm:t>
        <a:bodyPr/>
        <a:lstStyle/>
        <a:p>
          <a:r>
            <a:rPr lang="en-US" dirty="0"/>
            <a:t>Catfishing</a:t>
          </a:r>
        </a:p>
      </dgm:t>
    </dgm:pt>
    <dgm:pt modelId="{4693F197-D431-4AEF-B470-32454A3185FE}" type="parTrans" cxnId="{DD35583D-4478-435D-A034-BCC6DCB2D60A}">
      <dgm:prSet/>
      <dgm:spPr/>
      <dgm:t>
        <a:bodyPr/>
        <a:lstStyle/>
        <a:p>
          <a:endParaRPr lang="en-US"/>
        </a:p>
      </dgm:t>
    </dgm:pt>
    <dgm:pt modelId="{92E018ED-94CA-4B3D-B144-FB5EB0707D01}" type="sibTrans" cxnId="{DD35583D-4478-435D-A034-BCC6DCB2D60A}">
      <dgm:prSet/>
      <dgm:spPr/>
      <dgm:t>
        <a:bodyPr/>
        <a:lstStyle/>
        <a:p>
          <a:endParaRPr lang="en-US"/>
        </a:p>
      </dgm:t>
    </dgm:pt>
    <dgm:pt modelId="{734E6E2E-03C1-4B47-8253-C8A099606924}">
      <dgm:prSet phldrT="[Text]"/>
      <dgm:spPr/>
      <dgm:t>
        <a:bodyPr/>
        <a:lstStyle/>
        <a:p>
          <a:r>
            <a:rPr lang="en-US" dirty="0"/>
            <a:t>Person creates a fictional online persona to lure someone into a relationship—usually a romantic one</a:t>
          </a:r>
        </a:p>
      </dgm:t>
    </dgm:pt>
    <dgm:pt modelId="{139B921E-21BB-4C72-B6BD-8B9D20B30694}" type="parTrans" cxnId="{B35238F9-0363-4094-81D8-9A3B6D67A73C}">
      <dgm:prSet/>
      <dgm:spPr/>
      <dgm:t>
        <a:bodyPr/>
        <a:lstStyle/>
        <a:p>
          <a:endParaRPr lang="en-US"/>
        </a:p>
      </dgm:t>
    </dgm:pt>
    <dgm:pt modelId="{FEE6A2B0-3332-4001-A7F3-3758C5CD5E34}" type="sibTrans" cxnId="{B35238F9-0363-4094-81D8-9A3B6D67A73C}">
      <dgm:prSet/>
      <dgm:spPr/>
      <dgm:t>
        <a:bodyPr/>
        <a:lstStyle/>
        <a:p>
          <a:endParaRPr lang="en-US"/>
        </a:p>
      </dgm:t>
    </dgm:pt>
    <dgm:pt modelId="{81FDAD55-E280-4CFE-9EEC-F26809DAFCC3}">
      <dgm:prSet/>
      <dgm:spPr/>
      <dgm:t>
        <a:bodyPr/>
        <a:lstStyle/>
        <a:p>
          <a:r>
            <a:rPr lang="en-US" dirty="0" err="1"/>
            <a:t>Catphishing</a:t>
          </a:r>
          <a:endParaRPr lang="en-US" dirty="0"/>
        </a:p>
      </dgm:t>
    </dgm:pt>
    <dgm:pt modelId="{4751340E-E68C-4E0E-900D-6B007FC286CE}" type="parTrans" cxnId="{710A8CF7-AA99-4E2D-8C58-1A0714541B97}">
      <dgm:prSet/>
      <dgm:spPr/>
      <dgm:t>
        <a:bodyPr/>
        <a:lstStyle/>
        <a:p>
          <a:endParaRPr lang="en-US"/>
        </a:p>
      </dgm:t>
    </dgm:pt>
    <dgm:pt modelId="{107158E2-6C3D-4488-B258-370161799A19}" type="sibTrans" cxnId="{710A8CF7-AA99-4E2D-8C58-1A0714541B97}">
      <dgm:prSet/>
      <dgm:spPr/>
      <dgm:t>
        <a:bodyPr/>
        <a:lstStyle/>
        <a:p>
          <a:endParaRPr lang="en-US"/>
        </a:p>
      </dgm:t>
    </dgm:pt>
    <dgm:pt modelId="{03C3F1BF-5283-4902-8376-85EBA895B220}">
      <dgm:prSet/>
      <dgm:spPr/>
      <dgm:t>
        <a:bodyPr/>
        <a:lstStyle/>
        <a:p>
          <a:r>
            <a:rPr lang="en-US" dirty="0"/>
            <a:t>To get money, gifts, or attention.</a:t>
          </a:r>
        </a:p>
      </dgm:t>
    </dgm:pt>
    <dgm:pt modelId="{B492E359-456E-41E4-8970-40E9CBAA3360}" type="parTrans" cxnId="{96F2A629-B7DA-445F-9F7A-2338EA315D8F}">
      <dgm:prSet/>
      <dgm:spPr/>
      <dgm:t>
        <a:bodyPr/>
        <a:lstStyle/>
        <a:p>
          <a:endParaRPr lang="en-US"/>
        </a:p>
      </dgm:t>
    </dgm:pt>
    <dgm:pt modelId="{F1B5AFC6-AB54-4B69-B337-EC641CC5A003}" type="sibTrans" cxnId="{96F2A629-B7DA-445F-9F7A-2338EA315D8F}">
      <dgm:prSet/>
      <dgm:spPr/>
      <dgm:t>
        <a:bodyPr/>
        <a:lstStyle/>
        <a:p>
          <a:endParaRPr lang="en-US"/>
        </a:p>
      </dgm:t>
    </dgm:pt>
    <dgm:pt modelId="{866D0C8D-3611-4B9F-ACF2-FAEDD3B1291C}">
      <dgm:prSet/>
      <dgm:spPr/>
      <dgm:t>
        <a:bodyPr/>
        <a:lstStyle/>
        <a:p>
          <a:r>
            <a:rPr lang="en-US" dirty="0"/>
            <a:t>Gaining rapport to access information and/or resources that the unknowing target has rights to.</a:t>
          </a:r>
        </a:p>
      </dgm:t>
    </dgm:pt>
    <dgm:pt modelId="{4D0BE0E7-452E-4936-8CCF-858DFE610BC1}" type="parTrans" cxnId="{C63B7869-7E8E-4D54-9A02-D35DF4648BD7}">
      <dgm:prSet/>
      <dgm:spPr/>
      <dgm:t>
        <a:bodyPr/>
        <a:lstStyle/>
        <a:p>
          <a:endParaRPr lang="en-US"/>
        </a:p>
      </dgm:t>
    </dgm:pt>
    <dgm:pt modelId="{5AB9DFEC-169D-41EA-B84D-132054A28363}" type="sibTrans" cxnId="{C63B7869-7E8E-4D54-9A02-D35DF4648BD7}">
      <dgm:prSet/>
      <dgm:spPr/>
      <dgm:t>
        <a:bodyPr/>
        <a:lstStyle/>
        <a:p>
          <a:endParaRPr lang="en-US"/>
        </a:p>
      </dgm:t>
    </dgm:pt>
    <dgm:pt modelId="{8065B472-74B0-4DDD-9B8D-DD36C845AB12}">
      <dgm:prSet/>
      <dgm:spPr/>
      <dgm:t>
        <a:bodyPr/>
        <a:lstStyle/>
        <a:p>
          <a:r>
            <a:rPr lang="en-US"/>
            <a:t>Person creates a fictional online persona to lure someone into a relationship—usually a romantic one</a:t>
          </a:r>
          <a:endParaRPr lang="en-US" dirty="0"/>
        </a:p>
      </dgm:t>
    </dgm:pt>
    <dgm:pt modelId="{36FB86CE-0810-4B03-8AF1-F6D104B0FB00}" type="parTrans" cxnId="{AD2C0250-3262-49C8-8FA8-F22AE523F3DE}">
      <dgm:prSet/>
      <dgm:spPr/>
      <dgm:t>
        <a:bodyPr/>
        <a:lstStyle/>
        <a:p>
          <a:endParaRPr lang="en-US"/>
        </a:p>
      </dgm:t>
    </dgm:pt>
    <dgm:pt modelId="{81FFAD5C-CD7F-4D3F-BC05-8E43669512FF}" type="sibTrans" cxnId="{AD2C0250-3262-49C8-8FA8-F22AE523F3DE}">
      <dgm:prSet/>
      <dgm:spPr/>
      <dgm:t>
        <a:bodyPr/>
        <a:lstStyle/>
        <a:p>
          <a:endParaRPr lang="en-US"/>
        </a:p>
      </dgm:t>
    </dgm:pt>
    <dgm:pt modelId="{C161E2F1-2C8E-43E6-A0E1-E58015A08DF6}" type="pres">
      <dgm:prSet presAssocID="{DB2B1265-FBFC-4B23-8194-532D9A47B5A6}" presName="diagram" presStyleCnt="0">
        <dgm:presLayoutVars>
          <dgm:chPref val="1"/>
          <dgm:dir/>
          <dgm:animOne val="branch"/>
          <dgm:animLvl val="lvl"/>
          <dgm:resizeHandles/>
        </dgm:presLayoutVars>
      </dgm:prSet>
      <dgm:spPr/>
    </dgm:pt>
    <dgm:pt modelId="{B07EECB1-43F0-4679-9591-FFF4ADC83D58}" type="pres">
      <dgm:prSet presAssocID="{B35DFB54-802B-4571-85CE-65B446C64EFF}" presName="root" presStyleCnt="0"/>
      <dgm:spPr/>
    </dgm:pt>
    <dgm:pt modelId="{EB915760-8D4F-4561-BED4-0B18150DC6A4}" type="pres">
      <dgm:prSet presAssocID="{B35DFB54-802B-4571-85CE-65B446C64EFF}" presName="rootComposite" presStyleCnt="0"/>
      <dgm:spPr/>
    </dgm:pt>
    <dgm:pt modelId="{429137F8-BCD4-49F2-9883-963047E3F98F}" type="pres">
      <dgm:prSet presAssocID="{B35DFB54-802B-4571-85CE-65B446C64EFF}" presName="rootText" presStyleLbl="node1" presStyleIdx="0" presStyleCnt="3"/>
      <dgm:spPr/>
    </dgm:pt>
    <dgm:pt modelId="{99EF00A0-6C5B-4C7A-ACAE-3CEBFA21F967}" type="pres">
      <dgm:prSet presAssocID="{B35DFB54-802B-4571-85CE-65B446C64EFF}" presName="rootConnector" presStyleLbl="node1" presStyleIdx="0" presStyleCnt="3"/>
      <dgm:spPr/>
    </dgm:pt>
    <dgm:pt modelId="{61E7D0CF-8D26-4303-B4D9-D5387CA608C0}" type="pres">
      <dgm:prSet presAssocID="{B35DFB54-802B-4571-85CE-65B446C64EFF}" presName="childShape" presStyleCnt="0"/>
      <dgm:spPr/>
    </dgm:pt>
    <dgm:pt modelId="{8BDE7EE5-3878-491A-9BBE-196367BAA044}" type="pres">
      <dgm:prSet presAssocID="{6834A340-1FAC-4D88-80C8-7EA825F9EB3A}" presName="Name13" presStyleLbl="parChTrans1D2" presStyleIdx="0" presStyleCnt="6"/>
      <dgm:spPr/>
    </dgm:pt>
    <dgm:pt modelId="{E90F1EC8-6ED4-4523-A394-E7FFCB233A8F}" type="pres">
      <dgm:prSet presAssocID="{9A1698CE-C8CB-4691-BBD5-00F9EE4C07D2}" presName="childText" presStyleLbl="bgAcc1" presStyleIdx="0" presStyleCnt="6">
        <dgm:presLayoutVars>
          <dgm:bulletEnabled val="1"/>
        </dgm:presLayoutVars>
      </dgm:prSet>
      <dgm:spPr/>
    </dgm:pt>
    <dgm:pt modelId="{154050AF-138F-4D17-9B47-7B55B85C2522}" type="pres">
      <dgm:prSet presAssocID="{C68B255D-C072-40F3-A9C0-9E7579B60AFE}" presName="Name13" presStyleLbl="parChTrans1D2" presStyleIdx="1" presStyleCnt="6"/>
      <dgm:spPr/>
    </dgm:pt>
    <dgm:pt modelId="{692E88DB-D615-4D17-9861-7B7A0C707C2A}" type="pres">
      <dgm:prSet presAssocID="{F1EBEB97-543C-423E-A2BC-1BEC7485CD8D}" presName="childText" presStyleLbl="bgAcc1" presStyleIdx="1" presStyleCnt="6">
        <dgm:presLayoutVars>
          <dgm:bulletEnabled val="1"/>
        </dgm:presLayoutVars>
      </dgm:prSet>
      <dgm:spPr/>
    </dgm:pt>
    <dgm:pt modelId="{EFA0217A-AE67-495A-8C40-F0E3375E9D33}" type="pres">
      <dgm:prSet presAssocID="{85AAD817-E4BF-4608-A978-922FCA460469}" presName="root" presStyleCnt="0"/>
      <dgm:spPr/>
    </dgm:pt>
    <dgm:pt modelId="{6019993C-BC8B-46EC-A9CA-1092E4F5ED32}" type="pres">
      <dgm:prSet presAssocID="{85AAD817-E4BF-4608-A978-922FCA460469}" presName="rootComposite" presStyleCnt="0"/>
      <dgm:spPr/>
    </dgm:pt>
    <dgm:pt modelId="{0E2FB45E-7F4F-418C-9266-AEA04E441090}" type="pres">
      <dgm:prSet presAssocID="{85AAD817-E4BF-4608-A978-922FCA460469}" presName="rootText" presStyleLbl="node1" presStyleIdx="1" presStyleCnt="3"/>
      <dgm:spPr/>
    </dgm:pt>
    <dgm:pt modelId="{6E0A5245-D71F-42D4-9125-790399EA3A50}" type="pres">
      <dgm:prSet presAssocID="{85AAD817-E4BF-4608-A978-922FCA460469}" presName="rootConnector" presStyleLbl="node1" presStyleIdx="1" presStyleCnt="3"/>
      <dgm:spPr/>
    </dgm:pt>
    <dgm:pt modelId="{D400290D-6A3A-47C6-BC06-ADA8DAEE03B1}" type="pres">
      <dgm:prSet presAssocID="{85AAD817-E4BF-4608-A978-922FCA460469}" presName="childShape" presStyleCnt="0"/>
      <dgm:spPr/>
    </dgm:pt>
    <dgm:pt modelId="{2C838855-3E3E-46FB-A202-86CC373F3816}" type="pres">
      <dgm:prSet presAssocID="{139B921E-21BB-4C72-B6BD-8B9D20B30694}" presName="Name13" presStyleLbl="parChTrans1D2" presStyleIdx="2" presStyleCnt="6"/>
      <dgm:spPr/>
    </dgm:pt>
    <dgm:pt modelId="{0914B56F-65D6-4186-96AD-46011A4A301A}" type="pres">
      <dgm:prSet presAssocID="{734E6E2E-03C1-4B47-8253-C8A099606924}" presName="childText" presStyleLbl="bgAcc1" presStyleIdx="2" presStyleCnt="6">
        <dgm:presLayoutVars>
          <dgm:bulletEnabled val="1"/>
        </dgm:presLayoutVars>
      </dgm:prSet>
      <dgm:spPr/>
    </dgm:pt>
    <dgm:pt modelId="{7F763AB3-FA48-46B4-A9A4-E9D9CC74527B}" type="pres">
      <dgm:prSet presAssocID="{B492E359-456E-41E4-8970-40E9CBAA3360}" presName="Name13" presStyleLbl="parChTrans1D2" presStyleIdx="3" presStyleCnt="6"/>
      <dgm:spPr/>
    </dgm:pt>
    <dgm:pt modelId="{54AFD3C1-578C-4BAA-980F-001B1FAA30F6}" type="pres">
      <dgm:prSet presAssocID="{03C3F1BF-5283-4902-8376-85EBA895B220}" presName="childText" presStyleLbl="bgAcc1" presStyleIdx="3" presStyleCnt="6">
        <dgm:presLayoutVars>
          <dgm:bulletEnabled val="1"/>
        </dgm:presLayoutVars>
      </dgm:prSet>
      <dgm:spPr/>
    </dgm:pt>
    <dgm:pt modelId="{E156D26A-4DAB-4263-BA86-DE52966B30ED}" type="pres">
      <dgm:prSet presAssocID="{81FDAD55-E280-4CFE-9EEC-F26809DAFCC3}" presName="root" presStyleCnt="0"/>
      <dgm:spPr/>
    </dgm:pt>
    <dgm:pt modelId="{75C51BAC-C35B-4E97-B681-C934E90D9F2D}" type="pres">
      <dgm:prSet presAssocID="{81FDAD55-E280-4CFE-9EEC-F26809DAFCC3}" presName="rootComposite" presStyleCnt="0"/>
      <dgm:spPr/>
    </dgm:pt>
    <dgm:pt modelId="{8092660B-CE96-40D4-83E3-1CC08DAF5620}" type="pres">
      <dgm:prSet presAssocID="{81FDAD55-E280-4CFE-9EEC-F26809DAFCC3}" presName="rootText" presStyleLbl="node1" presStyleIdx="2" presStyleCnt="3"/>
      <dgm:spPr/>
    </dgm:pt>
    <dgm:pt modelId="{380FA207-EF9B-4B50-9523-3B917CAFF280}" type="pres">
      <dgm:prSet presAssocID="{81FDAD55-E280-4CFE-9EEC-F26809DAFCC3}" presName="rootConnector" presStyleLbl="node1" presStyleIdx="2" presStyleCnt="3"/>
      <dgm:spPr/>
    </dgm:pt>
    <dgm:pt modelId="{4C9A604F-2416-4849-8262-7B9B4D09A825}" type="pres">
      <dgm:prSet presAssocID="{81FDAD55-E280-4CFE-9EEC-F26809DAFCC3}" presName="childShape" presStyleCnt="0"/>
      <dgm:spPr/>
    </dgm:pt>
    <dgm:pt modelId="{02DA3DB5-1E4A-4AF9-BC4E-972DE46F64A3}" type="pres">
      <dgm:prSet presAssocID="{36FB86CE-0810-4B03-8AF1-F6D104B0FB00}" presName="Name13" presStyleLbl="parChTrans1D2" presStyleIdx="4" presStyleCnt="6"/>
      <dgm:spPr/>
    </dgm:pt>
    <dgm:pt modelId="{BF5B60DC-E0F9-4F5A-AEFA-21EED9608971}" type="pres">
      <dgm:prSet presAssocID="{8065B472-74B0-4DDD-9B8D-DD36C845AB12}" presName="childText" presStyleLbl="bgAcc1" presStyleIdx="4" presStyleCnt="6">
        <dgm:presLayoutVars>
          <dgm:bulletEnabled val="1"/>
        </dgm:presLayoutVars>
      </dgm:prSet>
      <dgm:spPr/>
    </dgm:pt>
    <dgm:pt modelId="{2CC4B129-6A91-44F9-8CB8-520922241480}" type="pres">
      <dgm:prSet presAssocID="{4D0BE0E7-452E-4936-8CCF-858DFE610BC1}" presName="Name13" presStyleLbl="parChTrans1D2" presStyleIdx="5" presStyleCnt="6"/>
      <dgm:spPr/>
    </dgm:pt>
    <dgm:pt modelId="{B987EEE0-FECA-4803-8CB1-4E99F81E32EB}" type="pres">
      <dgm:prSet presAssocID="{866D0C8D-3611-4B9F-ACF2-FAEDD3B1291C}" presName="childText" presStyleLbl="bgAcc1" presStyleIdx="5" presStyleCnt="6">
        <dgm:presLayoutVars>
          <dgm:bulletEnabled val="1"/>
        </dgm:presLayoutVars>
      </dgm:prSet>
      <dgm:spPr/>
    </dgm:pt>
  </dgm:ptLst>
  <dgm:cxnLst>
    <dgm:cxn modelId="{A0EE070A-9496-48EC-8581-7025AB4984F6}" type="presOf" srcId="{81FDAD55-E280-4CFE-9EEC-F26809DAFCC3}" destId="{8092660B-CE96-40D4-83E3-1CC08DAF5620}" srcOrd="0" destOrd="0" presId="urn:microsoft.com/office/officeart/2005/8/layout/hierarchy3"/>
    <dgm:cxn modelId="{96F2A629-B7DA-445F-9F7A-2338EA315D8F}" srcId="{85AAD817-E4BF-4608-A978-922FCA460469}" destId="{03C3F1BF-5283-4902-8376-85EBA895B220}" srcOrd="1" destOrd="0" parTransId="{B492E359-456E-41E4-8970-40E9CBAA3360}" sibTransId="{F1B5AFC6-AB54-4B69-B337-EC641CC5A003}"/>
    <dgm:cxn modelId="{50C2982A-206C-46F1-8ECC-0B6D7489B721}" type="presOf" srcId="{85AAD817-E4BF-4608-A978-922FCA460469}" destId="{6E0A5245-D71F-42D4-9125-790399EA3A50}" srcOrd="1" destOrd="0" presId="urn:microsoft.com/office/officeart/2005/8/layout/hierarchy3"/>
    <dgm:cxn modelId="{658FF634-DC76-46EB-A6FC-A8F979864731}" type="presOf" srcId="{DB2B1265-FBFC-4B23-8194-532D9A47B5A6}" destId="{C161E2F1-2C8E-43E6-A0E1-E58015A08DF6}" srcOrd="0" destOrd="0" presId="urn:microsoft.com/office/officeart/2005/8/layout/hierarchy3"/>
    <dgm:cxn modelId="{0C4B183A-53C6-4542-8206-3087B9BE5678}" type="presOf" srcId="{866D0C8D-3611-4B9F-ACF2-FAEDD3B1291C}" destId="{B987EEE0-FECA-4803-8CB1-4E99F81E32EB}" srcOrd="0" destOrd="0" presId="urn:microsoft.com/office/officeart/2005/8/layout/hierarchy3"/>
    <dgm:cxn modelId="{DD35583D-4478-435D-A034-BCC6DCB2D60A}" srcId="{DB2B1265-FBFC-4B23-8194-532D9A47B5A6}" destId="{85AAD817-E4BF-4608-A978-922FCA460469}" srcOrd="1" destOrd="0" parTransId="{4693F197-D431-4AEF-B470-32454A3185FE}" sibTransId="{92E018ED-94CA-4B3D-B144-FB5EB0707D01}"/>
    <dgm:cxn modelId="{31A82B68-E275-424E-AFF9-B6CE337ACC84}" srcId="{DB2B1265-FBFC-4B23-8194-532D9A47B5A6}" destId="{B35DFB54-802B-4571-85CE-65B446C64EFF}" srcOrd="0" destOrd="0" parTransId="{12EA2081-5503-4410-9CCA-779C1EF325F5}" sibTransId="{D475DE56-265B-43E0-B677-C37E55C212B9}"/>
    <dgm:cxn modelId="{C63B7869-7E8E-4D54-9A02-D35DF4648BD7}" srcId="{81FDAD55-E280-4CFE-9EEC-F26809DAFCC3}" destId="{866D0C8D-3611-4B9F-ACF2-FAEDD3B1291C}" srcOrd="1" destOrd="0" parTransId="{4D0BE0E7-452E-4936-8CCF-858DFE610BC1}" sibTransId="{5AB9DFEC-169D-41EA-B84D-132054A28363}"/>
    <dgm:cxn modelId="{AD2C0250-3262-49C8-8FA8-F22AE523F3DE}" srcId="{81FDAD55-E280-4CFE-9EEC-F26809DAFCC3}" destId="{8065B472-74B0-4DDD-9B8D-DD36C845AB12}" srcOrd="0" destOrd="0" parTransId="{36FB86CE-0810-4B03-8AF1-F6D104B0FB00}" sibTransId="{81FFAD5C-CD7F-4D3F-BC05-8E43669512FF}"/>
    <dgm:cxn modelId="{9ADB5551-D6BF-48C0-9646-AF426D6D665B}" type="presOf" srcId="{F1EBEB97-543C-423E-A2BC-1BEC7485CD8D}" destId="{692E88DB-D615-4D17-9861-7B7A0C707C2A}" srcOrd="0" destOrd="0" presId="urn:microsoft.com/office/officeart/2005/8/layout/hierarchy3"/>
    <dgm:cxn modelId="{96D9F751-9443-428B-AA19-8445D3B34A3B}" type="presOf" srcId="{03C3F1BF-5283-4902-8376-85EBA895B220}" destId="{54AFD3C1-578C-4BAA-980F-001B1FAA30F6}" srcOrd="0" destOrd="0" presId="urn:microsoft.com/office/officeart/2005/8/layout/hierarchy3"/>
    <dgm:cxn modelId="{DA24147E-B88B-43DB-8C53-9AB5AF9D245C}" type="presOf" srcId="{9A1698CE-C8CB-4691-BBD5-00F9EE4C07D2}" destId="{E90F1EC8-6ED4-4523-A394-E7FFCB233A8F}" srcOrd="0" destOrd="0" presId="urn:microsoft.com/office/officeart/2005/8/layout/hierarchy3"/>
    <dgm:cxn modelId="{D1441086-A837-4C41-9A3A-0C0E5BED2714}" type="presOf" srcId="{C68B255D-C072-40F3-A9C0-9E7579B60AFE}" destId="{154050AF-138F-4D17-9B47-7B55B85C2522}" srcOrd="0" destOrd="0" presId="urn:microsoft.com/office/officeart/2005/8/layout/hierarchy3"/>
    <dgm:cxn modelId="{D1874C89-6997-4571-B37A-CF1D773080DB}" type="presOf" srcId="{B35DFB54-802B-4571-85CE-65B446C64EFF}" destId="{99EF00A0-6C5B-4C7A-ACAE-3CEBFA21F967}" srcOrd="1" destOrd="0" presId="urn:microsoft.com/office/officeart/2005/8/layout/hierarchy3"/>
    <dgm:cxn modelId="{8FFFD18F-2194-4C04-ABCE-28FDCF4E8828}" srcId="{B35DFB54-802B-4571-85CE-65B446C64EFF}" destId="{9A1698CE-C8CB-4691-BBD5-00F9EE4C07D2}" srcOrd="0" destOrd="0" parTransId="{6834A340-1FAC-4D88-80C8-7EA825F9EB3A}" sibTransId="{62ACA4B1-BE9D-4D6E-B624-D522235BD059}"/>
    <dgm:cxn modelId="{21948299-64B1-4BDB-A7F2-78C99A1850F7}" srcId="{B35DFB54-802B-4571-85CE-65B446C64EFF}" destId="{F1EBEB97-543C-423E-A2BC-1BEC7485CD8D}" srcOrd="1" destOrd="0" parTransId="{C68B255D-C072-40F3-A9C0-9E7579B60AFE}" sibTransId="{EEEA3DA1-90CC-4803-B35B-37E110C3F2D3}"/>
    <dgm:cxn modelId="{DB322D9A-2AAC-4FBC-B899-F86AB32F2D4D}" type="presOf" srcId="{81FDAD55-E280-4CFE-9EEC-F26809DAFCC3}" destId="{380FA207-EF9B-4B50-9523-3B917CAFF280}" srcOrd="1" destOrd="0" presId="urn:microsoft.com/office/officeart/2005/8/layout/hierarchy3"/>
    <dgm:cxn modelId="{33D09EAB-E766-47FE-8B18-43C69B214EAF}" type="presOf" srcId="{139B921E-21BB-4C72-B6BD-8B9D20B30694}" destId="{2C838855-3E3E-46FB-A202-86CC373F3816}" srcOrd="0" destOrd="0" presId="urn:microsoft.com/office/officeart/2005/8/layout/hierarchy3"/>
    <dgm:cxn modelId="{06ADB8B0-FCCB-494D-9795-B6EA9A707F61}" type="presOf" srcId="{8065B472-74B0-4DDD-9B8D-DD36C845AB12}" destId="{BF5B60DC-E0F9-4F5A-AEFA-21EED9608971}" srcOrd="0" destOrd="0" presId="urn:microsoft.com/office/officeart/2005/8/layout/hierarchy3"/>
    <dgm:cxn modelId="{6AB6FDC4-C650-40A0-985E-3812BF45B221}" type="presOf" srcId="{6834A340-1FAC-4D88-80C8-7EA825F9EB3A}" destId="{8BDE7EE5-3878-491A-9BBE-196367BAA044}" srcOrd="0" destOrd="0" presId="urn:microsoft.com/office/officeart/2005/8/layout/hierarchy3"/>
    <dgm:cxn modelId="{BCCE6DC7-CBC3-4B7D-A9CD-D64AD0E10B57}" type="presOf" srcId="{B35DFB54-802B-4571-85CE-65B446C64EFF}" destId="{429137F8-BCD4-49F2-9883-963047E3F98F}" srcOrd="0" destOrd="0" presId="urn:microsoft.com/office/officeart/2005/8/layout/hierarchy3"/>
    <dgm:cxn modelId="{D7F06BC8-EC82-4DD3-8C9D-FABBB29F7F98}" type="presOf" srcId="{36FB86CE-0810-4B03-8AF1-F6D104B0FB00}" destId="{02DA3DB5-1E4A-4AF9-BC4E-972DE46F64A3}" srcOrd="0" destOrd="0" presId="urn:microsoft.com/office/officeart/2005/8/layout/hierarchy3"/>
    <dgm:cxn modelId="{007B39D3-F2AC-493E-ABF1-C0248E674CE9}" type="presOf" srcId="{85AAD817-E4BF-4608-A978-922FCA460469}" destId="{0E2FB45E-7F4F-418C-9266-AEA04E441090}" srcOrd="0" destOrd="0" presId="urn:microsoft.com/office/officeart/2005/8/layout/hierarchy3"/>
    <dgm:cxn modelId="{122BFCDD-FBD1-453C-9170-51E54A5B8EDF}" type="presOf" srcId="{734E6E2E-03C1-4B47-8253-C8A099606924}" destId="{0914B56F-65D6-4186-96AD-46011A4A301A}" srcOrd="0" destOrd="0" presId="urn:microsoft.com/office/officeart/2005/8/layout/hierarchy3"/>
    <dgm:cxn modelId="{5215C7DE-7242-4878-BF28-B8D5BD27F2AB}" type="presOf" srcId="{B492E359-456E-41E4-8970-40E9CBAA3360}" destId="{7F763AB3-FA48-46B4-A9A4-E9D9CC74527B}" srcOrd="0" destOrd="0" presId="urn:microsoft.com/office/officeart/2005/8/layout/hierarchy3"/>
    <dgm:cxn modelId="{710A8CF7-AA99-4E2D-8C58-1A0714541B97}" srcId="{DB2B1265-FBFC-4B23-8194-532D9A47B5A6}" destId="{81FDAD55-E280-4CFE-9EEC-F26809DAFCC3}" srcOrd="2" destOrd="0" parTransId="{4751340E-E68C-4E0E-900D-6B007FC286CE}" sibTransId="{107158E2-6C3D-4488-B258-370161799A19}"/>
    <dgm:cxn modelId="{1205DCF8-635B-4CDD-9F4B-4D10196147E9}" type="presOf" srcId="{4D0BE0E7-452E-4936-8CCF-858DFE610BC1}" destId="{2CC4B129-6A91-44F9-8CB8-520922241480}" srcOrd="0" destOrd="0" presId="urn:microsoft.com/office/officeart/2005/8/layout/hierarchy3"/>
    <dgm:cxn modelId="{B35238F9-0363-4094-81D8-9A3B6D67A73C}" srcId="{85AAD817-E4BF-4608-A978-922FCA460469}" destId="{734E6E2E-03C1-4B47-8253-C8A099606924}" srcOrd="0" destOrd="0" parTransId="{139B921E-21BB-4C72-B6BD-8B9D20B30694}" sibTransId="{FEE6A2B0-3332-4001-A7F3-3758C5CD5E34}"/>
    <dgm:cxn modelId="{1744760C-01B0-49BB-B60D-708E54123BE1}" type="presParOf" srcId="{C161E2F1-2C8E-43E6-A0E1-E58015A08DF6}" destId="{B07EECB1-43F0-4679-9591-FFF4ADC83D58}" srcOrd="0" destOrd="0" presId="urn:microsoft.com/office/officeart/2005/8/layout/hierarchy3"/>
    <dgm:cxn modelId="{4C92F1C8-E896-4083-88E1-59D6C54505E1}" type="presParOf" srcId="{B07EECB1-43F0-4679-9591-FFF4ADC83D58}" destId="{EB915760-8D4F-4561-BED4-0B18150DC6A4}" srcOrd="0" destOrd="0" presId="urn:microsoft.com/office/officeart/2005/8/layout/hierarchy3"/>
    <dgm:cxn modelId="{3724938A-7B07-43ED-A7BB-BC71676E463B}" type="presParOf" srcId="{EB915760-8D4F-4561-BED4-0B18150DC6A4}" destId="{429137F8-BCD4-49F2-9883-963047E3F98F}" srcOrd="0" destOrd="0" presId="urn:microsoft.com/office/officeart/2005/8/layout/hierarchy3"/>
    <dgm:cxn modelId="{C8DB7221-74D3-41B0-8029-CD90BF41BE11}" type="presParOf" srcId="{EB915760-8D4F-4561-BED4-0B18150DC6A4}" destId="{99EF00A0-6C5B-4C7A-ACAE-3CEBFA21F967}" srcOrd="1" destOrd="0" presId="urn:microsoft.com/office/officeart/2005/8/layout/hierarchy3"/>
    <dgm:cxn modelId="{0965D478-094B-4DBA-B20E-4695ECD17110}" type="presParOf" srcId="{B07EECB1-43F0-4679-9591-FFF4ADC83D58}" destId="{61E7D0CF-8D26-4303-B4D9-D5387CA608C0}" srcOrd="1" destOrd="0" presId="urn:microsoft.com/office/officeart/2005/8/layout/hierarchy3"/>
    <dgm:cxn modelId="{90CFA659-0BE8-4464-B163-9B505AE32FEC}" type="presParOf" srcId="{61E7D0CF-8D26-4303-B4D9-D5387CA608C0}" destId="{8BDE7EE5-3878-491A-9BBE-196367BAA044}" srcOrd="0" destOrd="0" presId="urn:microsoft.com/office/officeart/2005/8/layout/hierarchy3"/>
    <dgm:cxn modelId="{5A1AE00D-77D6-41FE-999F-643CB236D286}" type="presParOf" srcId="{61E7D0CF-8D26-4303-B4D9-D5387CA608C0}" destId="{E90F1EC8-6ED4-4523-A394-E7FFCB233A8F}" srcOrd="1" destOrd="0" presId="urn:microsoft.com/office/officeart/2005/8/layout/hierarchy3"/>
    <dgm:cxn modelId="{F70467D0-3F1A-44F5-A3A7-C842F96CB415}" type="presParOf" srcId="{61E7D0CF-8D26-4303-B4D9-D5387CA608C0}" destId="{154050AF-138F-4D17-9B47-7B55B85C2522}" srcOrd="2" destOrd="0" presId="urn:microsoft.com/office/officeart/2005/8/layout/hierarchy3"/>
    <dgm:cxn modelId="{B9E86FE4-2053-4EAE-8A87-43FBF248EF2F}" type="presParOf" srcId="{61E7D0CF-8D26-4303-B4D9-D5387CA608C0}" destId="{692E88DB-D615-4D17-9861-7B7A0C707C2A}" srcOrd="3" destOrd="0" presId="urn:microsoft.com/office/officeart/2005/8/layout/hierarchy3"/>
    <dgm:cxn modelId="{4C0BF236-617E-4553-BCF4-DB5CEA063CCB}" type="presParOf" srcId="{C161E2F1-2C8E-43E6-A0E1-E58015A08DF6}" destId="{EFA0217A-AE67-495A-8C40-F0E3375E9D33}" srcOrd="1" destOrd="0" presId="urn:microsoft.com/office/officeart/2005/8/layout/hierarchy3"/>
    <dgm:cxn modelId="{BD3BD525-D4AF-4285-B30C-B5B85069300C}" type="presParOf" srcId="{EFA0217A-AE67-495A-8C40-F0E3375E9D33}" destId="{6019993C-BC8B-46EC-A9CA-1092E4F5ED32}" srcOrd="0" destOrd="0" presId="urn:microsoft.com/office/officeart/2005/8/layout/hierarchy3"/>
    <dgm:cxn modelId="{FBAD9697-6ED5-445B-A27F-36A22921699D}" type="presParOf" srcId="{6019993C-BC8B-46EC-A9CA-1092E4F5ED32}" destId="{0E2FB45E-7F4F-418C-9266-AEA04E441090}" srcOrd="0" destOrd="0" presId="urn:microsoft.com/office/officeart/2005/8/layout/hierarchy3"/>
    <dgm:cxn modelId="{9225718D-5D54-4970-96B3-A960F66F0701}" type="presParOf" srcId="{6019993C-BC8B-46EC-A9CA-1092E4F5ED32}" destId="{6E0A5245-D71F-42D4-9125-790399EA3A50}" srcOrd="1" destOrd="0" presId="urn:microsoft.com/office/officeart/2005/8/layout/hierarchy3"/>
    <dgm:cxn modelId="{141DE15A-2881-48EF-A171-055BB95A2A19}" type="presParOf" srcId="{EFA0217A-AE67-495A-8C40-F0E3375E9D33}" destId="{D400290D-6A3A-47C6-BC06-ADA8DAEE03B1}" srcOrd="1" destOrd="0" presId="urn:microsoft.com/office/officeart/2005/8/layout/hierarchy3"/>
    <dgm:cxn modelId="{F8CA48A7-54BC-41DA-8D0C-17893252A355}" type="presParOf" srcId="{D400290D-6A3A-47C6-BC06-ADA8DAEE03B1}" destId="{2C838855-3E3E-46FB-A202-86CC373F3816}" srcOrd="0" destOrd="0" presId="urn:microsoft.com/office/officeart/2005/8/layout/hierarchy3"/>
    <dgm:cxn modelId="{C80D3FC9-51D0-417B-82A4-0CD301956696}" type="presParOf" srcId="{D400290D-6A3A-47C6-BC06-ADA8DAEE03B1}" destId="{0914B56F-65D6-4186-96AD-46011A4A301A}" srcOrd="1" destOrd="0" presId="urn:microsoft.com/office/officeart/2005/8/layout/hierarchy3"/>
    <dgm:cxn modelId="{A2E27366-21BD-40F2-836E-5093163522A9}" type="presParOf" srcId="{D400290D-6A3A-47C6-BC06-ADA8DAEE03B1}" destId="{7F763AB3-FA48-46B4-A9A4-E9D9CC74527B}" srcOrd="2" destOrd="0" presId="urn:microsoft.com/office/officeart/2005/8/layout/hierarchy3"/>
    <dgm:cxn modelId="{BC655ED8-3FC1-40A8-A1E9-300ED9AA8888}" type="presParOf" srcId="{D400290D-6A3A-47C6-BC06-ADA8DAEE03B1}" destId="{54AFD3C1-578C-4BAA-980F-001B1FAA30F6}" srcOrd="3" destOrd="0" presId="urn:microsoft.com/office/officeart/2005/8/layout/hierarchy3"/>
    <dgm:cxn modelId="{5DCE96BF-63C1-4E2D-A12E-84606AAB4E34}" type="presParOf" srcId="{C161E2F1-2C8E-43E6-A0E1-E58015A08DF6}" destId="{E156D26A-4DAB-4263-BA86-DE52966B30ED}" srcOrd="2" destOrd="0" presId="urn:microsoft.com/office/officeart/2005/8/layout/hierarchy3"/>
    <dgm:cxn modelId="{3A5ED623-4529-46C8-897C-47B3018A6EE7}" type="presParOf" srcId="{E156D26A-4DAB-4263-BA86-DE52966B30ED}" destId="{75C51BAC-C35B-4E97-B681-C934E90D9F2D}" srcOrd="0" destOrd="0" presId="urn:microsoft.com/office/officeart/2005/8/layout/hierarchy3"/>
    <dgm:cxn modelId="{897458FF-3963-4296-9B63-728D108A9A81}" type="presParOf" srcId="{75C51BAC-C35B-4E97-B681-C934E90D9F2D}" destId="{8092660B-CE96-40D4-83E3-1CC08DAF5620}" srcOrd="0" destOrd="0" presId="urn:microsoft.com/office/officeart/2005/8/layout/hierarchy3"/>
    <dgm:cxn modelId="{6F7A3069-FD61-40A0-84C6-6F7FEA89D9E3}" type="presParOf" srcId="{75C51BAC-C35B-4E97-B681-C934E90D9F2D}" destId="{380FA207-EF9B-4B50-9523-3B917CAFF280}" srcOrd="1" destOrd="0" presId="urn:microsoft.com/office/officeart/2005/8/layout/hierarchy3"/>
    <dgm:cxn modelId="{E19AD31C-4367-419D-AC3C-B16D95143336}" type="presParOf" srcId="{E156D26A-4DAB-4263-BA86-DE52966B30ED}" destId="{4C9A604F-2416-4849-8262-7B9B4D09A825}" srcOrd="1" destOrd="0" presId="urn:microsoft.com/office/officeart/2005/8/layout/hierarchy3"/>
    <dgm:cxn modelId="{A6D260EE-CB9A-4C52-BD87-CAB518C00978}" type="presParOf" srcId="{4C9A604F-2416-4849-8262-7B9B4D09A825}" destId="{02DA3DB5-1E4A-4AF9-BC4E-972DE46F64A3}" srcOrd="0" destOrd="0" presId="urn:microsoft.com/office/officeart/2005/8/layout/hierarchy3"/>
    <dgm:cxn modelId="{7102113B-E0CD-4D77-A1ED-2369D5F86AB1}" type="presParOf" srcId="{4C9A604F-2416-4849-8262-7B9B4D09A825}" destId="{BF5B60DC-E0F9-4F5A-AEFA-21EED9608971}" srcOrd="1" destOrd="0" presId="urn:microsoft.com/office/officeart/2005/8/layout/hierarchy3"/>
    <dgm:cxn modelId="{2DAD8692-506E-415C-A1EB-6A3EE5E54485}" type="presParOf" srcId="{4C9A604F-2416-4849-8262-7B9B4D09A825}" destId="{2CC4B129-6A91-44F9-8CB8-520922241480}" srcOrd="2" destOrd="0" presId="urn:microsoft.com/office/officeart/2005/8/layout/hierarchy3"/>
    <dgm:cxn modelId="{30046FA2-EC0E-4C1A-9FD9-8AB27A119EF4}" type="presParOf" srcId="{4C9A604F-2416-4849-8262-7B9B4D09A825}" destId="{B987EEE0-FECA-4803-8CB1-4E99F81E32E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4145-95D5-4822-A782-45CA2404DF27}">
      <dsp:nvSpPr>
        <dsp:cNvPr id="0" name=""/>
        <dsp:cNvSpPr/>
      </dsp:nvSpPr>
      <dsp:spPr>
        <a:xfrm>
          <a:off x="2534" y="327391"/>
          <a:ext cx="1723128" cy="20272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3D5FF0-8A49-4C29-9A71-50AA106CA3B0}">
      <dsp:nvSpPr>
        <dsp:cNvPr id="0" name=""/>
        <dsp:cNvSpPr/>
      </dsp:nvSpPr>
      <dsp:spPr>
        <a:xfrm>
          <a:off x="88691" y="408480"/>
          <a:ext cx="1550815" cy="13176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FAD1F-C378-47C5-949E-1099CE3BBF20}">
      <dsp:nvSpPr>
        <dsp:cNvPr id="0" name=""/>
        <dsp:cNvSpPr/>
      </dsp:nvSpPr>
      <dsp:spPr>
        <a:xfrm>
          <a:off x="88691" y="1928904"/>
          <a:ext cx="1550815" cy="344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Phishing</a:t>
          </a:r>
        </a:p>
      </dsp:txBody>
      <dsp:txXfrm>
        <a:off x="88691" y="1928904"/>
        <a:ext cx="1550815" cy="344609"/>
      </dsp:txXfrm>
    </dsp:sp>
    <dsp:sp modelId="{C114B55B-6754-4AA5-B1B1-9E91C70FC2BA}">
      <dsp:nvSpPr>
        <dsp:cNvPr id="0" name=""/>
        <dsp:cNvSpPr/>
      </dsp:nvSpPr>
      <dsp:spPr>
        <a:xfrm>
          <a:off x="88691" y="1733662"/>
          <a:ext cx="1550815" cy="20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bg1"/>
            </a:solidFill>
          </a:endParaRPr>
        </a:p>
      </dsp:txBody>
      <dsp:txXfrm>
        <a:off x="88691" y="1733662"/>
        <a:ext cx="1550815" cy="202737"/>
      </dsp:txXfrm>
    </dsp:sp>
    <dsp:sp modelId="{AB06E0EE-7FCC-44C9-BBB9-2482C6DC0CD8}">
      <dsp:nvSpPr>
        <dsp:cNvPr id="0" name=""/>
        <dsp:cNvSpPr/>
      </dsp:nvSpPr>
      <dsp:spPr>
        <a:xfrm>
          <a:off x="2186435" y="327391"/>
          <a:ext cx="1723128" cy="20272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551992-7D13-45EB-BF6E-59C51F50D0A8}">
      <dsp:nvSpPr>
        <dsp:cNvPr id="0" name=""/>
        <dsp:cNvSpPr/>
      </dsp:nvSpPr>
      <dsp:spPr>
        <a:xfrm>
          <a:off x="2272592" y="408480"/>
          <a:ext cx="1550815" cy="131768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1CC4E-BB25-4FCC-BA99-34AF1F82D5E8}">
      <dsp:nvSpPr>
        <dsp:cNvPr id="0" name=""/>
        <dsp:cNvSpPr/>
      </dsp:nvSpPr>
      <dsp:spPr>
        <a:xfrm>
          <a:off x="2272592" y="1928904"/>
          <a:ext cx="1550815" cy="344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Vishing</a:t>
          </a:r>
        </a:p>
      </dsp:txBody>
      <dsp:txXfrm>
        <a:off x="2272592" y="1928904"/>
        <a:ext cx="1550815" cy="344609"/>
      </dsp:txXfrm>
    </dsp:sp>
    <dsp:sp modelId="{2AE35AB4-8686-4DF0-ADB8-058F97D05E20}">
      <dsp:nvSpPr>
        <dsp:cNvPr id="0" name=""/>
        <dsp:cNvSpPr/>
      </dsp:nvSpPr>
      <dsp:spPr>
        <a:xfrm>
          <a:off x="2272592" y="1726166"/>
          <a:ext cx="1550815" cy="20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bg1"/>
            </a:solidFill>
          </a:endParaRPr>
        </a:p>
      </dsp:txBody>
      <dsp:txXfrm>
        <a:off x="2272592" y="1726166"/>
        <a:ext cx="1550815" cy="202737"/>
      </dsp:txXfrm>
    </dsp:sp>
    <dsp:sp modelId="{1C03DF55-D57F-41E9-AAAA-0DFEC4CE2722}">
      <dsp:nvSpPr>
        <dsp:cNvPr id="0" name=""/>
        <dsp:cNvSpPr/>
      </dsp:nvSpPr>
      <dsp:spPr>
        <a:xfrm>
          <a:off x="4370336" y="327391"/>
          <a:ext cx="1723128" cy="20272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FC43867-AAE6-4261-81E6-6AFEFE1899D2}">
      <dsp:nvSpPr>
        <dsp:cNvPr id="0" name=""/>
        <dsp:cNvSpPr/>
      </dsp:nvSpPr>
      <dsp:spPr>
        <a:xfrm>
          <a:off x="4456492" y="408480"/>
          <a:ext cx="1550815" cy="131768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7612F-6C61-4FF4-BC00-9EE27D7CFE11}">
      <dsp:nvSpPr>
        <dsp:cNvPr id="0" name=""/>
        <dsp:cNvSpPr/>
      </dsp:nvSpPr>
      <dsp:spPr>
        <a:xfrm>
          <a:off x="4456492" y="1928904"/>
          <a:ext cx="1550815" cy="344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Smishing</a:t>
          </a:r>
        </a:p>
      </dsp:txBody>
      <dsp:txXfrm>
        <a:off x="4456492" y="1928904"/>
        <a:ext cx="1550815" cy="344609"/>
      </dsp:txXfrm>
    </dsp:sp>
    <dsp:sp modelId="{44A95A6B-EB8F-4A55-BB1B-81B83AEE1CFE}">
      <dsp:nvSpPr>
        <dsp:cNvPr id="0" name=""/>
        <dsp:cNvSpPr/>
      </dsp:nvSpPr>
      <dsp:spPr>
        <a:xfrm>
          <a:off x="4456492" y="1726166"/>
          <a:ext cx="1550815" cy="20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bg1"/>
            </a:solidFill>
          </a:endParaRPr>
        </a:p>
      </dsp:txBody>
      <dsp:txXfrm>
        <a:off x="4456492" y="1726166"/>
        <a:ext cx="1550815" cy="20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137F8-BCD4-49F2-9883-963047E3F98F}">
      <dsp:nvSpPr>
        <dsp:cNvPr id="0" name=""/>
        <dsp:cNvSpPr/>
      </dsp:nvSpPr>
      <dsp:spPr>
        <a:xfrm>
          <a:off x="744" y="508372"/>
          <a:ext cx="1741289" cy="870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Phishing</a:t>
          </a:r>
        </a:p>
      </dsp:txBody>
      <dsp:txXfrm>
        <a:off x="26244" y="533872"/>
        <a:ext cx="1690289" cy="819644"/>
      </dsp:txXfrm>
    </dsp:sp>
    <dsp:sp modelId="{8BDE7EE5-3878-491A-9BBE-196367BAA044}">
      <dsp:nvSpPr>
        <dsp:cNvPr id="0" name=""/>
        <dsp:cNvSpPr/>
      </dsp:nvSpPr>
      <dsp:spPr>
        <a:xfrm>
          <a:off x="174873" y="1379016"/>
          <a:ext cx="174128" cy="652983"/>
        </a:xfrm>
        <a:custGeom>
          <a:avLst/>
          <a:gdLst/>
          <a:ahLst/>
          <a:cxnLst/>
          <a:rect l="0" t="0" r="0" b="0"/>
          <a:pathLst>
            <a:path>
              <a:moveTo>
                <a:pt x="0" y="0"/>
              </a:moveTo>
              <a:lnTo>
                <a:pt x="0" y="652983"/>
              </a:lnTo>
              <a:lnTo>
                <a:pt x="174128" y="65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F1EC8-6ED4-4523-A394-E7FFCB233A8F}">
      <dsp:nvSpPr>
        <dsp:cNvPr id="0" name=""/>
        <dsp:cNvSpPr/>
      </dsp:nvSpPr>
      <dsp:spPr>
        <a:xfrm>
          <a:off x="349001" y="1596677"/>
          <a:ext cx="1393031" cy="87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 attack through social media</a:t>
          </a:r>
        </a:p>
      </dsp:txBody>
      <dsp:txXfrm>
        <a:off x="374501" y="1622177"/>
        <a:ext cx="1342031" cy="819644"/>
      </dsp:txXfrm>
    </dsp:sp>
    <dsp:sp modelId="{154050AF-138F-4D17-9B47-7B55B85C2522}">
      <dsp:nvSpPr>
        <dsp:cNvPr id="0" name=""/>
        <dsp:cNvSpPr/>
      </dsp:nvSpPr>
      <dsp:spPr>
        <a:xfrm>
          <a:off x="174873" y="1379016"/>
          <a:ext cx="174128" cy="1741289"/>
        </a:xfrm>
        <a:custGeom>
          <a:avLst/>
          <a:gdLst/>
          <a:ahLst/>
          <a:cxnLst/>
          <a:rect l="0" t="0" r="0" b="0"/>
          <a:pathLst>
            <a:path>
              <a:moveTo>
                <a:pt x="0" y="0"/>
              </a:moveTo>
              <a:lnTo>
                <a:pt x="0" y="1741289"/>
              </a:lnTo>
              <a:lnTo>
                <a:pt x="174128" y="1741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E88DB-D615-4D17-9861-7B7A0C707C2A}">
      <dsp:nvSpPr>
        <dsp:cNvPr id="0" name=""/>
        <dsp:cNvSpPr/>
      </dsp:nvSpPr>
      <dsp:spPr>
        <a:xfrm>
          <a:off x="349001" y="2684983"/>
          <a:ext cx="1393031" cy="87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To steal personal data or gain control of your social media account</a:t>
          </a:r>
        </a:p>
      </dsp:txBody>
      <dsp:txXfrm>
        <a:off x="374501" y="2710483"/>
        <a:ext cx="1342031" cy="819644"/>
      </dsp:txXfrm>
    </dsp:sp>
    <dsp:sp modelId="{0E2FB45E-7F4F-418C-9266-AEA04E441090}">
      <dsp:nvSpPr>
        <dsp:cNvPr id="0" name=""/>
        <dsp:cNvSpPr/>
      </dsp:nvSpPr>
      <dsp:spPr>
        <a:xfrm>
          <a:off x="2177355" y="508372"/>
          <a:ext cx="1741289" cy="870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Catfishing</a:t>
          </a:r>
        </a:p>
      </dsp:txBody>
      <dsp:txXfrm>
        <a:off x="2202855" y="533872"/>
        <a:ext cx="1690289" cy="819644"/>
      </dsp:txXfrm>
    </dsp:sp>
    <dsp:sp modelId="{2C838855-3E3E-46FB-A202-86CC373F3816}">
      <dsp:nvSpPr>
        <dsp:cNvPr id="0" name=""/>
        <dsp:cNvSpPr/>
      </dsp:nvSpPr>
      <dsp:spPr>
        <a:xfrm>
          <a:off x="2351484" y="1379016"/>
          <a:ext cx="174128" cy="652983"/>
        </a:xfrm>
        <a:custGeom>
          <a:avLst/>
          <a:gdLst/>
          <a:ahLst/>
          <a:cxnLst/>
          <a:rect l="0" t="0" r="0" b="0"/>
          <a:pathLst>
            <a:path>
              <a:moveTo>
                <a:pt x="0" y="0"/>
              </a:moveTo>
              <a:lnTo>
                <a:pt x="0" y="652983"/>
              </a:lnTo>
              <a:lnTo>
                <a:pt x="174128" y="65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4B56F-65D6-4186-96AD-46011A4A301A}">
      <dsp:nvSpPr>
        <dsp:cNvPr id="0" name=""/>
        <dsp:cNvSpPr/>
      </dsp:nvSpPr>
      <dsp:spPr>
        <a:xfrm>
          <a:off x="2525613" y="1596677"/>
          <a:ext cx="1393031" cy="87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Person creates a fictional online persona to lure someone into a relationship—usually a romantic one</a:t>
          </a:r>
        </a:p>
      </dsp:txBody>
      <dsp:txXfrm>
        <a:off x="2551113" y="1622177"/>
        <a:ext cx="1342031" cy="819644"/>
      </dsp:txXfrm>
    </dsp:sp>
    <dsp:sp modelId="{7F763AB3-FA48-46B4-A9A4-E9D9CC74527B}">
      <dsp:nvSpPr>
        <dsp:cNvPr id="0" name=""/>
        <dsp:cNvSpPr/>
      </dsp:nvSpPr>
      <dsp:spPr>
        <a:xfrm>
          <a:off x="2351484" y="1379016"/>
          <a:ext cx="174128" cy="1741289"/>
        </a:xfrm>
        <a:custGeom>
          <a:avLst/>
          <a:gdLst/>
          <a:ahLst/>
          <a:cxnLst/>
          <a:rect l="0" t="0" r="0" b="0"/>
          <a:pathLst>
            <a:path>
              <a:moveTo>
                <a:pt x="0" y="0"/>
              </a:moveTo>
              <a:lnTo>
                <a:pt x="0" y="1741289"/>
              </a:lnTo>
              <a:lnTo>
                <a:pt x="174128" y="1741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FD3C1-578C-4BAA-980F-001B1FAA30F6}">
      <dsp:nvSpPr>
        <dsp:cNvPr id="0" name=""/>
        <dsp:cNvSpPr/>
      </dsp:nvSpPr>
      <dsp:spPr>
        <a:xfrm>
          <a:off x="2525613" y="2684983"/>
          <a:ext cx="1393031" cy="87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To get money, gifts, or attention.</a:t>
          </a:r>
        </a:p>
      </dsp:txBody>
      <dsp:txXfrm>
        <a:off x="2551113" y="2710483"/>
        <a:ext cx="1342031" cy="819644"/>
      </dsp:txXfrm>
    </dsp:sp>
    <dsp:sp modelId="{8092660B-CE96-40D4-83E3-1CC08DAF5620}">
      <dsp:nvSpPr>
        <dsp:cNvPr id="0" name=""/>
        <dsp:cNvSpPr/>
      </dsp:nvSpPr>
      <dsp:spPr>
        <a:xfrm>
          <a:off x="4353966" y="508372"/>
          <a:ext cx="1741289" cy="870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Catphishing</a:t>
          </a:r>
          <a:endParaRPr lang="en-US" sz="2300" kern="1200" dirty="0"/>
        </a:p>
      </dsp:txBody>
      <dsp:txXfrm>
        <a:off x="4379466" y="533872"/>
        <a:ext cx="1690289" cy="819644"/>
      </dsp:txXfrm>
    </dsp:sp>
    <dsp:sp modelId="{02DA3DB5-1E4A-4AF9-BC4E-972DE46F64A3}">
      <dsp:nvSpPr>
        <dsp:cNvPr id="0" name=""/>
        <dsp:cNvSpPr/>
      </dsp:nvSpPr>
      <dsp:spPr>
        <a:xfrm>
          <a:off x="4528095" y="1379016"/>
          <a:ext cx="174128" cy="652983"/>
        </a:xfrm>
        <a:custGeom>
          <a:avLst/>
          <a:gdLst/>
          <a:ahLst/>
          <a:cxnLst/>
          <a:rect l="0" t="0" r="0" b="0"/>
          <a:pathLst>
            <a:path>
              <a:moveTo>
                <a:pt x="0" y="0"/>
              </a:moveTo>
              <a:lnTo>
                <a:pt x="0" y="652983"/>
              </a:lnTo>
              <a:lnTo>
                <a:pt x="174128" y="65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B60DC-E0F9-4F5A-AEFA-21EED9608971}">
      <dsp:nvSpPr>
        <dsp:cNvPr id="0" name=""/>
        <dsp:cNvSpPr/>
      </dsp:nvSpPr>
      <dsp:spPr>
        <a:xfrm>
          <a:off x="4702224" y="1596677"/>
          <a:ext cx="1393031" cy="87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Person creates a fictional online persona to lure someone into a relationship—usually a romantic one</a:t>
          </a:r>
          <a:endParaRPr lang="en-US" sz="1000" kern="1200" dirty="0"/>
        </a:p>
      </dsp:txBody>
      <dsp:txXfrm>
        <a:off x="4727724" y="1622177"/>
        <a:ext cx="1342031" cy="819644"/>
      </dsp:txXfrm>
    </dsp:sp>
    <dsp:sp modelId="{2CC4B129-6A91-44F9-8CB8-520922241480}">
      <dsp:nvSpPr>
        <dsp:cNvPr id="0" name=""/>
        <dsp:cNvSpPr/>
      </dsp:nvSpPr>
      <dsp:spPr>
        <a:xfrm>
          <a:off x="4528095" y="1379016"/>
          <a:ext cx="174128" cy="1741289"/>
        </a:xfrm>
        <a:custGeom>
          <a:avLst/>
          <a:gdLst/>
          <a:ahLst/>
          <a:cxnLst/>
          <a:rect l="0" t="0" r="0" b="0"/>
          <a:pathLst>
            <a:path>
              <a:moveTo>
                <a:pt x="0" y="0"/>
              </a:moveTo>
              <a:lnTo>
                <a:pt x="0" y="1741289"/>
              </a:lnTo>
              <a:lnTo>
                <a:pt x="174128" y="1741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7EEE0-FECA-4803-8CB1-4E99F81E32EB}">
      <dsp:nvSpPr>
        <dsp:cNvPr id="0" name=""/>
        <dsp:cNvSpPr/>
      </dsp:nvSpPr>
      <dsp:spPr>
        <a:xfrm>
          <a:off x="4702224" y="2684983"/>
          <a:ext cx="1393031" cy="87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Gaining rapport to access information and/or resources that the unknowing target has rights to.</a:t>
          </a:r>
        </a:p>
      </dsp:txBody>
      <dsp:txXfrm>
        <a:off x="4727724" y="2710483"/>
        <a:ext cx="1342031" cy="819644"/>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802366521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2802366521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802366521_2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g12802366521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802366521_2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g12802366521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69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802366521_2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88900" lvl="0" indent="0" algn="l" rtl="0">
              <a:lnSpc>
                <a:spcPct val="100000"/>
              </a:lnSpc>
              <a:spcBef>
                <a:spcPts val="300"/>
              </a:spcBef>
              <a:spcAft>
                <a:spcPts val="0"/>
              </a:spcAft>
              <a:buClr>
                <a:schemeClr val="dk1"/>
              </a:buClr>
              <a:buSzPts val="1400"/>
              <a:buNone/>
            </a:pPr>
            <a:r>
              <a:rPr lang="en-US" dirty="0"/>
              <a:t>Which attack scenario is the best example of baiting?</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Raza receives an email from someone claiming to be her mother's neighbor, asking her to help financially with a medical emergency.</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Juan receives several phone messages from a credit card company, asking him to provide his username and password because of a security issue.</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Jean receives an offer for a special price on a TV, but when she tries to order it she is told that only a more expensive one is available.</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Moe clicks on an advertisement to play an online game for free, but when he opens the game he finds that it is malware.</a:t>
            </a:r>
          </a:p>
          <a:p>
            <a:pPr marL="0" lvl="0" indent="0" algn="l" rtl="0">
              <a:spcBef>
                <a:spcPts val="0"/>
              </a:spcBef>
              <a:spcAft>
                <a:spcPts val="0"/>
              </a:spcAft>
              <a:buNone/>
            </a:pPr>
            <a:endParaRPr dirty="0"/>
          </a:p>
        </p:txBody>
      </p:sp>
      <p:sp>
        <p:nvSpPr>
          <p:cNvPr id="194" name="Google Shape;194;g12802366521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802366521_2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88900" lvl="0" indent="0" algn="l" rtl="0">
              <a:lnSpc>
                <a:spcPct val="100000"/>
              </a:lnSpc>
              <a:spcBef>
                <a:spcPts val="300"/>
              </a:spcBef>
              <a:spcAft>
                <a:spcPts val="0"/>
              </a:spcAft>
              <a:buClr>
                <a:schemeClr val="dk1"/>
              </a:buClr>
              <a:buSzPts val="1400"/>
              <a:buNone/>
            </a:pPr>
            <a:r>
              <a:rPr lang="en-US" dirty="0"/>
              <a:t>Which attack scenario is the best example of baiting?</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Raza receives an email from someone claiming to be her mother's neighbor, asking her to help financially with a medical emergency.</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Juan receives several phone messages from a credit card company, asking him to provide his username and password because of a security issue.</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Jean receives an offer for a special price on a TV, but when she tries to order it, she is told that only a more expensive one is available.</a:t>
            </a:r>
          </a:p>
          <a:p>
            <a:pPr marL="774700" lvl="1" indent="-342900" algn="l" rtl="0">
              <a:lnSpc>
                <a:spcPct val="100000"/>
              </a:lnSpc>
              <a:spcBef>
                <a:spcPts val="300"/>
              </a:spcBef>
              <a:spcAft>
                <a:spcPts val="0"/>
              </a:spcAft>
              <a:buSzPts val="1400"/>
              <a:buFont typeface="Arial" panose="020B0604020202020204" pitchFamily="34" charset="0"/>
              <a:buChar char="•"/>
            </a:pPr>
            <a:r>
              <a:rPr lang="en-US" dirty="0"/>
              <a:t>Moe clicks on an advertisement to play an online game for free, but when he opens the game, he finds that it is malware.</a:t>
            </a:r>
          </a:p>
          <a:p>
            <a:pPr marL="0" lvl="0" indent="0" algn="l" rtl="0">
              <a:spcBef>
                <a:spcPts val="0"/>
              </a:spcBef>
              <a:spcAft>
                <a:spcPts val="0"/>
              </a:spcAft>
              <a:buNone/>
            </a:pPr>
            <a:endParaRPr dirty="0"/>
          </a:p>
        </p:txBody>
      </p:sp>
      <p:sp>
        <p:nvSpPr>
          <p:cNvPr id="194" name="Google Shape;194;g12802366521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32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802366521_2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2802366521_2_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Phishing:  The fraudulent practice of sending emails purporting to be from reputable companies in order to induce individuals to reveal personal information, such as passwords and credit card numbers.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Vishing:  The fraudulent practice of making phone calls or leaving voice messages purporting to be from reputable companies in order to induce individuals to reveal personal information, such as bank details and credit card numbers.</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Smishing:  The fraudulent practice of sending text messages purporting to be from reputable companies in order to induce individuals to reveal personal information, such as passwords or credit card numbers.</a:t>
            </a:r>
          </a:p>
          <a:p>
            <a:pPr marL="0" lvl="0" indent="0" algn="l" rtl="0">
              <a:lnSpc>
                <a:spcPct val="100000"/>
              </a:lnSpc>
              <a:spcBef>
                <a:spcPts val="0"/>
              </a:spcBef>
              <a:spcAft>
                <a:spcPts val="0"/>
              </a:spcAft>
              <a:buSzPts val="1400"/>
              <a:buNone/>
            </a:pPr>
            <a:endParaRPr dirty="0"/>
          </a:p>
        </p:txBody>
      </p:sp>
      <p:sp>
        <p:nvSpPr>
          <p:cNvPr id="208" name="Google Shape;208;g12802366521_2_1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247332" algn="l" rtl="0">
              <a:spcBef>
                <a:spcPts val="300"/>
              </a:spcBef>
              <a:spcAft>
                <a:spcPts val="0"/>
              </a:spcAft>
              <a:buSzPct val="60869"/>
              <a:buChar char="•"/>
            </a:pPr>
            <a:r>
              <a:rPr lang="en-US" dirty="0"/>
              <a:t>Social media phishing refers to an attack executed through platforms like Instagram, LinkedIn, Facebook, or Twitter. The purpose of such an attack is to steal personal data or gain control of your social media account.</a:t>
            </a:r>
          </a:p>
          <a:p>
            <a:pPr marL="342900" lvl="0" indent="-247332" algn="l" rtl="0">
              <a:spcBef>
                <a:spcPts val="300"/>
              </a:spcBef>
              <a:spcAft>
                <a:spcPts val="0"/>
              </a:spcAft>
              <a:buSzPct val="60869"/>
              <a:buChar char="•"/>
            </a:pPr>
            <a:r>
              <a:rPr lang="en-US" dirty="0"/>
              <a:t>Catfishing (spelled with an “f”) is a kind of online deception wherein a person creates a presence in social networks as a sock puppet or a fictional online persona for the purpose of luring someone into a relationship—usually a romantic one—in order to get money, gifts, or attention.</a:t>
            </a:r>
          </a:p>
          <a:p>
            <a:pPr marL="342900" lvl="0" indent="-247332" algn="l" rtl="0">
              <a:spcBef>
                <a:spcPts val="300"/>
              </a:spcBef>
              <a:spcAft>
                <a:spcPts val="0"/>
              </a:spcAft>
              <a:buSzPct val="60869"/>
              <a:buChar char="•"/>
            </a:pPr>
            <a:r>
              <a:rPr lang="en-US" dirty="0" err="1"/>
              <a:t>Catphishing</a:t>
            </a:r>
            <a:r>
              <a:rPr lang="en-US" dirty="0"/>
              <a:t> (spelled with a “</a:t>
            </a:r>
            <a:r>
              <a:rPr lang="en-US" dirty="0" err="1"/>
              <a:t>ph</a:t>
            </a:r>
            <a:r>
              <a:rPr lang="en-US" dirty="0"/>
              <a:t>”) is similar, but with the intent of gaining rapport and (consequently) access to information and/or resources that the unknowing target has rights to.</a:t>
            </a:r>
          </a:p>
          <a:p>
            <a:endParaRPr lang="en-US" dirty="0"/>
          </a:p>
        </p:txBody>
      </p:sp>
    </p:spTree>
    <p:extLst>
      <p:ext uri="{BB962C8B-B14F-4D97-AF65-F5344CB8AC3E}">
        <p14:creationId xmlns:p14="http://schemas.microsoft.com/office/powerpoint/2010/main" val="18276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802366521_2_1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12802366521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802366521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2802366521_2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 [Instructor] Sending out a bunch of emails to people at random may work, but generic emails don't always catch a target. To increase the potential payout of a phishing attack and increase the success rate, it literally pays to be a lot more specific. Some attacks will target a specific organization or department or a specific employee within an organization. This is called spear phishing. If the targeted employee is a senior level employee, it's called whaling. Get it, because they'd be going after the big fish. So why get specific in who you're targeting? Like I said, the more time and energy put into these attacks, the bigger the potential payout. If an attacker sends an email to Lucy, a college student without much disposable income, they could threaten her until they're blue in the face. She's limited in resources so the attack could be successful, but the payout isn't necessarily guaranteed. If they target the CFO of an organization or the head of the finance department, a successful attack becomes way more lucrative. All it requires is a little bit more energy and more effort in the way the attack looks. Like a cover letter, spear phishing attacks are meant to be geared towards the target audience. So an attacker would typically spend some time developing a good pretext to base their attack on. Pretext is a story that a victim would be susceptible to. Social engineers, good and bad, create pretext by researching the victim before interacting with them. To develop a great pretext, a social engineer would take advantage of open-source intelligence, or OSINT for short. OSINT is any bit of information available to a person on the internet. Social media can fall into this posts on forums, pictures, online articles, anything that can be Googled is up for grabs. Once a pretext has been established, a social engineer can use the information to create a convincing phishing attack. This looks like a couple of things. It could be an email that appears to be from someone close to the target, like the target's boss or a leader in the target's organization. In my time as a security analyst, I saw multiple examples of this. I remember one particular time, an email was sent to the secretary of one of the directors of the company I was working for. The first email simply read, "Hey, are you available?" and was made to look like it was from the CEO. After a couple of exchanges back and forth, the CEO asked for 200 iTunes gift cards to be purchased and for the codes to be sent to them. The only thing that stopped that attack from being successful was the fact that it had happened before. CEOs are commonly impersonated when it comes to phishing attacks. This is because of the authority that they tend to carry. In some traditional company cultures, questioning the head honcho is something that rarely happens. If the CEO asks if you're available and asks you to do something out of the ordinary, you're more likely to comply. Another example of what a spear phishing attack can look like is a call from someone you may be familiar with, but don't know. In the video on vishing, I covered how a social engineer impersonated someone that I could confirm was important, but I had no way of authenticating their identity, or so he thought. His pretext needed a lot more work. Pretext could also come in the form of a person on social media who's requesting to be added to your network. If they're connected to anyone you know, there's a bit of intrinsic trust that could be available to a social engineer. A good way to combat spear phishing and whaling is to pay attention. Keep track of the normal ways that people get in touch with you and how they communicate. If you've never communicated with your boss via email and you get a suspicious email from your boss, try confirming the information through your normal means of communication.</a:t>
            </a:r>
            <a:endParaRPr/>
          </a:p>
        </p:txBody>
      </p:sp>
      <p:sp>
        <p:nvSpPr>
          <p:cNvPr id="242" name="Google Shape;242;g12802366521_2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802366521_2_1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 method used by cybercriminals to masquerade as a senior player at an organization and directly target senior or other important individuals at an organization, with the aim of stealing money or sensitive information or gaining access to their computer systems for criminal purposes. Also known as CEO fraud, whaling is similar to phishing in that it uses methods such as email and website spoofing to trick a target into performing specific actions, such as revealing sensitive data or transferring money.</a:t>
            </a:r>
          </a:p>
          <a:p>
            <a:pPr marL="0" lvl="0" indent="0" algn="l" rtl="0">
              <a:spcBef>
                <a:spcPts val="0"/>
              </a:spcBef>
              <a:spcAft>
                <a:spcPts val="0"/>
              </a:spcAft>
              <a:buNone/>
            </a:pPr>
            <a:endParaRPr dirty="0"/>
          </a:p>
        </p:txBody>
      </p:sp>
      <p:sp>
        <p:nvSpPr>
          <p:cNvPr id="249" name="Google Shape;249;g12802366521_2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802366521_2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2802366521_2_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Now let's do a quick aside and look straight at the link, which is in a different color than the rest of the text. What is the domain, is it Visa? Does it have anything to do with Visa? No. One must look at the link from right to left, and understand that the first dots and the two strings to its left and right, in this case decativate.info, comprise the domain name. Moving farther to the left, there is a .visa, which is a host or subdomain. And even farther to the left is www, which is another host. So the actual domain is decativate.info, which is bogus. It has not been registered and it's only being used for example purposes. Some people see www.visa and think that it's a legitimate site, because they don't understand the structure of domain names. Do you notice any typos, and would you expect to? Today's phishing emails are much different than phishing emails from the past. Often the verbiage is very professional, but that depends on the authors, the intent, and the type of phishing attack. Intent can range from getting the victim to browse to a site, to getting the victim to input credentials, to wanting the victim to open an attached file. It all depends on what the creators are trying to accomplish. You might be surprised how many people click on that link. So what is the intent, and why would the attackers want someone to click on the link? To answer those questions, we would have to research the email a bit more; look at the headers, check if there's an attachment, and research the who-is record. Let's focus on the who-is record for a moment. Who-is records are records that are associated with the domain or IP address of a website or network, respectively. The record contains information such as when the domain or network was first registered, who the points of contact are for the domain, and often times, it even provides a means to contact the owners of the domain or network. Now think about phishing more generally speaking. If phishing is so prevalent, and so many people fall victim to these type of attacks, how come we just don't stop it from happening? What do you think it would take to stop phishing attacks from being successful?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This is what the attackers are hoping for. In the past, phishing emails came in the form of a desperate Nigerian prince that needed assistance to claim his inheritance or a chain letter email that stated dire consequences if not forwarded. No matter the way the message looks, and no matter what the message says, the end goal is always similar. Getting someone to take an action they wouldn't normally take. This action will be in favor of the attacker, mostly resulting in some form of financial gain or private information acquisition. An example of an action that could be taken because of a phishing email is putting your credentials into a form on a fake website that looks like a legitimate one. When this happens, you may get an error that your password doesn't work or you may be taken to a blank page, not knowing that your credentials were taken. Another example of an action that can be taken is clicking </a:t>
            </a:r>
            <a:endParaRPr/>
          </a:p>
        </p:txBody>
      </p:sp>
      <p:sp>
        <p:nvSpPr>
          <p:cNvPr id="256" name="Google Shape;256;g12802366521_2_1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802366521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2802366521_2_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dirty="0"/>
          </a:p>
        </p:txBody>
      </p:sp>
      <p:sp>
        <p:nvSpPr>
          <p:cNvPr id="117" name="Google Shape;117;g12802366521_2_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802366521_2_19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12802366521_2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802366521_2_19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12802366521_2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062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802366521_2_1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12802366521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802366521_2_1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12802366521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139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802366521_2_2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12802366521_2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434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802366521_2_2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Typically, these target upper executives or those with sensitive information, though “all employees” could be true, especially in a small organization.</a:t>
            </a:r>
            <a:endParaRPr dirty="0"/>
          </a:p>
        </p:txBody>
      </p:sp>
      <p:sp>
        <p:nvSpPr>
          <p:cNvPr id="287" name="Google Shape;287;g12802366521_2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97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802366521_2_2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12802366521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802366521_2_2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12802366521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053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802366521_2_2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12802366521_2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802366521_2_2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12802366521_2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70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802366521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12802366521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802366521_2_2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12802366521_2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802366521_2_2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12802366521_2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678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32</a:t>
            </a:fld>
            <a:endParaRPr lang="en-US" dirty="0"/>
          </a:p>
        </p:txBody>
      </p:sp>
    </p:spTree>
    <p:extLst>
      <p:ext uri="{BB962C8B-B14F-4D97-AF65-F5344CB8AC3E}">
        <p14:creationId xmlns:p14="http://schemas.microsoft.com/office/powerpoint/2010/main" val="1408343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802366521_2_1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2802366521_2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802366521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280236652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802366521_2_2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1" name="Google Shape;311;g12802366521_2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802366521_2_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the link on the slide to demonstrate how quickly different passwords can be cracked.  Start with one of the top ten passwords.  Then ask the participants to help you build a good password.  CAUTION:  Do not allow people to share their real passwords in this activity.</a:t>
            </a:r>
            <a:endParaRPr dirty="0"/>
          </a:p>
        </p:txBody>
      </p:sp>
      <p:sp>
        <p:nvSpPr>
          <p:cNvPr id="148" name="Google Shape;148;g12802366521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802366521_2_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12802366521_2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802366521_2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342900" lvl="0" indent="-233997" algn="l" rtl="0">
              <a:spcBef>
                <a:spcPts val="300"/>
              </a:spcBef>
              <a:spcAft>
                <a:spcPts val="0"/>
              </a:spcAft>
              <a:buSzPct val="60869"/>
              <a:buChar char="•"/>
            </a:pPr>
            <a:r>
              <a:rPr lang="en-US" dirty="0"/>
              <a:t>Individuals and stolen password consequences:</a:t>
            </a:r>
          </a:p>
          <a:p>
            <a:pPr marL="685800" lvl="1" indent="-233997" algn="l" rtl="0">
              <a:spcBef>
                <a:spcPts val="300"/>
              </a:spcBef>
              <a:spcAft>
                <a:spcPts val="0"/>
              </a:spcAft>
              <a:buSzPct val="70000"/>
              <a:buChar char="–"/>
            </a:pPr>
            <a:r>
              <a:rPr lang="en-US" dirty="0"/>
              <a:t>4 out of 10 people have had their data compromised online. (Google, 2019)</a:t>
            </a:r>
          </a:p>
          <a:p>
            <a:pPr marL="685800" lvl="1" indent="-233997" algn="l" rtl="0">
              <a:spcBef>
                <a:spcPts val="300"/>
              </a:spcBef>
              <a:spcAft>
                <a:spcPts val="0"/>
              </a:spcAft>
              <a:buSzPct val="70000"/>
              <a:buChar char="–"/>
            </a:pPr>
            <a:r>
              <a:rPr lang="en-US" dirty="0"/>
              <a:t>There were over 240,00 phishing scam complaints reported in 2020. (FBI, 2020)</a:t>
            </a:r>
          </a:p>
          <a:p>
            <a:pPr marL="685800" lvl="1" indent="-233997" algn="l" rtl="0">
              <a:spcBef>
                <a:spcPts val="300"/>
              </a:spcBef>
              <a:spcAft>
                <a:spcPts val="0"/>
              </a:spcAft>
              <a:buSzPct val="70000"/>
              <a:buChar char="–"/>
            </a:pPr>
            <a:r>
              <a:rPr lang="en-US" dirty="0"/>
              <a:t>80 percent of data breaches involving hacking are connected to passwords. (Verizon, 2020)</a:t>
            </a:r>
          </a:p>
          <a:p>
            <a:pPr marL="685800" lvl="1" indent="-233997" algn="l" rtl="0">
              <a:spcBef>
                <a:spcPts val="300"/>
              </a:spcBef>
              <a:spcAft>
                <a:spcPts val="0"/>
              </a:spcAft>
              <a:buSzPct val="70000"/>
              <a:buChar char="–"/>
            </a:pPr>
            <a:r>
              <a:rPr lang="en-US" dirty="0"/>
              <a:t>63 percent of consumers fear their identity will be stolen. (Norton, 2021) </a:t>
            </a:r>
          </a:p>
          <a:p>
            <a:pPr marL="342900" lvl="0" indent="-233997" algn="l" rtl="0">
              <a:spcBef>
                <a:spcPts val="300"/>
              </a:spcBef>
              <a:spcAft>
                <a:spcPts val="0"/>
              </a:spcAft>
              <a:buSzPct val="60869"/>
              <a:buChar char="•"/>
            </a:pPr>
            <a:r>
              <a:rPr lang="en-US" dirty="0"/>
              <a:t> Businesses and stolen password consequences:</a:t>
            </a:r>
          </a:p>
          <a:p>
            <a:pPr marL="685800" lvl="1" indent="-233997" algn="l" rtl="0">
              <a:spcBef>
                <a:spcPts val="300"/>
              </a:spcBef>
              <a:spcAft>
                <a:spcPts val="0"/>
              </a:spcAft>
              <a:buSzPct val="70000"/>
              <a:buChar char="–"/>
            </a:pPr>
            <a:r>
              <a:rPr lang="en-US" dirty="0"/>
              <a:t>Across all industries, it took 280 days on average to identify and contain a data breach. (IBM, 2020)</a:t>
            </a:r>
          </a:p>
          <a:p>
            <a:pPr marL="685800" lvl="1" indent="-233997" algn="l" rtl="0">
              <a:spcBef>
                <a:spcPts val="300"/>
              </a:spcBef>
              <a:spcAft>
                <a:spcPts val="0"/>
              </a:spcAft>
              <a:buSzPct val="70000"/>
              <a:buChar char="–"/>
            </a:pPr>
            <a:r>
              <a:rPr lang="en-US" dirty="0"/>
              <a:t>59 percent of U.S. consumers are likely to avoid businesses that have become a victim of a cyberattack within the past year. (Arcserve, 2020)</a:t>
            </a:r>
          </a:p>
          <a:p>
            <a:pPr marL="685800" lvl="1" indent="-233997" algn="l" rtl="0">
              <a:spcBef>
                <a:spcPts val="300"/>
              </a:spcBef>
              <a:spcAft>
                <a:spcPts val="0"/>
              </a:spcAft>
              <a:buSzPct val="70000"/>
              <a:buChar char="–"/>
            </a:pPr>
            <a:r>
              <a:rPr lang="en-US" dirty="0"/>
              <a:t>57 percent of all companies have experienced a mobile phishing incident. (</a:t>
            </a:r>
            <a:r>
              <a:rPr lang="en-US" dirty="0" err="1"/>
              <a:t>Wandera</a:t>
            </a:r>
            <a:r>
              <a:rPr lang="en-US" dirty="0"/>
              <a:t>, 2020)</a:t>
            </a:r>
          </a:p>
          <a:p>
            <a:pPr marL="685800" lvl="1" indent="-233997" algn="l" rtl="0">
              <a:spcBef>
                <a:spcPts val="300"/>
              </a:spcBef>
              <a:spcAft>
                <a:spcPts val="0"/>
              </a:spcAft>
              <a:buSzPct val="70000"/>
              <a:buChar char="–"/>
            </a:pPr>
            <a:r>
              <a:rPr lang="en-US" dirty="0"/>
              <a:t>68 percent of business leaders feel their risk of experiencing a cyberattack is increasing. (Accenture, 2019)</a:t>
            </a:r>
          </a:p>
          <a:p>
            <a:pPr marL="0" lvl="0" indent="0" algn="l" rtl="0">
              <a:spcBef>
                <a:spcPts val="0"/>
              </a:spcBef>
              <a:spcAft>
                <a:spcPts val="0"/>
              </a:spcAft>
              <a:buNone/>
            </a:pPr>
            <a:endParaRPr dirty="0"/>
          </a:p>
        </p:txBody>
      </p:sp>
      <p:sp>
        <p:nvSpPr>
          <p:cNvPr id="160" name="Google Shape;160;g12802366521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802366521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2802366521_2_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7" name="Google Shape;167;g12802366521_2_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802366521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2802366521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5" name="Google Shape;175;g12802366521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802366521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2802366521_2_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Calibri"/>
              <a:buChar char="-"/>
            </a:pPr>
            <a:endParaRPr/>
          </a:p>
        </p:txBody>
      </p:sp>
      <p:sp>
        <p:nvSpPr>
          <p:cNvPr id="182" name="Google Shape;182;g12802366521_2_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28625" y="193105"/>
            <a:ext cx="3875485" cy="3718098"/>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66" name="Google Shape;66;p14"/>
          <p:cNvGrpSpPr/>
          <p:nvPr/>
        </p:nvGrpSpPr>
        <p:grpSpPr>
          <a:xfrm>
            <a:off x="1839515" y="4607719"/>
            <a:ext cx="5411391" cy="535781"/>
            <a:chOff x="4064000" y="5955027"/>
            <a:chExt cx="6044107" cy="590048"/>
          </a:xfrm>
        </p:grpSpPr>
        <p:pic>
          <p:nvPicPr>
            <p:cNvPr id="67" name="Google Shape;67;p14" descr="Logo, company name&#10;&#10;Description automatically generated"/>
            <p:cNvPicPr preferRelativeResize="0"/>
            <p:nvPr/>
          </p:nvPicPr>
          <p:blipFill rotWithShape="1">
            <a:blip r:embed="rId2">
              <a:alphaModFix/>
            </a:blip>
            <a:srcRect/>
            <a:stretch/>
          </p:blipFill>
          <p:spPr>
            <a:xfrm>
              <a:off x="4064000" y="5955027"/>
              <a:ext cx="1162336" cy="590048"/>
            </a:xfrm>
            <a:prstGeom prst="rect">
              <a:avLst/>
            </a:prstGeom>
            <a:noFill/>
            <a:ln>
              <a:noFill/>
            </a:ln>
          </p:spPr>
        </p:pic>
        <p:pic>
          <p:nvPicPr>
            <p:cNvPr id="68" name="Google Shape;68;p14" descr="Shape&#10;&#10;Description automatically generated with low confidence"/>
            <p:cNvPicPr preferRelativeResize="0"/>
            <p:nvPr/>
          </p:nvPicPr>
          <p:blipFill rotWithShape="1">
            <a:blip r:embed="rId3">
              <a:alphaModFix/>
            </a:blip>
            <a:srcRect/>
            <a:stretch/>
          </p:blipFill>
          <p:spPr>
            <a:xfrm>
              <a:off x="5356289" y="6028783"/>
              <a:ext cx="774437" cy="442536"/>
            </a:xfrm>
            <a:prstGeom prst="rect">
              <a:avLst/>
            </a:prstGeom>
            <a:noFill/>
            <a:ln>
              <a:noFill/>
            </a:ln>
          </p:spPr>
        </p:pic>
        <p:pic>
          <p:nvPicPr>
            <p:cNvPr id="69" name="Google Shape;69;p14"/>
            <p:cNvPicPr preferRelativeResize="0"/>
            <p:nvPr/>
          </p:nvPicPr>
          <p:blipFill rotWithShape="1">
            <a:blip r:embed="rId4">
              <a:alphaModFix/>
            </a:blip>
            <a:srcRect t="6143" b="6141"/>
            <a:stretch/>
          </p:blipFill>
          <p:spPr>
            <a:xfrm>
              <a:off x="6218091" y="6105879"/>
              <a:ext cx="2150231" cy="309428"/>
            </a:xfrm>
            <a:prstGeom prst="rect">
              <a:avLst/>
            </a:prstGeom>
            <a:noFill/>
            <a:ln>
              <a:noFill/>
            </a:ln>
          </p:spPr>
        </p:pic>
        <p:pic>
          <p:nvPicPr>
            <p:cNvPr id="70" name="Google Shape;70;p14" descr="Logo, company name&#10;&#10;Description automatically generated"/>
            <p:cNvPicPr preferRelativeResize="0"/>
            <p:nvPr/>
          </p:nvPicPr>
          <p:blipFill rotWithShape="1">
            <a:blip r:embed="rId5">
              <a:alphaModFix/>
            </a:blip>
            <a:srcRect l="6192" t="33231" r="7570" b="32133"/>
            <a:stretch/>
          </p:blipFill>
          <p:spPr>
            <a:xfrm>
              <a:off x="8368322" y="5996074"/>
              <a:ext cx="1739785" cy="419233"/>
            </a:xfrm>
            <a:prstGeom prst="rect">
              <a:avLst/>
            </a:prstGeom>
            <a:noFill/>
            <a:ln>
              <a:noFill/>
            </a:ln>
          </p:spPr>
        </p:pic>
      </p:grpSp>
      <p:sp>
        <p:nvSpPr>
          <p:cNvPr id="71" name="Google Shape;71;p14"/>
          <p:cNvSpPr txBox="1"/>
          <p:nvPr/>
        </p:nvSpPr>
        <p:spPr>
          <a:xfrm>
            <a:off x="1104245" y="766713"/>
            <a:ext cx="7286625" cy="1033611"/>
          </a:xfrm>
          <a:prstGeom prst="rect">
            <a:avLst/>
          </a:prstGeom>
          <a:noFill/>
          <a:ln>
            <a:noFill/>
          </a:ln>
        </p:spPr>
        <p:txBody>
          <a:bodyPr spcFirstLastPara="1" wrap="square" lIns="64300" tIns="32150" rIns="64300" bIns="32150" anchor="ctr" anchorCtr="0">
            <a:normAutofit/>
          </a:bodyPr>
          <a:lstStyle/>
          <a:p>
            <a:pPr marL="0" marR="0" lvl="0" indent="0" algn="ctr" rtl="0">
              <a:lnSpc>
                <a:spcPct val="100000"/>
              </a:lnSpc>
              <a:spcBef>
                <a:spcPts val="0"/>
              </a:spcBef>
              <a:spcAft>
                <a:spcPts val="0"/>
              </a:spcAft>
              <a:buClr>
                <a:schemeClr val="lt1"/>
              </a:buClr>
              <a:buSzPts val="3800"/>
              <a:buFont typeface="League Spartan"/>
              <a:buNone/>
            </a:pPr>
            <a:r>
              <a:rPr lang="en" sz="3800" b="0" i="0" u="none" strike="noStrike" cap="none">
                <a:solidFill>
                  <a:schemeClr val="lt1"/>
                </a:solidFill>
                <a:latin typeface="League Spartan"/>
                <a:ea typeface="League Spartan"/>
                <a:cs typeface="League Spartan"/>
                <a:sym typeface="League Spartan"/>
              </a:rPr>
              <a:t>Module #</a:t>
            </a:r>
            <a:endParaRPr sz="1100" b="0" i="0" u="none" strike="noStrike" cap="none">
              <a:solidFill>
                <a:srgbClr val="000000"/>
              </a:solidFill>
              <a:latin typeface="Arial"/>
              <a:ea typeface="Arial"/>
              <a:cs typeface="Arial"/>
              <a:sym typeface="Arial"/>
            </a:endParaRPr>
          </a:p>
        </p:txBody>
      </p:sp>
      <p:sp>
        <p:nvSpPr>
          <p:cNvPr id="72" name="Google Shape;72;p14"/>
          <p:cNvSpPr>
            <a:spLocks noGrp="1"/>
          </p:cNvSpPr>
          <p:nvPr>
            <p:ph type="pic" idx="2"/>
          </p:nvPr>
        </p:nvSpPr>
        <p:spPr>
          <a:xfrm>
            <a:off x="4572000" y="193105"/>
            <a:ext cx="4143375" cy="3771677"/>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5"/>
          <p:cNvSpPr txBox="1">
            <a:spLocks noGrp="1"/>
          </p:cNvSpPr>
          <p:nvPr>
            <p:ph type="body" idx="1"/>
          </p:nvPr>
        </p:nvSpPr>
        <p:spPr>
          <a:xfrm>
            <a:off x="428625" y="1125142"/>
            <a:ext cx="3786187" cy="3182318"/>
          </a:xfrm>
          <a:prstGeom prst="rect">
            <a:avLst/>
          </a:prstGeom>
          <a:noFill/>
          <a:ln>
            <a:noFill/>
          </a:ln>
        </p:spPr>
        <p:txBody>
          <a:bodyPr spcFirstLastPara="1" wrap="square" lIns="68575" tIns="34275" rIns="68575" bIns="34275"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36550" algn="l">
              <a:lnSpc>
                <a:spcPct val="100000"/>
              </a:lnSpc>
              <a:spcBef>
                <a:spcPts val="300"/>
              </a:spcBef>
              <a:spcAft>
                <a:spcPts val="0"/>
              </a:spcAft>
              <a:buClr>
                <a:schemeClr val="dk1"/>
              </a:buClr>
              <a:buSzPts val="1700"/>
              <a:buChar char="–"/>
              <a:defRPr sz="1700"/>
            </a:lvl2pPr>
            <a:lvl3pPr marL="1371600" lvl="2" indent="-317500" algn="l">
              <a:lnSpc>
                <a:spcPct val="100000"/>
              </a:lnSpc>
              <a:spcBef>
                <a:spcPts val="300"/>
              </a:spcBef>
              <a:spcAft>
                <a:spcPts val="0"/>
              </a:spcAft>
              <a:buClr>
                <a:schemeClr val="dk1"/>
              </a:buClr>
              <a:buSzPts val="1400"/>
              <a:buChar char="•"/>
              <a:defRPr sz="1400"/>
            </a:lvl3pPr>
            <a:lvl4pPr marL="1828800" lvl="3" indent="-311150" algn="l">
              <a:lnSpc>
                <a:spcPct val="100000"/>
              </a:lnSpc>
              <a:spcBef>
                <a:spcPts val="300"/>
              </a:spcBef>
              <a:spcAft>
                <a:spcPts val="0"/>
              </a:spcAft>
              <a:buClr>
                <a:schemeClr val="dk1"/>
              </a:buClr>
              <a:buSzPts val="1300"/>
              <a:buChar char="–"/>
              <a:defRPr sz="1300"/>
            </a:lvl4pPr>
            <a:lvl5pPr marL="2286000" lvl="4" indent="-311150" algn="l">
              <a:lnSpc>
                <a:spcPct val="100000"/>
              </a:lnSpc>
              <a:spcBef>
                <a:spcPts val="300"/>
              </a:spcBef>
              <a:spcAft>
                <a:spcPts val="0"/>
              </a:spcAft>
              <a:buClr>
                <a:schemeClr val="dk1"/>
              </a:buClr>
              <a:buSzPts val="1300"/>
              <a:buChar char="»"/>
              <a:defRPr sz="1300"/>
            </a:lvl5pPr>
            <a:lvl6pPr marL="2743200" lvl="5" indent="-311150" algn="l">
              <a:lnSpc>
                <a:spcPct val="100000"/>
              </a:lnSpc>
              <a:spcBef>
                <a:spcPts val="300"/>
              </a:spcBef>
              <a:spcAft>
                <a:spcPts val="0"/>
              </a:spcAft>
              <a:buClr>
                <a:schemeClr val="dk1"/>
              </a:buClr>
              <a:buSzPts val="1300"/>
              <a:buChar char="•"/>
              <a:defRPr sz="1300"/>
            </a:lvl6pPr>
            <a:lvl7pPr marL="3200400" lvl="6" indent="-311150" algn="l">
              <a:lnSpc>
                <a:spcPct val="100000"/>
              </a:lnSpc>
              <a:spcBef>
                <a:spcPts val="300"/>
              </a:spcBef>
              <a:spcAft>
                <a:spcPts val="0"/>
              </a:spcAft>
              <a:buClr>
                <a:schemeClr val="dk1"/>
              </a:buClr>
              <a:buSzPts val="1300"/>
              <a:buChar char="•"/>
              <a:defRPr sz="1300"/>
            </a:lvl7pPr>
            <a:lvl8pPr marL="3657600" lvl="7" indent="-311150" algn="l">
              <a:lnSpc>
                <a:spcPct val="100000"/>
              </a:lnSpc>
              <a:spcBef>
                <a:spcPts val="300"/>
              </a:spcBef>
              <a:spcAft>
                <a:spcPts val="0"/>
              </a:spcAft>
              <a:buClr>
                <a:schemeClr val="dk1"/>
              </a:buClr>
              <a:buSzPts val="1300"/>
              <a:buChar char="•"/>
              <a:defRPr sz="1300"/>
            </a:lvl8pPr>
            <a:lvl9pPr marL="4114800" lvl="8" indent="-311150" algn="l">
              <a:lnSpc>
                <a:spcPct val="100000"/>
              </a:lnSpc>
              <a:spcBef>
                <a:spcPts val="300"/>
              </a:spcBef>
              <a:spcAft>
                <a:spcPts val="0"/>
              </a:spcAft>
              <a:buClr>
                <a:schemeClr val="dk1"/>
              </a:buClr>
              <a:buSzPts val="1300"/>
              <a:buChar char="•"/>
              <a:defRPr sz="1300"/>
            </a:lvl9pPr>
          </a:lstStyle>
          <a:p>
            <a:endParaRPr/>
          </a:p>
        </p:txBody>
      </p:sp>
      <p:sp>
        <p:nvSpPr>
          <p:cNvPr id="76" name="Google Shape;76;p15"/>
          <p:cNvSpPr txBox="1">
            <a:spLocks noGrp="1"/>
          </p:cNvSpPr>
          <p:nvPr>
            <p:ph type="body" idx="2"/>
          </p:nvPr>
        </p:nvSpPr>
        <p:spPr>
          <a:xfrm>
            <a:off x="4357688" y="1125142"/>
            <a:ext cx="3786188" cy="3182318"/>
          </a:xfrm>
          <a:prstGeom prst="rect">
            <a:avLst/>
          </a:prstGeom>
          <a:noFill/>
          <a:ln>
            <a:noFill/>
          </a:ln>
        </p:spPr>
        <p:txBody>
          <a:bodyPr spcFirstLastPara="1" wrap="square" lIns="68575" tIns="34275" rIns="68575" bIns="34275"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36550" algn="l">
              <a:lnSpc>
                <a:spcPct val="100000"/>
              </a:lnSpc>
              <a:spcBef>
                <a:spcPts val="300"/>
              </a:spcBef>
              <a:spcAft>
                <a:spcPts val="0"/>
              </a:spcAft>
              <a:buClr>
                <a:schemeClr val="dk1"/>
              </a:buClr>
              <a:buSzPts val="1700"/>
              <a:buChar char="–"/>
              <a:defRPr sz="1700"/>
            </a:lvl2pPr>
            <a:lvl3pPr marL="1371600" lvl="2" indent="-317500" algn="l">
              <a:lnSpc>
                <a:spcPct val="100000"/>
              </a:lnSpc>
              <a:spcBef>
                <a:spcPts val="300"/>
              </a:spcBef>
              <a:spcAft>
                <a:spcPts val="0"/>
              </a:spcAft>
              <a:buClr>
                <a:schemeClr val="dk1"/>
              </a:buClr>
              <a:buSzPts val="1400"/>
              <a:buChar char="•"/>
              <a:defRPr sz="1400"/>
            </a:lvl3pPr>
            <a:lvl4pPr marL="1828800" lvl="3" indent="-311150" algn="l">
              <a:lnSpc>
                <a:spcPct val="100000"/>
              </a:lnSpc>
              <a:spcBef>
                <a:spcPts val="300"/>
              </a:spcBef>
              <a:spcAft>
                <a:spcPts val="0"/>
              </a:spcAft>
              <a:buClr>
                <a:schemeClr val="dk1"/>
              </a:buClr>
              <a:buSzPts val="1300"/>
              <a:buChar char="–"/>
              <a:defRPr sz="1300"/>
            </a:lvl4pPr>
            <a:lvl5pPr marL="2286000" lvl="4" indent="-311150" algn="l">
              <a:lnSpc>
                <a:spcPct val="100000"/>
              </a:lnSpc>
              <a:spcBef>
                <a:spcPts val="300"/>
              </a:spcBef>
              <a:spcAft>
                <a:spcPts val="0"/>
              </a:spcAft>
              <a:buClr>
                <a:schemeClr val="dk1"/>
              </a:buClr>
              <a:buSzPts val="1300"/>
              <a:buChar char="»"/>
              <a:defRPr sz="1300"/>
            </a:lvl5pPr>
            <a:lvl6pPr marL="2743200" lvl="5" indent="-311150" algn="l">
              <a:lnSpc>
                <a:spcPct val="100000"/>
              </a:lnSpc>
              <a:spcBef>
                <a:spcPts val="300"/>
              </a:spcBef>
              <a:spcAft>
                <a:spcPts val="0"/>
              </a:spcAft>
              <a:buClr>
                <a:schemeClr val="dk1"/>
              </a:buClr>
              <a:buSzPts val="1300"/>
              <a:buChar char="•"/>
              <a:defRPr sz="1300"/>
            </a:lvl6pPr>
            <a:lvl7pPr marL="3200400" lvl="6" indent="-311150" algn="l">
              <a:lnSpc>
                <a:spcPct val="100000"/>
              </a:lnSpc>
              <a:spcBef>
                <a:spcPts val="300"/>
              </a:spcBef>
              <a:spcAft>
                <a:spcPts val="0"/>
              </a:spcAft>
              <a:buClr>
                <a:schemeClr val="dk1"/>
              </a:buClr>
              <a:buSzPts val="1300"/>
              <a:buChar char="•"/>
              <a:defRPr sz="1300"/>
            </a:lvl7pPr>
            <a:lvl8pPr marL="3657600" lvl="7" indent="-311150" algn="l">
              <a:lnSpc>
                <a:spcPct val="100000"/>
              </a:lnSpc>
              <a:spcBef>
                <a:spcPts val="300"/>
              </a:spcBef>
              <a:spcAft>
                <a:spcPts val="0"/>
              </a:spcAft>
              <a:buClr>
                <a:schemeClr val="dk1"/>
              </a:buClr>
              <a:buSzPts val="1300"/>
              <a:buChar char="•"/>
              <a:defRPr sz="1300"/>
            </a:lvl8pPr>
            <a:lvl9pPr marL="4114800" lvl="8" indent="-311150" algn="l">
              <a:lnSpc>
                <a:spcPct val="100000"/>
              </a:lnSpc>
              <a:spcBef>
                <a:spcPts val="300"/>
              </a:spcBef>
              <a:spcAft>
                <a:spcPts val="0"/>
              </a:spcAft>
              <a:buClr>
                <a:schemeClr val="dk1"/>
              </a:buClr>
              <a:buSzPts val="1300"/>
              <a:buChar char="•"/>
              <a:defRPr sz="1300"/>
            </a:lvl9pPr>
          </a:lstStyle>
          <a:p>
            <a:endParaRPr/>
          </a:p>
        </p:txBody>
      </p:sp>
      <p:sp>
        <p:nvSpPr>
          <p:cNvPr id="77" name="Google Shape;77;p15"/>
          <p:cNvSpPr txBox="1">
            <a:spLocks noGrp="1"/>
          </p:cNvSpPr>
          <p:nvPr>
            <p:ph type="dt" idx="10"/>
          </p:nvPr>
        </p:nvSpPr>
        <p:spPr>
          <a:xfrm>
            <a:off x="428625" y="4469311"/>
            <a:ext cx="2000250"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5"/>
          <p:cNvSpPr txBox="1">
            <a:spLocks noGrp="1"/>
          </p:cNvSpPr>
          <p:nvPr>
            <p:ph type="ftr" idx="11"/>
          </p:nvPr>
        </p:nvSpPr>
        <p:spPr>
          <a:xfrm>
            <a:off x="2928938" y="4469311"/>
            <a:ext cx="2714625"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6143625" y="4469311"/>
            <a:ext cx="2000250" cy="256729"/>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6"/>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83" name="Google Shape;83;p16"/>
          <p:cNvSpPr txBox="1">
            <a:spLocks noGrp="1"/>
          </p:cNvSpPr>
          <p:nvPr>
            <p:ph type="dt" idx="10"/>
          </p:nvPr>
        </p:nvSpPr>
        <p:spPr>
          <a:xfrm>
            <a:off x="428625" y="4469311"/>
            <a:ext cx="2000250"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ftr" idx="11"/>
          </p:nvPr>
        </p:nvSpPr>
        <p:spPr>
          <a:xfrm>
            <a:off x="2928938" y="4469311"/>
            <a:ext cx="2714625"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6143625" y="4469311"/>
            <a:ext cx="2000250" cy="256729"/>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3100"/>
              <a:buFont typeface="League Spartan"/>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428625" y="1079376"/>
            <a:ext cx="3787676" cy="449833"/>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300"/>
              </a:spcBef>
              <a:spcAft>
                <a:spcPts val="0"/>
              </a:spcAft>
              <a:buClr>
                <a:schemeClr val="dk1"/>
              </a:buClr>
              <a:buSzPts val="1700"/>
              <a:buNone/>
              <a:defRPr sz="1700" b="1"/>
            </a:lvl1pPr>
            <a:lvl2pPr marL="914400" lvl="1" indent="-228600" algn="l">
              <a:lnSpc>
                <a:spcPct val="100000"/>
              </a:lnSpc>
              <a:spcBef>
                <a:spcPts val="300"/>
              </a:spcBef>
              <a:spcAft>
                <a:spcPts val="0"/>
              </a:spcAft>
              <a:buClr>
                <a:schemeClr val="dk1"/>
              </a:buClr>
              <a:buSzPts val="1400"/>
              <a:buNone/>
              <a:defRPr sz="1400" b="1"/>
            </a:lvl2pPr>
            <a:lvl3pPr marL="1371600" lvl="2" indent="-228600" algn="l">
              <a:lnSpc>
                <a:spcPct val="100000"/>
              </a:lnSpc>
              <a:spcBef>
                <a:spcPts val="300"/>
              </a:spcBef>
              <a:spcAft>
                <a:spcPts val="0"/>
              </a:spcAft>
              <a:buClr>
                <a:schemeClr val="dk1"/>
              </a:buClr>
              <a:buSzPts val="1300"/>
              <a:buNone/>
              <a:defRPr sz="13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95" name="Google Shape;95;p19"/>
          <p:cNvSpPr txBox="1">
            <a:spLocks noGrp="1"/>
          </p:cNvSpPr>
          <p:nvPr>
            <p:ph type="body" idx="2"/>
          </p:nvPr>
        </p:nvSpPr>
        <p:spPr>
          <a:xfrm>
            <a:off x="428625" y="1529209"/>
            <a:ext cx="3787676" cy="2778250"/>
          </a:xfrm>
          <a:prstGeom prst="rect">
            <a:avLst/>
          </a:prstGeom>
          <a:noFill/>
          <a:ln>
            <a:noFill/>
          </a:ln>
        </p:spPr>
        <p:txBody>
          <a:bodyPr spcFirstLastPara="1" wrap="square" lIns="68575" tIns="34275" rIns="68575" bIns="34275" anchor="t" anchorCtr="0">
            <a:normAutofit/>
          </a:bodyPr>
          <a:lstStyle>
            <a:lvl1pPr marL="457200" lvl="0" indent="-336550" algn="l">
              <a:lnSpc>
                <a:spcPct val="100000"/>
              </a:lnSpc>
              <a:spcBef>
                <a:spcPts val="300"/>
              </a:spcBef>
              <a:spcAft>
                <a:spcPts val="0"/>
              </a:spcAft>
              <a:buClr>
                <a:schemeClr val="dk1"/>
              </a:buClr>
              <a:buSzPts val="1700"/>
              <a:buChar char="•"/>
              <a:defRPr sz="1700"/>
            </a:lvl1pPr>
            <a:lvl2pPr marL="914400" lvl="1" indent="-317500" algn="l">
              <a:lnSpc>
                <a:spcPct val="100000"/>
              </a:lnSpc>
              <a:spcBef>
                <a:spcPts val="300"/>
              </a:spcBef>
              <a:spcAft>
                <a:spcPts val="0"/>
              </a:spcAft>
              <a:buClr>
                <a:schemeClr val="dk1"/>
              </a:buClr>
              <a:buSzPts val="1400"/>
              <a:buChar char="–"/>
              <a:defRPr sz="1400"/>
            </a:lvl2pPr>
            <a:lvl3pPr marL="1371600" lvl="2" indent="-311150" algn="l">
              <a:lnSpc>
                <a:spcPct val="100000"/>
              </a:lnSpc>
              <a:spcBef>
                <a:spcPts val="300"/>
              </a:spcBef>
              <a:spcAft>
                <a:spcPts val="0"/>
              </a:spcAft>
              <a:buClr>
                <a:schemeClr val="dk1"/>
              </a:buClr>
              <a:buSzPts val="1300"/>
              <a:buChar char="•"/>
              <a:defRPr sz="13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96" name="Google Shape;96;p19"/>
          <p:cNvSpPr txBox="1">
            <a:spLocks noGrp="1"/>
          </p:cNvSpPr>
          <p:nvPr>
            <p:ph type="body" idx="3"/>
          </p:nvPr>
        </p:nvSpPr>
        <p:spPr>
          <a:xfrm>
            <a:off x="4354713" y="1079376"/>
            <a:ext cx="3789164" cy="449833"/>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300"/>
              </a:spcBef>
              <a:spcAft>
                <a:spcPts val="0"/>
              </a:spcAft>
              <a:buClr>
                <a:schemeClr val="dk1"/>
              </a:buClr>
              <a:buSzPts val="1700"/>
              <a:buNone/>
              <a:defRPr sz="1700" b="1"/>
            </a:lvl1pPr>
            <a:lvl2pPr marL="914400" lvl="1" indent="-228600" algn="l">
              <a:lnSpc>
                <a:spcPct val="100000"/>
              </a:lnSpc>
              <a:spcBef>
                <a:spcPts val="300"/>
              </a:spcBef>
              <a:spcAft>
                <a:spcPts val="0"/>
              </a:spcAft>
              <a:buClr>
                <a:schemeClr val="dk1"/>
              </a:buClr>
              <a:buSzPts val="1400"/>
              <a:buNone/>
              <a:defRPr sz="1400" b="1"/>
            </a:lvl2pPr>
            <a:lvl3pPr marL="1371600" lvl="2" indent="-228600" algn="l">
              <a:lnSpc>
                <a:spcPct val="100000"/>
              </a:lnSpc>
              <a:spcBef>
                <a:spcPts val="300"/>
              </a:spcBef>
              <a:spcAft>
                <a:spcPts val="0"/>
              </a:spcAft>
              <a:buClr>
                <a:schemeClr val="dk1"/>
              </a:buClr>
              <a:buSzPts val="1300"/>
              <a:buNone/>
              <a:defRPr sz="13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97" name="Google Shape;97;p19"/>
          <p:cNvSpPr txBox="1">
            <a:spLocks noGrp="1"/>
          </p:cNvSpPr>
          <p:nvPr>
            <p:ph type="body" idx="4"/>
          </p:nvPr>
        </p:nvSpPr>
        <p:spPr>
          <a:xfrm>
            <a:off x="4354713" y="1529209"/>
            <a:ext cx="3789164" cy="2778250"/>
          </a:xfrm>
          <a:prstGeom prst="rect">
            <a:avLst/>
          </a:prstGeom>
          <a:noFill/>
          <a:ln>
            <a:noFill/>
          </a:ln>
        </p:spPr>
        <p:txBody>
          <a:bodyPr spcFirstLastPara="1" wrap="square" lIns="68575" tIns="34275" rIns="68575" bIns="34275" anchor="t" anchorCtr="0">
            <a:normAutofit/>
          </a:bodyPr>
          <a:lstStyle>
            <a:lvl1pPr marL="457200" lvl="0" indent="-336550" algn="l">
              <a:lnSpc>
                <a:spcPct val="100000"/>
              </a:lnSpc>
              <a:spcBef>
                <a:spcPts val="300"/>
              </a:spcBef>
              <a:spcAft>
                <a:spcPts val="0"/>
              </a:spcAft>
              <a:buClr>
                <a:schemeClr val="dk1"/>
              </a:buClr>
              <a:buSzPts val="1700"/>
              <a:buChar char="•"/>
              <a:defRPr sz="1700"/>
            </a:lvl1pPr>
            <a:lvl2pPr marL="914400" lvl="1" indent="-317500" algn="l">
              <a:lnSpc>
                <a:spcPct val="100000"/>
              </a:lnSpc>
              <a:spcBef>
                <a:spcPts val="300"/>
              </a:spcBef>
              <a:spcAft>
                <a:spcPts val="0"/>
              </a:spcAft>
              <a:buClr>
                <a:schemeClr val="dk1"/>
              </a:buClr>
              <a:buSzPts val="1400"/>
              <a:buChar char="–"/>
              <a:defRPr sz="1400"/>
            </a:lvl2pPr>
            <a:lvl3pPr marL="1371600" lvl="2" indent="-311150" algn="l">
              <a:lnSpc>
                <a:spcPct val="100000"/>
              </a:lnSpc>
              <a:spcBef>
                <a:spcPts val="300"/>
              </a:spcBef>
              <a:spcAft>
                <a:spcPts val="0"/>
              </a:spcAft>
              <a:buClr>
                <a:schemeClr val="dk1"/>
              </a:buClr>
              <a:buSzPts val="1300"/>
              <a:buChar char="•"/>
              <a:defRPr sz="13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98" name="Google Shape;98;p19"/>
          <p:cNvSpPr txBox="1">
            <a:spLocks noGrp="1"/>
          </p:cNvSpPr>
          <p:nvPr>
            <p:ph type="dt" idx="10"/>
          </p:nvPr>
        </p:nvSpPr>
        <p:spPr>
          <a:xfrm>
            <a:off x="428625" y="4469311"/>
            <a:ext cx="2000250"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19"/>
          <p:cNvSpPr txBox="1">
            <a:spLocks noGrp="1"/>
          </p:cNvSpPr>
          <p:nvPr>
            <p:ph type="ftr" idx="11"/>
          </p:nvPr>
        </p:nvSpPr>
        <p:spPr>
          <a:xfrm>
            <a:off x="2928938" y="4469311"/>
            <a:ext cx="2714625"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sldNum" idx="12"/>
          </p:nvPr>
        </p:nvSpPr>
        <p:spPr>
          <a:xfrm>
            <a:off x="6143625" y="4469311"/>
            <a:ext cx="2000250" cy="256729"/>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80270" y="3375422"/>
            <a:ext cx="5143500" cy="398488"/>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1"/>
              </a:buClr>
              <a:buSzPts val="1400"/>
              <a:buFont typeface="League Spartan"/>
              <a:buNone/>
              <a:defRPr sz="14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0"/>
          <p:cNvSpPr>
            <a:spLocks noGrp="1"/>
          </p:cNvSpPr>
          <p:nvPr>
            <p:ph type="pic" idx="2"/>
          </p:nvPr>
        </p:nvSpPr>
        <p:spPr>
          <a:xfrm>
            <a:off x="1680270" y="430858"/>
            <a:ext cx="5143500" cy="2893219"/>
          </a:xfrm>
          <a:prstGeom prst="rect">
            <a:avLst/>
          </a:prstGeom>
          <a:noFill/>
          <a:ln>
            <a:noFill/>
          </a:ln>
        </p:spPr>
      </p:sp>
      <p:sp>
        <p:nvSpPr>
          <p:cNvPr id="104" name="Google Shape;104;p20"/>
          <p:cNvSpPr txBox="1">
            <a:spLocks noGrp="1"/>
          </p:cNvSpPr>
          <p:nvPr>
            <p:ph type="body" idx="1"/>
          </p:nvPr>
        </p:nvSpPr>
        <p:spPr>
          <a:xfrm>
            <a:off x="1680270" y="3773909"/>
            <a:ext cx="5143500" cy="565918"/>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00"/>
              </a:spcBef>
              <a:spcAft>
                <a:spcPts val="0"/>
              </a:spcAft>
              <a:buClr>
                <a:schemeClr val="dk1"/>
              </a:buClr>
              <a:buSzPts val="1000"/>
              <a:buNone/>
              <a:defRPr sz="10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105" name="Google Shape;105;p20"/>
          <p:cNvSpPr txBox="1">
            <a:spLocks noGrp="1"/>
          </p:cNvSpPr>
          <p:nvPr>
            <p:ph type="dt" idx="10"/>
          </p:nvPr>
        </p:nvSpPr>
        <p:spPr>
          <a:xfrm>
            <a:off x="428625" y="4469311"/>
            <a:ext cx="2000250"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ftr" idx="11"/>
          </p:nvPr>
        </p:nvSpPr>
        <p:spPr>
          <a:xfrm>
            <a:off x="2928938" y="4469311"/>
            <a:ext cx="2714625" cy="256729"/>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sldNum" idx="12"/>
          </p:nvPr>
        </p:nvSpPr>
        <p:spPr>
          <a:xfrm>
            <a:off x="6143625" y="4469311"/>
            <a:ext cx="2000250" cy="256729"/>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lvl1pPr marR="0" lvl="0" algn="ctr" rtl="0">
              <a:lnSpc>
                <a:spcPct val="100000"/>
              </a:lnSpc>
              <a:spcBef>
                <a:spcPts val="0"/>
              </a:spcBef>
              <a:spcAft>
                <a:spcPts val="0"/>
              </a:spcAft>
              <a:buClr>
                <a:schemeClr val="dk1"/>
              </a:buClr>
              <a:buSzPts val="3100"/>
              <a:buFont typeface="League Spartan"/>
              <a:buNone/>
              <a:defRPr sz="3100" b="0" i="0" u="none" strike="noStrike" cap="none">
                <a:solidFill>
                  <a:schemeClr val="dk1"/>
                </a:solidFill>
                <a:latin typeface="League Spartan"/>
                <a:ea typeface="League Spartan"/>
                <a:cs typeface="League Spartan"/>
                <a:sym typeface="League Spart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lvl1pPr marL="457200" marR="0" lvl="0"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53" name="Google Shape;53;p13"/>
          <p:cNvGrpSpPr/>
          <p:nvPr/>
        </p:nvGrpSpPr>
        <p:grpSpPr>
          <a:xfrm>
            <a:off x="129236" y="3322421"/>
            <a:ext cx="8878984" cy="1691814"/>
            <a:chOff x="183802" y="4725220"/>
            <a:chExt cx="12627888" cy="2406135"/>
          </a:xfrm>
        </p:grpSpPr>
        <p:grpSp>
          <p:nvGrpSpPr>
            <p:cNvPr id="54" name="Google Shape;54;p13"/>
            <p:cNvGrpSpPr/>
            <p:nvPr/>
          </p:nvGrpSpPr>
          <p:grpSpPr>
            <a:xfrm rot="5400000">
              <a:off x="117734" y="4791288"/>
              <a:ext cx="2406134" cy="2273998"/>
              <a:chOff x="9880869" y="4653175"/>
              <a:chExt cx="2095733" cy="1980643"/>
            </a:xfrm>
          </p:grpSpPr>
          <p:sp>
            <p:nvSpPr>
              <p:cNvPr id="55" name="Google Shape;55;p13"/>
              <p:cNvSpPr/>
              <p:nvPr/>
            </p:nvSpPr>
            <p:spPr>
              <a:xfrm rot="5400000">
                <a:off x="10909453" y="5706942"/>
                <a:ext cx="43779" cy="1809973"/>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56" name="Google Shape;56;p13"/>
              <p:cNvSpPr/>
              <p:nvPr/>
            </p:nvSpPr>
            <p:spPr>
              <a:xfrm rot="10800000">
                <a:off x="11931376" y="4823845"/>
                <a:ext cx="45226" cy="1809973"/>
              </a:xfrm>
              <a:prstGeom prst="rect">
                <a:avLst/>
              </a:prstGeom>
              <a:solidFill>
                <a:srgbClr val="C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57" name="Google Shape;57;p13"/>
              <p:cNvSpPr/>
              <p:nvPr/>
            </p:nvSpPr>
            <p:spPr>
              <a:xfrm rot="10800000">
                <a:off x="11792550" y="4653175"/>
                <a:ext cx="43779" cy="1809973"/>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58" name="Google Shape;58;p13"/>
              <p:cNvSpPr/>
              <p:nvPr/>
            </p:nvSpPr>
            <p:spPr>
              <a:xfrm rot="5400000">
                <a:off x="10763966" y="5558162"/>
                <a:ext cx="43779" cy="1809973"/>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grpSp>
          <p:nvGrpSpPr>
            <p:cNvPr id="59" name="Google Shape;59;p13"/>
            <p:cNvGrpSpPr/>
            <p:nvPr/>
          </p:nvGrpSpPr>
          <p:grpSpPr>
            <a:xfrm>
              <a:off x="10405556" y="4857357"/>
              <a:ext cx="2406134" cy="2273998"/>
              <a:chOff x="9880869" y="4653175"/>
              <a:chExt cx="2095733" cy="1980643"/>
            </a:xfrm>
          </p:grpSpPr>
          <p:sp>
            <p:nvSpPr>
              <p:cNvPr id="60" name="Google Shape;60;p13"/>
              <p:cNvSpPr/>
              <p:nvPr/>
            </p:nvSpPr>
            <p:spPr>
              <a:xfrm rot="5400000">
                <a:off x="10909453" y="5706942"/>
                <a:ext cx="43779" cy="1809973"/>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1" name="Google Shape;61;p13"/>
              <p:cNvSpPr/>
              <p:nvPr/>
            </p:nvSpPr>
            <p:spPr>
              <a:xfrm rot="10800000">
                <a:off x="11931376" y="4823845"/>
                <a:ext cx="45226" cy="1809973"/>
              </a:xfrm>
              <a:prstGeom prst="rect">
                <a:avLst/>
              </a:prstGeom>
              <a:solidFill>
                <a:srgbClr val="C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2" name="Google Shape;62;p13"/>
              <p:cNvSpPr/>
              <p:nvPr/>
            </p:nvSpPr>
            <p:spPr>
              <a:xfrm rot="10800000">
                <a:off x="11792550" y="4653175"/>
                <a:ext cx="43779" cy="1809973"/>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3" name="Google Shape;63;p13"/>
              <p:cNvSpPr/>
              <p:nvPr/>
            </p:nvSpPr>
            <p:spPr>
              <a:xfrm rot="5400000">
                <a:off x="10763966" y="5558162"/>
                <a:ext cx="43779" cy="1809973"/>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dgalvan/237800515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creativecommons.org/licenses/by-nc/3.0/" TargetMode="External"/><Relationship Id="rId4" Type="http://schemas.openxmlformats.org/officeDocument/2006/relationships/hyperlink" Target="https://picto-dico.fr/glossaire/leadershi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global.com/news/skilling/cybersecurity-firm-group-ib-opens-global-hq-in-singapore-2197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creativecommons.org/licenses/by-nc-sa/3.0/" TargetMode="External"/><Relationship Id="rId4" Type="http://schemas.openxmlformats.org/officeDocument/2006/relationships/hyperlink" Target="https://www.bauer-power.net/2019/01/protect-your-data-with-these-password.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s://pixabay.com/illustrations/quiz-puzzles-letters-puzzle-24324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rdc.msstate.edu/ecommerce/index.html"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hyperlink" Target="https://keeptraditionsecure.tamu.edu" TargetMode="External"/><Relationship Id="rId7" Type="http://schemas.openxmlformats.org/officeDocument/2006/relationships/hyperlink" Target="https://www.scamwatch.gov.au/types-of-scams/attempts-to-gain-your-personal-information/phishing"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https://consumer.ftc.gov/articles/how-recognize-and-avoid-phishing-scams" TargetMode="External"/><Relationship Id="rId5" Type="http://schemas.openxmlformats.org/officeDocument/2006/relationships/hyperlink" Target="https://techboomers.com/t/phishing-scams" TargetMode="External"/><Relationship Id="rId4" Type="http://schemas.openxmlformats.org/officeDocument/2006/relationships/hyperlink" Target="https://www.pbs.org/wgbh/nova/labs/lab/cybe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upport.microsoft.com/en-us/windows/protect-yourself-from-phishing-0c7ea947-ba98-3bd9-7184-430e1f860a44"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support.google.com/mail/answer/8253?hl=e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tart.paloaltonetworks.com/cyber-aces-program-lessons.html?sfdcCampaignID=&amp;languageCode=com&amp;gtm=&amp;acc=granted" TargetMode="External"/><Relationship Id="rId7" Type="http://schemas.openxmlformats.org/officeDocument/2006/relationships/hyperlink" Target="https://www.cdse.edu/"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hyperlink" Target="https://techboomers.com/" TargetMode="External"/><Relationship Id="rId5" Type="http://schemas.openxmlformats.org/officeDocument/2006/relationships/hyperlink" Target="https://www.aauw.org/resources/programs/stempacks/" TargetMode="External"/><Relationship Id="rId4" Type="http://schemas.openxmlformats.org/officeDocument/2006/relationships/hyperlink" Target="https://cyber.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creativecommons.org/licenses/by-nc-nd/3.0/" TargetMode="External"/><Relationship Id="rId5" Type="http://schemas.openxmlformats.org/officeDocument/2006/relationships/hyperlink" Target="https://askleo.com/practical-password-techniques/"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pixabay.com/en/computer-security-padlock-hacker-1591018/"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0.jpg"/><Relationship Id="rId7" Type="http://schemas.openxmlformats.org/officeDocument/2006/relationships/hyperlink" Target="https://www.flickr.com/photos/156445661@N02/49953605211"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hyperlink" Target="https://pxhere.com/en/photo/156380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outdoors.stackexchange.com/questions/14044/what-do-fishing-regulations-mean-by-no-bait/1404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digital.report/zakonodatelstvo-kazahstana-komercheskaya-tajna/" TargetMode="External"/><Relationship Id="rId5" Type="http://schemas.openxmlformats.org/officeDocument/2006/relationships/image" Target="../media/image15.jpg"/><Relationship Id="rId4" Type="http://schemas.openxmlformats.org/officeDocument/2006/relationships/hyperlink" Target="https://www.pcihispano.com/skimming-que-es-y-como-proteger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207059" y="425222"/>
            <a:ext cx="3875485" cy="3718098"/>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3100"/>
              <a:buFont typeface="League Spartan"/>
              <a:buNone/>
            </a:pPr>
            <a:r>
              <a:rPr lang="en"/>
              <a:t>Welcome!</a:t>
            </a:r>
            <a:endParaRPr/>
          </a:p>
        </p:txBody>
      </p:sp>
      <p:pic>
        <p:nvPicPr>
          <p:cNvPr id="2" name="Picture 1">
            <a:extLst>
              <a:ext uri="{FF2B5EF4-FFF2-40B4-BE49-F238E27FC236}">
                <a16:creationId xmlns:a16="http://schemas.microsoft.com/office/drawing/2014/main" id="{C2462F06-0553-4940-9E46-FC703EA7EACF}"/>
              </a:ext>
            </a:extLst>
          </p:cNvPr>
          <p:cNvPicPr>
            <a:picLocks noChangeAspect="1"/>
          </p:cNvPicPr>
          <p:nvPr/>
        </p:nvPicPr>
        <p:blipFill>
          <a:blip r:embed="rId3"/>
          <a:stretch>
            <a:fillRect/>
          </a:stretch>
        </p:blipFill>
        <p:spPr>
          <a:xfrm>
            <a:off x="4234649" y="595774"/>
            <a:ext cx="4317414" cy="31805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 Quiz</a:t>
            </a:r>
            <a:endParaRPr/>
          </a:p>
        </p:txBody>
      </p:sp>
      <p:sp>
        <p:nvSpPr>
          <p:cNvPr id="191" name="Google Shape;191;p33"/>
          <p:cNvSpPr txBox="1">
            <a:spLocks noGrp="1"/>
          </p:cNvSpPr>
          <p:nvPr>
            <p:ph type="body" idx="1"/>
          </p:nvPr>
        </p:nvSpPr>
        <p:spPr>
          <a:xfrm>
            <a:off x="319595" y="996777"/>
            <a:ext cx="6103364"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What is the best way to avoid shoulder surfing?</a:t>
            </a:r>
            <a:endParaRPr dirty="0"/>
          </a:p>
          <a:p>
            <a:pPr marL="774700" lvl="1" indent="-457200">
              <a:buFont typeface="+mj-lt"/>
              <a:buAutoNum type="arabicPeriod"/>
            </a:pPr>
            <a:r>
              <a:rPr lang="en-US" sz="2300" dirty="0"/>
              <a:t>Using encryption when you send emails</a:t>
            </a:r>
          </a:p>
          <a:p>
            <a:pPr marL="774700" lvl="1" indent="-457200">
              <a:buFont typeface="+mj-lt"/>
              <a:buAutoNum type="arabicPeriod"/>
            </a:pPr>
            <a:r>
              <a:rPr lang="en-US" sz="2300" dirty="0"/>
              <a:t>Requiring identification before allowing access into a secure area</a:t>
            </a:r>
          </a:p>
          <a:p>
            <a:pPr marL="774700" lvl="1" indent="-457200">
              <a:buFont typeface="+mj-lt"/>
              <a:buAutoNum type="arabicPeriod"/>
            </a:pPr>
            <a:r>
              <a:rPr lang="en-US" sz="2300" dirty="0"/>
              <a:t>Maintaining awareness of your surroundings</a:t>
            </a:r>
          </a:p>
          <a:p>
            <a:pPr marL="774700" lvl="1" indent="-457200">
              <a:buFont typeface="+mj-lt"/>
              <a:buAutoNum type="arabicPeriod"/>
            </a:pPr>
            <a:r>
              <a:rPr lang="en-US" sz="2300" dirty="0"/>
              <a:t>Ensuring </a:t>
            </a:r>
            <a:r>
              <a:rPr lang="en" sz="2300" dirty="0"/>
              <a:t>you know all the employees in your building</a:t>
            </a:r>
            <a:endParaRPr sz="2300" dirty="0"/>
          </a:p>
        </p:txBody>
      </p:sp>
      <p:pic>
        <p:nvPicPr>
          <p:cNvPr id="15" name="Picture 14" descr="Logo&#10;&#10;Description automatically generated">
            <a:extLst>
              <a:ext uri="{FF2B5EF4-FFF2-40B4-BE49-F238E27FC236}">
                <a16:creationId xmlns:a16="http://schemas.microsoft.com/office/drawing/2014/main" id="{78D9E8E9-C86F-4071-AC14-569B293EC3D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6695132" y="2655792"/>
            <a:ext cx="2129273" cy="21292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 Quiz</a:t>
            </a:r>
            <a:endParaRPr/>
          </a:p>
        </p:txBody>
      </p:sp>
      <p:sp>
        <p:nvSpPr>
          <p:cNvPr id="191" name="Google Shape;191;p33"/>
          <p:cNvSpPr txBox="1">
            <a:spLocks noGrp="1"/>
          </p:cNvSpPr>
          <p:nvPr>
            <p:ph type="body" idx="1"/>
          </p:nvPr>
        </p:nvSpPr>
        <p:spPr>
          <a:xfrm>
            <a:off x="319595" y="996777"/>
            <a:ext cx="6103364"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What is the best way to avoid shoulder surfing?</a:t>
            </a:r>
            <a:endParaRPr dirty="0"/>
          </a:p>
          <a:p>
            <a:pPr marL="774700" lvl="1" indent="-457200">
              <a:buFont typeface="+mj-lt"/>
              <a:buAutoNum type="arabicPeriod"/>
            </a:pPr>
            <a:r>
              <a:rPr lang="en-US" sz="2300" dirty="0"/>
              <a:t>Using encryption when you send emails</a:t>
            </a:r>
          </a:p>
          <a:p>
            <a:pPr marL="774700" lvl="1" indent="-457200">
              <a:buFont typeface="+mj-lt"/>
              <a:buAutoNum type="arabicPeriod"/>
            </a:pPr>
            <a:r>
              <a:rPr lang="en-US" sz="2300" dirty="0"/>
              <a:t>Requiring identification before allowing access into a secure area</a:t>
            </a:r>
          </a:p>
          <a:p>
            <a:pPr marL="774700" lvl="1" indent="-457200">
              <a:buFont typeface="+mj-lt"/>
              <a:buAutoNum type="arabicPeriod"/>
            </a:pPr>
            <a:r>
              <a:rPr lang="en-US" sz="2300" b="1" dirty="0">
                <a:solidFill>
                  <a:schemeClr val="accent1"/>
                </a:solidFill>
              </a:rPr>
              <a:t>Maintaining awareness of your surroundings</a:t>
            </a:r>
          </a:p>
          <a:p>
            <a:pPr marL="774700" lvl="1" indent="-457200">
              <a:buFont typeface="+mj-lt"/>
              <a:buAutoNum type="arabicPeriod"/>
            </a:pPr>
            <a:r>
              <a:rPr lang="en-US" sz="2300" dirty="0"/>
              <a:t>Ensuring </a:t>
            </a:r>
            <a:r>
              <a:rPr lang="en" sz="2300" dirty="0"/>
              <a:t>you know all the employees in your building</a:t>
            </a:r>
            <a:endParaRPr sz="2300" dirty="0"/>
          </a:p>
        </p:txBody>
      </p:sp>
      <p:pic>
        <p:nvPicPr>
          <p:cNvPr id="15" name="Picture 14" descr="Logo&#10;&#10;Description automatically generated">
            <a:extLst>
              <a:ext uri="{FF2B5EF4-FFF2-40B4-BE49-F238E27FC236}">
                <a16:creationId xmlns:a16="http://schemas.microsoft.com/office/drawing/2014/main" id="{78D9E8E9-C86F-4071-AC14-569B293EC3D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6695132" y="2655792"/>
            <a:ext cx="2129273" cy="2129273"/>
          </a:xfrm>
          <a:prstGeom prst="rect">
            <a:avLst/>
          </a:prstGeom>
        </p:spPr>
      </p:pic>
    </p:spTree>
    <p:extLst>
      <p:ext uri="{BB962C8B-B14F-4D97-AF65-F5344CB8AC3E}">
        <p14:creationId xmlns:p14="http://schemas.microsoft.com/office/powerpoint/2010/main" val="255534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Social Engineering Quiz:  Baiting</a:t>
            </a:r>
            <a:endParaRPr dirty="0"/>
          </a:p>
        </p:txBody>
      </p:sp>
      <p:sp>
        <p:nvSpPr>
          <p:cNvPr id="197" name="Google Shape;197;p34"/>
          <p:cNvSpPr txBox="1">
            <a:spLocks noGrp="1"/>
          </p:cNvSpPr>
          <p:nvPr>
            <p:ph type="body" idx="1"/>
          </p:nvPr>
        </p:nvSpPr>
        <p:spPr>
          <a:xfrm>
            <a:off x="428625" y="996777"/>
            <a:ext cx="6709022" cy="3482578"/>
          </a:xfrm>
          <a:prstGeom prst="rect">
            <a:avLst/>
          </a:prstGeom>
          <a:noFill/>
          <a:ln>
            <a:noFill/>
          </a:ln>
        </p:spPr>
        <p:txBody>
          <a:bodyPr spcFirstLastPara="1" wrap="square" lIns="68575" tIns="34275" rIns="68575" bIns="34275" anchor="t" anchorCtr="0">
            <a:normAutofit fontScale="85000" lnSpcReduction="20000"/>
          </a:bodyPr>
          <a:lstStyle/>
          <a:p>
            <a:pPr marL="431800" indent="-457200">
              <a:buFont typeface="+mj-lt"/>
              <a:buAutoNum type="arabicPeriod"/>
            </a:pPr>
            <a:r>
              <a:rPr lang="en" dirty="0"/>
              <a:t>Raza receives an email from someone claiming to be her mother's neighbor, asking her to help financially with a medical emergency.</a:t>
            </a:r>
          </a:p>
          <a:p>
            <a:pPr marL="431800" indent="-457200">
              <a:buFont typeface="+mj-lt"/>
              <a:buAutoNum type="arabicPeriod"/>
            </a:pPr>
            <a:r>
              <a:rPr lang="en" dirty="0"/>
              <a:t>Juan receives several phone messages from a credit card company, asking him to provide his username and password because of a security issue.</a:t>
            </a:r>
            <a:endParaRPr dirty="0"/>
          </a:p>
          <a:p>
            <a:pPr marL="431800" indent="-457200">
              <a:buFont typeface="+mj-lt"/>
              <a:buAutoNum type="arabicPeriod"/>
            </a:pPr>
            <a:r>
              <a:rPr lang="en" dirty="0"/>
              <a:t>Jean receives an offer for a special price on a TV, but when she tries to order it she is told that only a more expensive one is available.</a:t>
            </a:r>
            <a:endParaRPr dirty="0"/>
          </a:p>
          <a:p>
            <a:pPr marL="431800" indent="-457200">
              <a:buFont typeface="+mj-lt"/>
              <a:buAutoNum type="arabicPeriod"/>
            </a:pPr>
            <a:r>
              <a:rPr lang="en" dirty="0"/>
              <a:t>Moe clicks on an advertisement to play an online game for free, but when he opens the game he finds that it is malware.</a:t>
            </a:r>
            <a:endParaRPr dirty="0"/>
          </a:p>
        </p:txBody>
      </p:sp>
      <p:pic>
        <p:nvPicPr>
          <p:cNvPr id="4" name="Picture 3" descr="Logo&#10;&#10;Description automatically generated">
            <a:extLst>
              <a:ext uri="{FF2B5EF4-FFF2-40B4-BE49-F238E27FC236}">
                <a16:creationId xmlns:a16="http://schemas.microsoft.com/office/drawing/2014/main" id="{A2784FD1-B83D-472D-B9F4-F92A7F7CF50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6880193" y="2894120"/>
            <a:ext cx="1908700" cy="1908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Social Engineering Quiz:  Baiting</a:t>
            </a:r>
            <a:endParaRPr dirty="0"/>
          </a:p>
        </p:txBody>
      </p:sp>
      <p:sp>
        <p:nvSpPr>
          <p:cNvPr id="197" name="Google Shape;197;p34"/>
          <p:cNvSpPr txBox="1">
            <a:spLocks noGrp="1"/>
          </p:cNvSpPr>
          <p:nvPr>
            <p:ph type="body" idx="1"/>
          </p:nvPr>
        </p:nvSpPr>
        <p:spPr>
          <a:xfrm>
            <a:off x="428625" y="996777"/>
            <a:ext cx="6709022" cy="3482578"/>
          </a:xfrm>
          <a:prstGeom prst="rect">
            <a:avLst/>
          </a:prstGeom>
          <a:noFill/>
          <a:ln>
            <a:noFill/>
          </a:ln>
        </p:spPr>
        <p:txBody>
          <a:bodyPr spcFirstLastPara="1" wrap="square" lIns="68575" tIns="34275" rIns="68575" bIns="34275" anchor="t" anchorCtr="0">
            <a:normAutofit fontScale="85000" lnSpcReduction="20000"/>
          </a:bodyPr>
          <a:lstStyle/>
          <a:p>
            <a:pPr marL="431800" indent="-457200">
              <a:buFont typeface="+mj-lt"/>
              <a:buAutoNum type="arabicPeriod"/>
            </a:pPr>
            <a:r>
              <a:rPr lang="en" dirty="0"/>
              <a:t>Raza receives an email from someone claiming to be her mother's neighbor, asking her to help financially with a medical emergency.</a:t>
            </a:r>
          </a:p>
          <a:p>
            <a:pPr marL="431800" indent="-457200">
              <a:buFont typeface="+mj-lt"/>
              <a:buAutoNum type="arabicPeriod"/>
            </a:pPr>
            <a:r>
              <a:rPr lang="en" dirty="0"/>
              <a:t>Juan receives several phone messages from a credit card company, asking him to provide his username and password because of a security issue.</a:t>
            </a:r>
            <a:endParaRPr dirty="0"/>
          </a:p>
          <a:p>
            <a:pPr marL="431800" indent="-457200">
              <a:buFont typeface="+mj-lt"/>
              <a:buAutoNum type="arabicPeriod"/>
            </a:pPr>
            <a:r>
              <a:rPr lang="en" dirty="0"/>
              <a:t>Jean receives an offer for a special price on a TV, but when she tries to order it she is told that only a more expensive one is available.</a:t>
            </a:r>
            <a:endParaRPr dirty="0"/>
          </a:p>
          <a:p>
            <a:pPr marL="431800" indent="-457200">
              <a:buFont typeface="+mj-lt"/>
              <a:buAutoNum type="arabicPeriod"/>
            </a:pPr>
            <a:r>
              <a:rPr lang="en" b="1" dirty="0">
                <a:solidFill>
                  <a:schemeClr val="accent1"/>
                </a:solidFill>
              </a:rPr>
              <a:t>Moe clicks on an advertisement to play an online game for free, but when he opens the game he finds that it is malware.</a:t>
            </a:r>
            <a:endParaRPr b="1" dirty="0">
              <a:solidFill>
                <a:schemeClr val="accent1"/>
              </a:solidFill>
            </a:endParaRPr>
          </a:p>
        </p:txBody>
      </p:sp>
      <p:pic>
        <p:nvPicPr>
          <p:cNvPr id="4" name="Picture 3" descr="Logo&#10;&#10;Description automatically generated">
            <a:extLst>
              <a:ext uri="{FF2B5EF4-FFF2-40B4-BE49-F238E27FC236}">
                <a16:creationId xmlns:a16="http://schemas.microsoft.com/office/drawing/2014/main" id="{A2784FD1-B83D-472D-B9F4-F92A7F7CF50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6880193" y="2894120"/>
            <a:ext cx="1908700" cy="1908700"/>
          </a:xfrm>
          <a:prstGeom prst="rect">
            <a:avLst/>
          </a:prstGeom>
        </p:spPr>
      </p:pic>
    </p:spTree>
    <p:extLst>
      <p:ext uri="{BB962C8B-B14F-4D97-AF65-F5344CB8AC3E}">
        <p14:creationId xmlns:p14="http://schemas.microsoft.com/office/powerpoint/2010/main" val="49309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Phishing, Smishing, and Vishing</a:t>
            </a:r>
            <a:endParaRPr dirty="0"/>
          </a:p>
        </p:txBody>
      </p:sp>
      <p:sp>
        <p:nvSpPr>
          <p:cNvPr id="211" name="Google Shape;211;p36"/>
          <p:cNvSpPr txBox="1">
            <a:spLocks noGrp="1"/>
          </p:cNvSpPr>
          <p:nvPr>
            <p:ph type="body" idx="1"/>
          </p:nvPr>
        </p:nvSpPr>
        <p:spPr>
          <a:xfrm>
            <a:off x="598289" y="3131495"/>
            <a:ext cx="7947422" cy="597126"/>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US" dirty="0">
                <a:solidFill>
                  <a:schemeClr val="accent1"/>
                </a:solidFill>
              </a:rPr>
              <a:t>From:  </a:t>
            </a:r>
            <a:r>
              <a:rPr lang="en-US" dirty="0"/>
              <a:t>Someone purporting to be from a reputable company</a:t>
            </a:r>
            <a:endParaRPr dirty="0"/>
          </a:p>
        </p:txBody>
      </p:sp>
      <p:graphicFrame>
        <p:nvGraphicFramePr>
          <p:cNvPr id="3" name="Diagram 2">
            <a:extLst>
              <a:ext uri="{FF2B5EF4-FFF2-40B4-BE49-F238E27FC236}">
                <a16:creationId xmlns:a16="http://schemas.microsoft.com/office/drawing/2014/main" id="{080B20F9-4BC7-4300-926C-AEF775B9CD5A}"/>
              </a:ext>
            </a:extLst>
          </p:cNvPr>
          <p:cNvGraphicFramePr/>
          <p:nvPr>
            <p:extLst>
              <p:ext uri="{D42A27DB-BD31-4B8C-83A1-F6EECF244321}">
                <p14:modId xmlns:p14="http://schemas.microsoft.com/office/powerpoint/2010/main" val="1324735091"/>
              </p:ext>
            </p:extLst>
          </p:nvPr>
        </p:nvGraphicFramePr>
        <p:xfrm>
          <a:off x="1238250" y="565534"/>
          <a:ext cx="6096000" cy="2681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211;p36">
            <a:extLst>
              <a:ext uri="{FF2B5EF4-FFF2-40B4-BE49-F238E27FC236}">
                <a16:creationId xmlns:a16="http://schemas.microsoft.com/office/drawing/2014/main" id="{4DDA3BBF-C654-45B1-A36E-6BB92E244741}"/>
              </a:ext>
            </a:extLst>
          </p:cNvPr>
          <p:cNvSpPr txBox="1">
            <a:spLocks/>
          </p:cNvSpPr>
          <p:nvPr/>
        </p:nvSpPr>
        <p:spPr>
          <a:xfrm>
            <a:off x="428625" y="3896455"/>
            <a:ext cx="7947422" cy="853098"/>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100000"/>
              </a:lnSpc>
              <a:spcBef>
                <a:spcPts val="300"/>
              </a:spcBef>
              <a:spcAft>
                <a:spcPts val="0"/>
              </a:spcAft>
              <a:buClr>
                <a:schemeClr val="dk1"/>
              </a:buClr>
              <a:buSzPts val="1400"/>
              <a:buFont typeface="Arial"/>
              <a:buChar char="•"/>
              <a:defRPr sz="23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300"/>
              </a:spcBef>
              <a:spcAft>
                <a:spcPts val="0"/>
              </a:spcAft>
              <a:buClr>
                <a:schemeClr val="dk1"/>
              </a:buClr>
              <a:buSzPts val="1400"/>
              <a:buFont typeface="Arial"/>
              <a:buChar char="•"/>
              <a:defRPr sz="17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indent="0" algn="ctr">
              <a:buFont typeface="Arial"/>
              <a:buNone/>
            </a:pPr>
            <a:r>
              <a:rPr lang="en-US" dirty="0">
                <a:solidFill>
                  <a:schemeClr val="accent1"/>
                </a:solidFill>
              </a:rPr>
              <a:t>Purpose: </a:t>
            </a:r>
            <a:r>
              <a:rPr lang="en-US" dirty="0"/>
              <a:t>Get you to reveal personal information </a:t>
            </a:r>
          </a:p>
          <a:p>
            <a:pPr indent="0" algn="ctr">
              <a:buFont typeface="Arial"/>
              <a:buNone/>
            </a:pPr>
            <a:r>
              <a:rPr lang="en-US" dirty="0"/>
              <a:t>(passwords,  credit card numbers, bank details,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5F281E8-1E1A-4D0C-9106-2FA35B35E118}"/>
              </a:ext>
            </a:extLst>
          </p:cNvPr>
          <p:cNvGraphicFramePr/>
          <p:nvPr>
            <p:extLst>
              <p:ext uri="{D42A27DB-BD31-4B8C-83A1-F6EECF244321}">
                <p14:modId xmlns:p14="http://schemas.microsoft.com/office/powerpoint/2010/main" val="3800128469"/>
              </p:ext>
            </p:extLst>
          </p:nvPr>
        </p:nvGraphicFramePr>
        <p:xfrm>
          <a:off x="1994517"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231;p39">
            <a:extLst>
              <a:ext uri="{FF2B5EF4-FFF2-40B4-BE49-F238E27FC236}">
                <a16:creationId xmlns:a16="http://schemas.microsoft.com/office/drawing/2014/main" id="{74D5A259-DE84-4E09-A009-9E4E99F6B96E}"/>
              </a:ext>
            </a:extLst>
          </p:cNvPr>
          <p:cNvSpPr txBox="1">
            <a:spLocks/>
          </p:cNvSpPr>
          <p:nvPr/>
        </p:nvSpPr>
        <p:spPr>
          <a:xfrm>
            <a:off x="589903" y="137914"/>
            <a:ext cx="7715250" cy="803672"/>
          </a:xfrm>
          <a:prstGeom prst="rect">
            <a:avLst/>
          </a:prstGeom>
          <a:noFill/>
          <a:ln>
            <a:noFill/>
          </a:ln>
        </p:spPr>
        <p:txBody>
          <a:bodyPr spcFirstLastPara="1" wrap="square" lIns="68575" tIns="34275" rIns="68575" bIns="3427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400"/>
              <a:buFont typeface="League Spartan"/>
              <a:buNone/>
              <a:defRPr sz="3100" b="0" i="0" u="none" strike="noStrike" cap="none">
                <a:solidFill>
                  <a:schemeClr val="dk1"/>
                </a:solidFill>
                <a:latin typeface="League Spartan"/>
                <a:ea typeface="League Spartan"/>
                <a:cs typeface="League Spartan"/>
                <a:sym typeface="League Spart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dirty="0"/>
              <a:t>Social Media Phishing/Catfishing/</a:t>
            </a:r>
            <a:r>
              <a:rPr lang="en-US" dirty="0" err="1"/>
              <a:t>Catphishing</a:t>
            </a:r>
            <a:endParaRPr lang="en-US" dirty="0"/>
          </a:p>
        </p:txBody>
      </p:sp>
      <p:sp>
        <p:nvSpPr>
          <p:cNvPr id="6" name="TextBox 5">
            <a:extLst>
              <a:ext uri="{FF2B5EF4-FFF2-40B4-BE49-F238E27FC236}">
                <a16:creationId xmlns:a16="http://schemas.microsoft.com/office/drawing/2014/main" id="{2CE82C3F-73AC-4892-A6C9-05DAF0953C3A}"/>
              </a:ext>
            </a:extLst>
          </p:cNvPr>
          <p:cNvSpPr txBox="1"/>
          <p:nvPr/>
        </p:nvSpPr>
        <p:spPr>
          <a:xfrm>
            <a:off x="514905" y="1260629"/>
            <a:ext cx="126497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t>Term</a:t>
            </a:r>
          </a:p>
        </p:txBody>
      </p:sp>
      <p:sp>
        <p:nvSpPr>
          <p:cNvPr id="7" name="TextBox 6">
            <a:extLst>
              <a:ext uri="{FF2B5EF4-FFF2-40B4-BE49-F238E27FC236}">
                <a16:creationId xmlns:a16="http://schemas.microsoft.com/office/drawing/2014/main" id="{5923A88E-A4B6-41D8-B185-D2B723A8C7FB}"/>
              </a:ext>
            </a:extLst>
          </p:cNvPr>
          <p:cNvSpPr txBox="1"/>
          <p:nvPr/>
        </p:nvSpPr>
        <p:spPr>
          <a:xfrm>
            <a:off x="514905" y="2253440"/>
            <a:ext cx="1264976"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t>How It Looks</a:t>
            </a:r>
          </a:p>
        </p:txBody>
      </p:sp>
      <p:sp>
        <p:nvSpPr>
          <p:cNvPr id="8" name="TextBox 7">
            <a:extLst>
              <a:ext uri="{FF2B5EF4-FFF2-40B4-BE49-F238E27FC236}">
                <a16:creationId xmlns:a16="http://schemas.microsoft.com/office/drawing/2014/main" id="{701D74F4-563C-4947-852D-FF9BFA343CA7}"/>
              </a:ext>
            </a:extLst>
          </p:cNvPr>
          <p:cNvSpPr txBox="1"/>
          <p:nvPr/>
        </p:nvSpPr>
        <p:spPr>
          <a:xfrm>
            <a:off x="514905" y="3459702"/>
            <a:ext cx="126497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t>Purpose</a:t>
            </a:r>
          </a:p>
        </p:txBody>
      </p:sp>
    </p:spTree>
    <p:extLst>
      <p:ext uri="{BB962C8B-B14F-4D97-AF65-F5344CB8AC3E}">
        <p14:creationId xmlns:p14="http://schemas.microsoft.com/office/powerpoint/2010/main" val="61598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Spear Phishing</a:t>
            </a:r>
            <a:endParaRPr dirty="0"/>
          </a:p>
        </p:txBody>
      </p:sp>
      <p:sp>
        <p:nvSpPr>
          <p:cNvPr id="238" name="Google Shape;238;p40"/>
          <p:cNvSpPr txBox="1">
            <a:spLocks noGrp="1"/>
          </p:cNvSpPr>
          <p:nvPr>
            <p:ph type="body" idx="1"/>
          </p:nvPr>
        </p:nvSpPr>
        <p:spPr>
          <a:xfrm>
            <a:off x="3284738" y="913619"/>
            <a:ext cx="5171208"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Spear phishing is a phishing method that targets specific individuals or groups within an organization. It is a potent variant of phishing, a malicious tactic which uses emails, social media, instant messaging, and other platforms to get users to divulge personal information or perform actions that cause network compromise, data loss, or financial loss.</a:t>
            </a:r>
            <a:endParaRPr dirty="0"/>
          </a:p>
        </p:txBody>
      </p:sp>
      <p:pic>
        <p:nvPicPr>
          <p:cNvPr id="6" name="Picture 5" descr="A group of dolphins swimming in the water&#10;&#10;Description automatically generated with low confidence">
            <a:extLst>
              <a:ext uri="{FF2B5EF4-FFF2-40B4-BE49-F238E27FC236}">
                <a16:creationId xmlns:a16="http://schemas.microsoft.com/office/drawing/2014/main" id="{81AC155E-2286-45F7-BB7E-D07A67CF02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8625" y="830461"/>
            <a:ext cx="2611934" cy="3482578"/>
          </a:xfrm>
          <a:prstGeom prst="rect">
            <a:avLst/>
          </a:prstGeom>
        </p:spPr>
      </p:pic>
      <p:sp>
        <p:nvSpPr>
          <p:cNvPr id="7" name="TextBox 6">
            <a:extLst>
              <a:ext uri="{FF2B5EF4-FFF2-40B4-BE49-F238E27FC236}">
                <a16:creationId xmlns:a16="http://schemas.microsoft.com/office/drawing/2014/main" id="{A8BC5416-888C-4227-A436-9727DB6F4DC0}"/>
              </a:ext>
            </a:extLst>
          </p:cNvPr>
          <p:cNvSpPr txBox="1"/>
          <p:nvPr/>
        </p:nvSpPr>
        <p:spPr>
          <a:xfrm>
            <a:off x="2786062" y="4953000"/>
            <a:ext cx="3571875" cy="230832"/>
          </a:xfrm>
          <a:prstGeom prst="rect">
            <a:avLst/>
          </a:prstGeom>
          <a:noFill/>
        </p:spPr>
        <p:txBody>
          <a:bodyPr wrap="square" rtlCol="0">
            <a:spAutoFit/>
          </a:bodyPr>
          <a:lstStyle/>
          <a:p>
            <a:r>
              <a:rPr lang="en-US" sz="900">
                <a:hlinkClick r:id="rId4" tooltip="https://www.flickr.com/photos/dgalvan/2378005152"/>
              </a:rPr>
              <a:t>This Photo</a:t>
            </a:r>
            <a:r>
              <a:rPr lang="en-US" sz="900"/>
              <a:t> by Unknown Author is licensed under </a:t>
            </a:r>
            <a:r>
              <a:rPr lang="en-US" sz="900">
                <a:hlinkClick r:id="rId5" tooltip="https://creativecommons.org/licenses/by-nc-nd/3.0/"/>
              </a:rPr>
              <a:t>CC BY-NC-ND</a:t>
            </a:r>
            <a:endParaRPr lang="en-US"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Spear Phishing Example</a:t>
            </a:r>
            <a:endParaRPr dirty="0"/>
          </a:p>
        </p:txBody>
      </p:sp>
      <p:pic>
        <p:nvPicPr>
          <p:cNvPr id="246" name="Google Shape;246;p41"/>
          <p:cNvPicPr preferRelativeResize="0"/>
          <p:nvPr/>
        </p:nvPicPr>
        <p:blipFill rotWithShape="1">
          <a:blip r:embed="rId3">
            <a:alphaModFix/>
          </a:blip>
          <a:srcRect l="2427" t="16802" r="2330"/>
          <a:stretch/>
        </p:blipFill>
        <p:spPr>
          <a:xfrm>
            <a:off x="217502" y="930620"/>
            <a:ext cx="8926497" cy="32822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Whaling Attack or CEO Fraud</a:t>
            </a:r>
            <a:endParaRPr dirty="0"/>
          </a:p>
        </p:txBody>
      </p:sp>
      <p:sp>
        <p:nvSpPr>
          <p:cNvPr id="252" name="Google Shape;252;p42"/>
          <p:cNvSpPr txBox="1">
            <a:spLocks noGrp="1"/>
          </p:cNvSpPr>
          <p:nvPr>
            <p:ph type="body" idx="1"/>
          </p:nvPr>
        </p:nvSpPr>
        <p:spPr>
          <a:xfrm>
            <a:off x="2929632" y="1125142"/>
            <a:ext cx="6045692" cy="3482578"/>
          </a:xfrm>
          <a:prstGeom prst="rect">
            <a:avLst/>
          </a:prstGeom>
          <a:noFill/>
          <a:ln>
            <a:noFill/>
          </a:ln>
        </p:spPr>
        <p:txBody>
          <a:bodyPr spcFirstLastPara="1" wrap="square" lIns="68575" tIns="34275" rIns="68575" bIns="34275" anchor="t" anchorCtr="0">
            <a:normAutofit fontScale="92500" lnSpcReduction="10000"/>
          </a:bodyPr>
          <a:lstStyle/>
          <a:p>
            <a:pPr marL="88900" lvl="0" indent="0" algn="l" rtl="0">
              <a:spcBef>
                <a:spcPts val="300"/>
              </a:spcBef>
              <a:spcAft>
                <a:spcPts val="0"/>
              </a:spcAft>
              <a:buSzPts val="1400"/>
              <a:buNone/>
            </a:pPr>
            <a:r>
              <a:rPr lang="en" dirty="0">
                <a:solidFill>
                  <a:schemeClr val="accent1"/>
                </a:solidFill>
              </a:rPr>
              <a:t>How it looks:  </a:t>
            </a:r>
            <a:r>
              <a:rPr lang="en" dirty="0"/>
              <a:t>cybercriminal masquerades as a senior player at an organization </a:t>
            </a:r>
          </a:p>
          <a:p>
            <a:pPr marL="88900" lvl="0" indent="0" algn="l" rtl="0">
              <a:spcBef>
                <a:spcPts val="300"/>
              </a:spcBef>
              <a:spcAft>
                <a:spcPts val="0"/>
              </a:spcAft>
              <a:buSzPts val="1400"/>
              <a:buNone/>
            </a:pPr>
            <a:endParaRPr lang="en" dirty="0"/>
          </a:p>
          <a:p>
            <a:pPr marL="88900" lvl="0" indent="0" algn="l" rtl="0">
              <a:spcBef>
                <a:spcPts val="300"/>
              </a:spcBef>
              <a:spcAft>
                <a:spcPts val="0"/>
              </a:spcAft>
              <a:buSzPts val="1400"/>
              <a:buNone/>
            </a:pPr>
            <a:r>
              <a:rPr lang="en" dirty="0">
                <a:solidFill>
                  <a:schemeClr val="accent1"/>
                </a:solidFill>
              </a:rPr>
              <a:t>Targets: </a:t>
            </a:r>
            <a:r>
              <a:rPr lang="en" dirty="0"/>
              <a:t>senior or other important individuals at an organization, to trick a target into performing specific actions, such as revealing sensitive data or transferring money.</a:t>
            </a:r>
          </a:p>
          <a:p>
            <a:pPr marL="88900" lvl="0" indent="0" algn="l" rtl="0">
              <a:spcBef>
                <a:spcPts val="300"/>
              </a:spcBef>
              <a:spcAft>
                <a:spcPts val="0"/>
              </a:spcAft>
              <a:buSzPts val="1400"/>
              <a:buNone/>
            </a:pPr>
            <a:endParaRPr lang="en" dirty="0"/>
          </a:p>
          <a:p>
            <a:pPr marL="88900" lvl="0" indent="0" algn="l" rtl="0">
              <a:spcBef>
                <a:spcPts val="300"/>
              </a:spcBef>
              <a:spcAft>
                <a:spcPts val="0"/>
              </a:spcAft>
              <a:buSzPts val="1400"/>
              <a:buNone/>
            </a:pPr>
            <a:r>
              <a:rPr lang="en" dirty="0">
                <a:solidFill>
                  <a:schemeClr val="accent1"/>
                </a:solidFill>
              </a:rPr>
              <a:t>Purpose:  </a:t>
            </a:r>
            <a:r>
              <a:rPr lang="en" dirty="0"/>
              <a:t>stealing money or sensitive information or gaining access to their computer systems for criminal purposes. </a:t>
            </a:r>
          </a:p>
          <a:p>
            <a:pPr marL="88900" lvl="0" indent="0" algn="l" rtl="0">
              <a:spcBef>
                <a:spcPts val="300"/>
              </a:spcBef>
              <a:spcAft>
                <a:spcPts val="0"/>
              </a:spcAft>
              <a:buSzPts val="1400"/>
              <a:buNone/>
            </a:pPr>
            <a:endParaRPr lang="en" dirty="0"/>
          </a:p>
        </p:txBody>
      </p:sp>
      <p:pic>
        <p:nvPicPr>
          <p:cNvPr id="3" name="Picture 2" descr="A picture containing vector graphics&#10;&#10;Description automatically generated">
            <a:extLst>
              <a:ext uri="{FF2B5EF4-FFF2-40B4-BE49-F238E27FC236}">
                <a16:creationId xmlns:a16="http://schemas.microsoft.com/office/drawing/2014/main" id="{F3CC9FA2-BA84-4CFD-B4F0-8675EF13ABB0}"/>
              </a:ext>
            </a:extLst>
          </p:cNvPr>
          <p:cNvPicPr>
            <a:picLocks noChangeAspect="1"/>
          </p:cNvPicPr>
          <p:nvPr/>
        </p:nvPicPr>
        <p:blipFill>
          <a:blip r:embed="rId3">
            <a:clrChange>
              <a:clrFrom>
                <a:srgbClr val="EEEEED"/>
              </a:clrFrom>
              <a:clrTo>
                <a:srgbClr val="EEEEED">
                  <a:alpha val="0"/>
                </a:srgbClr>
              </a:clrTo>
            </a:clrChange>
            <a:extLst>
              <a:ext uri="{837473B0-CC2E-450A-ABE3-18F120FF3D39}">
                <a1611:picAttrSrcUrl xmlns:a1611="http://schemas.microsoft.com/office/drawing/2016/11/main" r:id="rId4"/>
              </a:ext>
            </a:extLst>
          </a:blip>
          <a:stretch>
            <a:fillRect/>
          </a:stretch>
        </p:blipFill>
        <p:spPr>
          <a:xfrm>
            <a:off x="248576" y="1316373"/>
            <a:ext cx="2824764" cy="2824764"/>
          </a:xfrm>
          <a:prstGeom prst="rect">
            <a:avLst/>
          </a:prstGeom>
        </p:spPr>
      </p:pic>
      <p:sp>
        <p:nvSpPr>
          <p:cNvPr id="4" name="TextBox 3">
            <a:extLst>
              <a:ext uri="{FF2B5EF4-FFF2-40B4-BE49-F238E27FC236}">
                <a16:creationId xmlns:a16="http://schemas.microsoft.com/office/drawing/2014/main" id="{6431C3AF-9F02-40B7-BE61-572F547E62D3}"/>
              </a:ext>
            </a:extLst>
          </p:cNvPr>
          <p:cNvSpPr txBox="1"/>
          <p:nvPr/>
        </p:nvSpPr>
        <p:spPr>
          <a:xfrm>
            <a:off x="2000250" y="5143500"/>
            <a:ext cx="5143500" cy="230832"/>
          </a:xfrm>
          <a:prstGeom prst="rect">
            <a:avLst/>
          </a:prstGeom>
          <a:noFill/>
        </p:spPr>
        <p:txBody>
          <a:bodyPr wrap="square" rtlCol="0">
            <a:spAutoFit/>
          </a:bodyPr>
          <a:lstStyle/>
          <a:p>
            <a:r>
              <a:rPr lang="en-US" sz="900">
                <a:hlinkClick r:id="rId4" tooltip="https://picto-dico.fr/glossaire/leadership/"/>
              </a:rPr>
              <a:t>This Photo</a:t>
            </a:r>
            <a:r>
              <a:rPr lang="en-US" sz="900"/>
              <a:t> by Unknown Author is licensed under </a:t>
            </a:r>
            <a:r>
              <a:rPr lang="en-US" sz="900">
                <a:hlinkClick r:id="rId5" tooltip="https://creativecommons.org/licenses/by-nc/3.0/"/>
              </a:rPr>
              <a:t>CC BY-NC</a:t>
            </a:r>
            <a:endParaRPr lang="en-US"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Example 1</a:t>
            </a:r>
            <a:endParaRPr/>
          </a:p>
        </p:txBody>
      </p:sp>
      <p:sp>
        <p:nvSpPr>
          <p:cNvPr id="259" name="Google Shape;259;p43"/>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342900" lvl="0" indent="-165100" algn="l" rtl="0">
              <a:lnSpc>
                <a:spcPct val="100000"/>
              </a:lnSpc>
              <a:spcBef>
                <a:spcPts val="300"/>
              </a:spcBef>
              <a:spcAft>
                <a:spcPts val="0"/>
              </a:spcAft>
              <a:buClr>
                <a:schemeClr val="dk1"/>
              </a:buClr>
              <a:buSzPts val="1400"/>
              <a:buNone/>
            </a:pPr>
            <a:endParaRPr/>
          </a:p>
        </p:txBody>
      </p:sp>
      <p:pic>
        <p:nvPicPr>
          <p:cNvPr id="260" name="Google Shape;260;p43"/>
          <p:cNvPicPr preferRelativeResize="0"/>
          <p:nvPr/>
        </p:nvPicPr>
        <p:blipFill rotWithShape="1">
          <a:blip r:embed="rId3">
            <a:alphaModFix/>
          </a:blip>
          <a:srcRect/>
          <a:stretch/>
        </p:blipFill>
        <p:spPr>
          <a:xfrm>
            <a:off x="0" y="842093"/>
            <a:ext cx="9144000" cy="34593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428625" y="193105"/>
            <a:ext cx="7715250" cy="570375"/>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What is CyberSecurity</a:t>
            </a:r>
            <a:endParaRPr dirty="0"/>
          </a:p>
        </p:txBody>
      </p:sp>
      <p:sp>
        <p:nvSpPr>
          <p:cNvPr id="120" name="Google Shape;120;p22"/>
          <p:cNvSpPr txBox="1">
            <a:spLocks noGrp="1"/>
          </p:cNvSpPr>
          <p:nvPr>
            <p:ph type="body" idx="1"/>
          </p:nvPr>
        </p:nvSpPr>
        <p:spPr>
          <a:xfrm>
            <a:off x="571501" y="3396026"/>
            <a:ext cx="3786187" cy="1244664"/>
          </a:xfrm>
          <a:prstGeom prst="rect">
            <a:avLst/>
          </a:prstGeom>
          <a:noFill/>
          <a:ln>
            <a:noFill/>
          </a:ln>
        </p:spPr>
        <p:txBody>
          <a:bodyPr spcFirstLastPara="1" wrap="square" lIns="68575" tIns="34275" rIns="68575" bIns="34275" anchor="t" anchorCtr="0">
            <a:normAutofit/>
          </a:bodyPr>
          <a:lstStyle/>
          <a:p>
            <a:pPr marL="342900" lvl="0" indent="-292100" algn="l" rtl="0">
              <a:spcBef>
                <a:spcPts val="400"/>
              </a:spcBef>
              <a:spcAft>
                <a:spcPts val="0"/>
              </a:spcAft>
              <a:buSzPts val="2000"/>
              <a:buChar char="•"/>
            </a:pPr>
            <a:r>
              <a:rPr lang="en" dirty="0"/>
              <a:t>Network Security</a:t>
            </a:r>
            <a:endParaRPr dirty="0"/>
          </a:p>
          <a:p>
            <a:pPr marL="342900" lvl="0" indent="-292100" algn="l" rtl="0">
              <a:spcBef>
                <a:spcPts val="400"/>
              </a:spcBef>
              <a:spcAft>
                <a:spcPts val="0"/>
              </a:spcAft>
              <a:buSzPts val="2000"/>
              <a:buChar char="•"/>
            </a:pPr>
            <a:r>
              <a:rPr lang="en" dirty="0"/>
              <a:t>Software Security</a:t>
            </a:r>
            <a:endParaRPr dirty="0"/>
          </a:p>
          <a:p>
            <a:pPr marL="342900" lvl="0" indent="-292100" algn="l" rtl="0">
              <a:spcBef>
                <a:spcPts val="400"/>
              </a:spcBef>
              <a:spcAft>
                <a:spcPts val="0"/>
              </a:spcAft>
              <a:buSzPts val="2000"/>
              <a:buChar char="•"/>
            </a:pPr>
            <a:r>
              <a:rPr lang="en" dirty="0"/>
              <a:t>Information Security</a:t>
            </a:r>
            <a:endParaRPr dirty="0"/>
          </a:p>
        </p:txBody>
      </p:sp>
      <p:sp>
        <p:nvSpPr>
          <p:cNvPr id="121" name="Google Shape;121;p22"/>
          <p:cNvSpPr txBox="1">
            <a:spLocks noGrp="1"/>
          </p:cNvSpPr>
          <p:nvPr>
            <p:ph type="body" idx="2"/>
          </p:nvPr>
        </p:nvSpPr>
        <p:spPr>
          <a:xfrm>
            <a:off x="5095780" y="1476518"/>
            <a:ext cx="3476719" cy="2397300"/>
          </a:xfrm>
          <a:prstGeom prst="rect">
            <a:avLst/>
          </a:prstGeom>
          <a:noFill/>
          <a:ln>
            <a:noFill/>
          </a:ln>
        </p:spPr>
        <p:txBody>
          <a:bodyPr spcFirstLastPara="1" wrap="square" lIns="68575" tIns="34275" rIns="68575" bIns="34275" anchor="t" anchorCtr="0">
            <a:normAutofit/>
          </a:bodyPr>
          <a:lstStyle/>
          <a:p>
            <a:pPr marL="50800" lvl="0" indent="0" algn="ctr" rtl="0">
              <a:spcBef>
                <a:spcPts val="400"/>
              </a:spcBef>
              <a:spcAft>
                <a:spcPts val="0"/>
              </a:spcAft>
              <a:buSzPts val="2000"/>
              <a:buNone/>
            </a:pPr>
            <a:r>
              <a:rPr lang="en" dirty="0"/>
              <a:t>Cybersecurity is the art of protecting networks, devices, and data from unauthorized access or criminal use and the practice of ensuring confidentiality, integrity, and availability of information.</a:t>
            </a:r>
            <a:endParaRPr dirty="0"/>
          </a:p>
        </p:txBody>
      </p:sp>
      <p:pic>
        <p:nvPicPr>
          <p:cNvPr id="9" name="Picture 8" descr="A picture containing text, electronics, circuit&#10;&#10;Description automatically generated">
            <a:extLst>
              <a:ext uri="{FF2B5EF4-FFF2-40B4-BE49-F238E27FC236}">
                <a16:creationId xmlns:a16="http://schemas.microsoft.com/office/drawing/2014/main" id="{842B6A18-57F4-4A28-916E-964E7027A5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4392" y="827157"/>
            <a:ext cx="4141211" cy="2329431"/>
          </a:xfrm>
          <a:prstGeom prst="rect">
            <a:avLst/>
          </a:prstGeom>
        </p:spPr>
      </p:pic>
      <p:sp>
        <p:nvSpPr>
          <p:cNvPr id="10" name="TextBox 9">
            <a:extLst>
              <a:ext uri="{FF2B5EF4-FFF2-40B4-BE49-F238E27FC236}">
                <a16:creationId xmlns:a16="http://schemas.microsoft.com/office/drawing/2014/main" id="{EB56306A-6F76-4CCA-B38B-B3058675FC33}"/>
              </a:ext>
            </a:extLst>
          </p:cNvPr>
          <p:cNvSpPr txBox="1"/>
          <p:nvPr/>
        </p:nvSpPr>
        <p:spPr>
          <a:xfrm>
            <a:off x="1873567" y="4834979"/>
            <a:ext cx="5943600" cy="230832"/>
          </a:xfrm>
          <a:prstGeom prst="rect">
            <a:avLst/>
          </a:prstGeom>
          <a:noFill/>
        </p:spPr>
        <p:txBody>
          <a:bodyPr wrap="square" rtlCol="0">
            <a:spAutoFit/>
          </a:bodyPr>
          <a:lstStyle/>
          <a:p>
            <a:r>
              <a:rPr lang="en-US" sz="900" dirty="0">
                <a:hlinkClick r:id="rId4" tooltip="https://www.peoplemattersglobal.com/news/skilling/cybersecurity-firm-group-ib-opens-global-hq-in-singapore-21976"/>
              </a:rPr>
              <a:t>This Photo</a:t>
            </a:r>
            <a:r>
              <a:rPr lang="en-US" sz="900" dirty="0"/>
              <a:t> by Unknown Author is licensed under </a:t>
            </a:r>
            <a:r>
              <a:rPr lang="en-US" sz="900" dirty="0">
                <a:hlinkClick r:id="rId5" tooltip="https://creativecommons.org/licenses/by-nc-sa/3.0/"/>
              </a:rPr>
              <a:t>CC BY-SA-NC</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278" name="Google Shape;278;p46"/>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sz="2400" dirty="0"/>
              <a:t>You see a phishing attack occur against a high-level employee in your company. What category of phishing attack is this?</a:t>
            </a:r>
            <a:endParaRPr sz="2400" dirty="0"/>
          </a:p>
          <a:p>
            <a:pPr marL="889000" lvl="1" indent="-457200" algn="l" rtl="0">
              <a:spcBef>
                <a:spcPts val="300"/>
              </a:spcBef>
              <a:spcAft>
                <a:spcPts val="0"/>
              </a:spcAft>
              <a:buSzPts val="1400"/>
              <a:buFont typeface="+mj-lt"/>
              <a:buAutoNum type="arabicPeriod"/>
            </a:pPr>
            <a:r>
              <a:rPr lang="en" sz="2400" dirty="0"/>
              <a:t>A smishing attack</a:t>
            </a:r>
            <a:endParaRPr sz="2400" dirty="0"/>
          </a:p>
          <a:p>
            <a:pPr marL="889000" lvl="1" indent="-457200" algn="l" rtl="0">
              <a:spcBef>
                <a:spcPts val="300"/>
              </a:spcBef>
              <a:spcAft>
                <a:spcPts val="0"/>
              </a:spcAft>
              <a:buSzPts val="1400"/>
              <a:buFont typeface="+mj-lt"/>
              <a:buAutoNum type="arabicPeriod"/>
            </a:pPr>
            <a:r>
              <a:rPr lang="en" sz="2400" dirty="0"/>
              <a:t>A spear-phishing attack</a:t>
            </a:r>
            <a:endParaRPr sz="2400" dirty="0"/>
          </a:p>
          <a:p>
            <a:pPr marL="889000" lvl="1" indent="-457200" algn="l" rtl="0">
              <a:spcBef>
                <a:spcPts val="300"/>
              </a:spcBef>
              <a:spcAft>
                <a:spcPts val="0"/>
              </a:spcAft>
              <a:buSzPts val="1400"/>
              <a:buFont typeface="+mj-lt"/>
              <a:buAutoNum type="arabicPeriod"/>
            </a:pPr>
            <a:r>
              <a:rPr lang="en" sz="2400" dirty="0"/>
              <a:t>A whaling attack</a:t>
            </a:r>
            <a:endParaRPr sz="2400" dirty="0"/>
          </a:p>
        </p:txBody>
      </p:sp>
      <p:pic>
        <p:nvPicPr>
          <p:cNvPr id="4" name="Picture 3" descr="Logo&#10;&#10;Description automatically generated">
            <a:extLst>
              <a:ext uri="{FF2B5EF4-FFF2-40B4-BE49-F238E27FC236}">
                <a16:creationId xmlns:a16="http://schemas.microsoft.com/office/drawing/2014/main" id="{C0114CCD-B672-4EAF-966C-C6EB86128D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9056" y="2329645"/>
            <a:ext cx="2406440" cy="24064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278" name="Google Shape;278;p46"/>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sz="2400" dirty="0"/>
              <a:t>You see a phishing attack occur against a high-level employee in your company. What category of phishing attack is this?</a:t>
            </a:r>
            <a:endParaRPr sz="2400" dirty="0"/>
          </a:p>
          <a:p>
            <a:pPr marL="889000" lvl="1" indent="-457200" algn="l" rtl="0">
              <a:spcBef>
                <a:spcPts val="300"/>
              </a:spcBef>
              <a:spcAft>
                <a:spcPts val="0"/>
              </a:spcAft>
              <a:buSzPts val="1400"/>
              <a:buFont typeface="+mj-lt"/>
              <a:buAutoNum type="arabicPeriod"/>
            </a:pPr>
            <a:r>
              <a:rPr lang="en" sz="2400" dirty="0"/>
              <a:t>A smishing attack</a:t>
            </a:r>
            <a:endParaRPr sz="2400" dirty="0"/>
          </a:p>
          <a:p>
            <a:pPr marL="889000" lvl="1" indent="-457200" algn="l" rtl="0">
              <a:spcBef>
                <a:spcPts val="300"/>
              </a:spcBef>
              <a:spcAft>
                <a:spcPts val="0"/>
              </a:spcAft>
              <a:buSzPts val="1400"/>
              <a:buFont typeface="+mj-lt"/>
              <a:buAutoNum type="arabicPeriod"/>
            </a:pPr>
            <a:r>
              <a:rPr lang="en" sz="2400" dirty="0"/>
              <a:t>A spear-phishing attack</a:t>
            </a:r>
            <a:endParaRPr sz="2400" dirty="0"/>
          </a:p>
          <a:p>
            <a:pPr marL="889000" lvl="1" indent="-457200" algn="l" rtl="0">
              <a:spcBef>
                <a:spcPts val="300"/>
              </a:spcBef>
              <a:spcAft>
                <a:spcPts val="0"/>
              </a:spcAft>
              <a:buSzPts val="1400"/>
              <a:buFont typeface="+mj-lt"/>
              <a:buAutoNum type="arabicPeriod"/>
            </a:pPr>
            <a:r>
              <a:rPr lang="en" sz="2400" b="1" dirty="0">
                <a:solidFill>
                  <a:schemeClr val="accent1"/>
                </a:solidFill>
              </a:rPr>
              <a:t>A whaling attack</a:t>
            </a:r>
            <a:endParaRPr sz="2400" b="1" dirty="0">
              <a:solidFill>
                <a:schemeClr val="accent1"/>
              </a:solidFill>
            </a:endParaRPr>
          </a:p>
        </p:txBody>
      </p:sp>
      <p:pic>
        <p:nvPicPr>
          <p:cNvPr id="4" name="Picture 3" descr="Logo&#10;&#10;Description automatically generated">
            <a:extLst>
              <a:ext uri="{FF2B5EF4-FFF2-40B4-BE49-F238E27FC236}">
                <a16:creationId xmlns:a16="http://schemas.microsoft.com/office/drawing/2014/main" id="{C0114CCD-B672-4EAF-966C-C6EB86128D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9056" y="2329645"/>
            <a:ext cx="2406440" cy="2406440"/>
          </a:xfrm>
          <a:prstGeom prst="rect">
            <a:avLst/>
          </a:prstGeom>
        </p:spPr>
      </p:pic>
    </p:spTree>
    <p:extLst>
      <p:ext uri="{BB962C8B-B14F-4D97-AF65-F5344CB8AC3E}">
        <p14:creationId xmlns:p14="http://schemas.microsoft.com/office/powerpoint/2010/main" val="276782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 Quiz</a:t>
            </a:r>
            <a:endParaRPr/>
          </a:p>
        </p:txBody>
      </p:sp>
      <p:sp>
        <p:nvSpPr>
          <p:cNvPr id="284" name="Google Shape;284;p47"/>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How does vishing differ from other phishing attacks?</a:t>
            </a:r>
            <a:endParaRPr dirty="0"/>
          </a:p>
          <a:p>
            <a:pPr marL="889000" lvl="1" indent="-457200" algn="l" rtl="0">
              <a:spcBef>
                <a:spcPts val="300"/>
              </a:spcBef>
              <a:spcAft>
                <a:spcPts val="0"/>
              </a:spcAft>
              <a:buSzPts val="1400"/>
              <a:buFont typeface="+mj-lt"/>
              <a:buAutoNum type="arabicPeriod"/>
            </a:pPr>
            <a:r>
              <a:rPr lang="en" dirty="0"/>
              <a:t>It involves repeated attacks.</a:t>
            </a:r>
            <a:endParaRPr dirty="0"/>
          </a:p>
          <a:p>
            <a:pPr marL="889000" lvl="1" indent="-457200" algn="l" rtl="0">
              <a:spcBef>
                <a:spcPts val="300"/>
              </a:spcBef>
              <a:spcAft>
                <a:spcPts val="0"/>
              </a:spcAft>
              <a:buSzPts val="1400"/>
              <a:buFont typeface="+mj-lt"/>
              <a:buAutoNum type="arabicPeriod"/>
            </a:pPr>
            <a:r>
              <a:rPr lang="en" dirty="0"/>
              <a:t>It involves software updates.</a:t>
            </a:r>
            <a:endParaRPr dirty="0"/>
          </a:p>
          <a:p>
            <a:pPr marL="889000" lvl="1" indent="-457200" algn="l" rtl="0">
              <a:spcBef>
                <a:spcPts val="300"/>
              </a:spcBef>
              <a:spcAft>
                <a:spcPts val="0"/>
              </a:spcAft>
              <a:buSzPts val="1400"/>
              <a:buFont typeface="+mj-lt"/>
              <a:buAutoNum type="arabicPeriod"/>
            </a:pPr>
            <a:r>
              <a:rPr lang="en" dirty="0"/>
              <a:t>It occurs over the telephone.</a:t>
            </a:r>
            <a:endParaRPr dirty="0"/>
          </a:p>
          <a:p>
            <a:pPr marL="889000" lvl="1" indent="-457200" algn="l" rtl="0">
              <a:spcBef>
                <a:spcPts val="300"/>
              </a:spcBef>
              <a:spcAft>
                <a:spcPts val="0"/>
              </a:spcAft>
              <a:buSzPts val="1400"/>
              <a:buFont typeface="+mj-lt"/>
              <a:buAutoNum type="arabicPeriod"/>
            </a:pPr>
            <a:r>
              <a:rPr lang="en" dirty="0"/>
              <a:t>It occurs by emails.</a:t>
            </a:r>
            <a:endParaRPr dirty="0"/>
          </a:p>
        </p:txBody>
      </p:sp>
      <p:pic>
        <p:nvPicPr>
          <p:cNvPr id="4" name="Picture 3" descr="Logo&#10;&#10;Description automatically generated">
            <a:extLst>
              <a:ext uri="{FF2B5EF4-FFF2-40B4-BE49-F238E27FC236}">
                <a16:creationId xmlns:a16="http://schemas.microsoft.com/office/drawing/2014/main" id="{9F55966C-37E5-4444-B082-85229C80F5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08935" y="2329645"/>
            <a:ext cx="2406440" cy="24064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 Quiz</a:t>
            </a:r>
            <a:endParaRPr/>
          </a:p>
        </p:txBody>
      </p:sp>
      <p:sp>
        <p:nvSpPr>
          <p:cNvPr id="284" name="Google Shape;284;p47"/>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How does vishing differ from other phishing attacks?</a:t>
            </a:r>
            <a:endParaRPr dirty="0"/>
          </a:p>
          <a:p>
            <a:pPr marL="889000" lvl="1" indent="-457200" algn="l" rtl="0">
              <a:spcBef>
                <a:spcPts val="300"/>
              </a:spcBef>
              <a:spcAft>
                <a:spcPts val="0"/>
              </a:spcAft>
              <a:buSzPts val="1400"/>
              <a:buFont typeface="+mj-lt"/>
              <a:buAutoNum type="arabicPeriod"/>
            </a:pPr>
            <a:r>
              <a:rPr lang="en" dirty="0"/>
              <a:t>It involves repeated attacks.</a:t>
            </a:r>
            <a:endParaRPr dirty="0"/>
          </a:p>
          <a:p>
            <a:pPr marL="889000" lvl="1" indent="-457200" algn="l" rtl="0">
              <a:spcBef>
                <a:spcPts val="300"/>
              </a:spcBef>
              <a:spcAft>
                <a:spcPts val="0"/>
              </a:spcAft>
              <a:buSzPts val="1400"/>
              <a:buFont typeface="+mj-lt"/>
              <a:buAutoNum type="arabicPeriod"/>
            </a:pPr>
            <a:r>
              <a:rPr lang="en" dirty="0"/>
              <a:t>It involves software updates.</a:t>
            </a:r>
            <a:endParaRPr dirty="0"/>
          </a:p>
          <a:p>
            <a:pPr marL="889000" lvl="1" indent="-457200" algn="l" rtl="0">
              <a:spcBef>
                <a:spcPts val="300"/>
              </a:spcBef>
              <a:spcAft>
                <a:spcPts val="0"/>
              </a:spcAft>
              <a:buSzPts val="1400"/>
              <a:buFont typeface="+mj-lt"/>
              <a:buAutoNum type="arabicPeriod"/>
            </a:pPr>
            <a:r>
              <a:rPr lang="en" b="1" dirty="0">
                <a:solidFill>
                  <a:schemeClr val="accent1"/>
                </a:solidFill>
              </a:rPr>
              <a:t>It occurs over the telephone.</a:t>
            </a:r>
            <a:endParaRPr b="1" dirty="0">
              <a:solidFill>
                <a:schemeClr val="accent1"/>
              </a:solidFill>
            </a:endParaRPr>
          </a:p>
          <a:p>
            <a:pPr marL="889000" lvl="1" indent="-457200" algn="l" rtl="0">
              <a:spcBef>
                <a:spcPts val="300"/>
              </a:spcBef>
              <a:spcAft>
                <a:spcPts val="0"/>
              </a:spcAft>
              <a:buSzPts val="1400"/>
              <a:buFont typeface="+mj-lt"/>
              <a:buAutoNum type="arabicPeriod"/>
            </a:pPr>
            <a:r>
              <a:rPr lang="en" dirty="0"/>
              <a:t>It occurs by emails.</a:t>
            </a:r>
            <a:endParaRPr dirty="0"/>
          </a:p>
        </p:txBody>
      </p:sp>
      <p:pic>
        <p:nvPicPr>
          <p:cNvPr id="4" name="Picture 3" descr="Logo&#10;&#10;Description automatically generated">
            <a:extLst>
              <a:ext uri="{FF2B5EF4-FFF2-40B4-BE49-F238E27FC236}">
                <a16:creationId xmlns:a16="http://schemas.microsoft.com/office/drawing/2014/main" id="{9F55966C-37E5-4444-B082-85229C80F5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08935" y="2329645"/>
            <a:ext cx="2406440" cy="2406440"/>
          </a:xfrm>
          <a:prstGeom prst="rect">
            <a:avLst/>
          </a:prstGeom>
        </p:spPr>
      </p:pic>
    </p:spTree>
    <p:extLst>
      <p:ext uri="{BB962C8B-B14F-4D97-AF65-F5344CB8AC3E}">
        <p14:creationId xmlns:p14="http://schemas.microsoft.com/office/powerpoint/2010/main" val="119071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 Quiz</a:t>
            </a:r>
            <a:endParaRPr/>
          </a:p>
        </p:txBody>
      </p:sp>
      <p:sp>
        <p:nvSpPr>
          <p:cNvPr id="290" name="Google Shape;290;p48"/>
          <p:cNvSpPr txBox="1">
            <a:spLocks noGrp="1"/>
          </p:cNvSpPr>
          <p:nvPr>
            <p:ph type="body" idx="1"/>
          </p:nvPr>
        </p:nvSpPr>
        <p:spPr>
          <a:xfrm>
            <a:off x="842260" y="1253507"/>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Who are targets of whaling attacks?</a:t>
            </a:r>
            <a:endParaRPr dirty="0"/>
          </a:p>
          <a:p>
            <a:pPr marL="889000" lvl="1" indent="-457200">
              <a:buFont typeface="+mj-lt"/>
              <a:buAutoNum type="arabicPeriod"/>
            </a:pPr>
            <a:r>
              <a:rPr lang="en-US" dirty="0"/>
              <a:t>Upper executives or those with sensitive information</a:t>
            </a:r>
          </a:p>
          <a:p>
            <a:pPr marL="889000" lvl="1" indent="-457200">
              <a:buFont typeface="+mj-lt"/>
              <a:buAutoNum type="arabicPeriod"/>
            </a:pPr>
            <a:r>
              <a:rPr lang="en-US" dirty="0"/>
              <a:t>Human resources personnel</a:t>
            </a:r>
          </a:p>
          <a:p>
            <a:pPr marL="889000" lvl="1" indent="-457200" algn="l" rtl="0">
              <a:spcBef>
                <a:spcPts val="300"/>
              </a:spcBef>
              <a:spcAft>
                <a:spcPts val="0"/>
              </a:spcAft>
              <a:buSzPts val="1400"/>
              <a:buFont typeface="+mj-lt"/>
              <a:buAutoNum type="arabicPeriod"/>
            </a:pPr>
            <a:r>
              <a:rPr lang="en-US" dirty="0"/>
              <a:t>Administrative assistants</a:t>
            </a:r>
          </a:p>
          <a:p>
            <a:pPr marL="889000" lvl="1" indent="-457200">
              <a:buFont typeface="+mj-lt"/>
              <a:buAutoNum type="arabicPeriod"/>
            </a:pPr>
            <a:r>
              <a:rPr lang="en-US" dirty="0"/>
              <a:t>All employees</a:t>
            </a:r>
          </a:p>
        </p:txBody>
      </p:sp>
      <p:pic>
        <p:nvPicPr>
          <p:cNvPr id="4" name="Picture 3" descr="Logo&#10;&#10;Description automatically generated">
            <a:extLst>
              <a:ext uri="{FF2B5EF4-FFF2-40B4-BE49-F238E27FC236}">
                <a16:creationId xmlns:a16="http://schemas.microsoft.com/office/drawing/2014/main" id="{334CB934-D101-4EB7-8472-E05E523A48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83242" y="2329645"/>
            <a:ext cx="2406440" cy="2406440"/>
          </a:xfrm>
          <a:prstGeom prst="rect">
            <a:avLst/>
          </a:prstGeom>
        </p:spPr>
      </p:pic>
    </p:spTree>
    <p:extLst>
      <p:ext uri="{BB962C8B-B14F-4D97-AF65-F5344CB8AC3E}">
        <p14:creationId xmlns:p14="http://schemas.microsoft.com/office/powerpoint/2010/main" val="298973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 Quiz</a:t>
            </a:r>
            <a:endParaRPr/>
          </a:p>
        </p:txBody>
      </p:sp>
      <p:sp>
        <p:nvSpPr>
          <p:cNvPr id="290" name="Google Shape;290;p48"/>
          <p:cNvSpPr txBox="1">
            <a:spLocks noGrp="1"/>
          </p:cNvSpPr>
          <p:nvPr>
            <p:ph type="body" idx="1"/>
          </p:nvPr>
        </p:nvSpPr>
        <p:spPr>
          <a:xfrm>
            <a:off x="842260" y="1253507"/>
            <a:ext cx="7947422" cy="1835922"/>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Who are targets of whaling attacks?</a:t>
            </a:r>
            <a:endParaRPr dirty="0"/>
          </a:p>
          <a:p>
            <a:pPr marL="889000" lvl="1" indent="-457200" algn="l" rtl="0">
              <a:spcBef>
                <a:spcPts val="300"/>
              </a:spcBef>
              <a:spcAft>
                <a:spcPts val="0"/>
              </a:spcAft>
              <a:buSzPts val="1400"/>
              <a:buFont typeface="+mj-lt"/>
              <a:buAutoNum type="arabicPeriod"/>
            </a:pPr>
            <a:r>
              <a:rPr lang="en-US" b="1" dirty="0">
                <a:solidFill>
                  <a:schemeClr val="accent1"/>
                </a:solidFill>
              </a:rPr>
              <a:t>Upper executives or those with sensitive information</a:t>
            </a:r>
          </a:p>
          <a:p>
            <a:pPr marL="889000" lvl="1" indent="-457200" algn="l" rtl="0">
              <a:spcBef>
                <a:spcPts val="300"/>
              </a:spcBef>
              <a:spcAft>
                <a:spcPts val="0"/>
              </a:spcAft>
              <a:buSzPts val="1400"/>
              <a:buFont typeface="+mj-lt"/>
              <a:buAutoNum type="arabicPeriod"/>
            </a:pPr>
            <a:r>
              <a:rPr lang="en-US" dirty="0"/>
              <a:t>Human resources personnel</a:t>
            </a:r>
          </a:p>
          <a:p>
            <a:pPr marL="889000" lvl="1" indent="-457200" algn="l" rtl="0">
              <a:spcBef>
                <a:spcPts val="300"/>
              </a:spcBef>
              <a:spcAft>
                <a:spcPts val="0"/>
              </a:spcAft>
              <a:buSzPts val="1400"/>
              <a:buFont typeface="+mj-lt"/>
              <a:buAutoNum type="arabicPeriod"/>
            </a:pPr>
            <a:r>
              <a:rPr lang="en-US" dirty="0"/>
              <a:t>Administrative assistants</a:t>
            </a:r>
          </a:p>
          <a:p>
            <a:pPr marL="889000" lvl="1" indent="-457200">
              <a:buFont typeface="+mj-lt"/>
              <a:buAutoNum type="arabicPeriod"/>
            </a:pPr>
            <a:r>
              <a:rPr lang="en-US" dirty="0"/>
              <a:t>All employees*</a:t>
            </a:r>
          </a:p>
        </p:txBody>
      </p:sp>
      <p:pic>
        <p:nvPicPr>
          <p:cNvPr id="4" name="Picture 3" descr="Logo&#10;&#10;Description automatically generated">
            <a:extLst>
              <a:ext uri="{FF2B5EF4-FFF2-40B4-BE49-F238E27FC236}">
                <a16:creationId xmlns:a16="http://schemas.microsoft.com/office/drawing/2014/main" id="{334CB934-D101-4EB7-8472-E05E523A48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83242" y="2329645"/>
            <a:ext cx="2406440" cy="2406440"/>
          </a:xfrm>
          <a:prstGeom prst="rect">
            <a:avLst/>
          </a:prstGeom>
        </p:spPr>
      </p:pic>
      <p:sp>
        <p:nvSpPr>
          <p:cNvPr id="2" name="TextBox 1">
            <a:extLst>
              <a:ext uri="{FF2B5EF4-FFF2-40B4-BE49-F238E27FC236}">
                <a16:creationId xmlns:a16="http://schemas.microsoft.com/office/drawing/2014/main" id="{8B5A08A4-CB5A-4643-BD37-070A224C41D5}"/>
              </a:ext>
            </a:extLst>
          </p:cNvPr>
          <p:cNvSpPr txBox="1"/>
          <p:nvPr/>
        </p:nvSpPr>
        <p:spPr>
          <a:xfrm>
            <a:off x="428625" y="4165567"/>
            <a:ext cx="6153014" cy="738664"/>
          </a:xfrm>
          <a:prstGeom prst="rect">
            <a:avLst/>
          </a:prstGeom>
          <a:noFill/>
        </p:spPr>
        <p:txBody>
          <a:bodyPr wrap="square" rtlCol="0">
            <a:spAutoFit/>
          </a:bodyPr>
          <a:lstStyle/>
          <a:p>
            <a:r>
              <a:rPr lang="en-US" dirty="0"/>
              <a:t>*Typically, these target upper executives or those with sensitive information, though “all employees” could be true, especially in a small organization.</a:t>
            </a:r>
          </a:p>
          <a:p>
            <a:endParaRPr lang="en-US" dirty="0"/>
          </a:p>
        </p:txBody>
      </p:sp>
    </p:spTree>
    <p:extLst>
      <p:ext uri="{BB962C8B-B14F-4D97-AF65-F5344CB8AC3E}">
        <p14:creationId xmlns:p14="http://schemas.microsoft.com/office/powerpoint/2010/main" val="154428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296" name="Google Shape;296;p49"/>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Which type of phishing attack comes via SMS (text message)?</a:t>
            </a:r>
            <a:endParaRPr dirty="0"/>
          </a:p>
          <a:p>
            <a:pPr marL="889000" lvl="1" indent="-457200" algn="l" rtl="0">
              <a:spcBef>
                <a:spcPts val="300"/>
              </a:spcBef>
              <a:spcAft>
                <a:spcPts val="0"/>
              </a:spcAft>
              <a:buSzPts val="1400"/>
              <a:buFont typeface="+mj-lt"/>
              <a:buAutoNum type="arabicPeriod"/>
            </a:pPr>
            <a:r>
              <a:rPr lang="en" dirty="0"/>
              <a:t>Smishing</a:t>
            </a:r>
            <a:endParaRPr dirty="0"/>
          </a:p>
          <a:p>
            <a:pPr marL="889000" lvl="1" indent="-457200" algn="l" rtl="0">
              <a:spcBef>
                <a:spcPts val="300"/>
              </a:spcBef>
              <a:spcAft>
                <a:spcPts val="0"/>
              </a:spcAft>
              <a:buSzPts val="1400"/>
              <a:buFont typeface="+mj-lt"/>
              <a:buAutoNum type="arabicPeriod"/>
            </a:pPr>
            <a:r>
              <a:rPr lang="en" dirty="0"/>
              <a:t>Vishing</a:t>
            </a:r>
            <a:endParaRPr dirty="0"/>
          </a:p>
          <a:p>
            <a:pPr marL="889000" lvl="1" indent="-457200" algn="l" rtl="0">
              <a:spcBef>
                <a:spcPts val="300"/>
              </a:spcBef>
              <a:spcAft>
                <a:spcPts val="0"/>
              </a:spcAft>
              <a:buSzPts val="1400"/>
              <a:buFont typeface="+mj-lt"/>
              <a:buAutoNum type="arabicPeriod"/>
            </a:pPr>
            <a:r>
              <a:rPr lang="en" dirty="0"/>
              <a:t>Evil twin</a:t>
            </a:r>
            <a:endParaRPr dirty="0"/>
          </a:p>
        </p:txBody>
      </p:sp>
      <p:pic>
        <p:nvPicPr>
          <p:cNvPr id="4" name="Picture 3" descr="Logo&#10;&#10;Description automatically generated">
            <a:extLst>
              <a:ext uri="{FF2B5EF4-FFF2-40B4-BE49-F238E27FC236}">
                <a16:creationId xmlns:a16="http://schemas.microsoft.com/office/drawing/2014/main" id="{71CA5FE5-ED22-491B-9E3F-A45FD920B3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9056" y="2052110"/>
            <a:ext cx="2406440" cy="24064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296" name="Google Shape;296;p49"/>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Which type of phishing attack comes via SMS (text message)?</a:t>
            </a:r>
            <a:endParaRPr dirty="0"/>
          </a:p>
          <a:p>
            <a:pPr marL="889000" lvl="1" indent="-457200" algn="l" rtl="0">
              <a:spcBef>
                <a:spcPts val="300"/>
              </a:spcBef>
              <a:spcAft>
                <a:spcPts val="0"/>
              </a:spcAft>
              <a:buSzPts val="1400"/>
              <a:buFont typeface="+mj-lt"/>
              <a:buAutoNum type="arabicPeriod"/>
            </a:pPr>
            <a:r>
              <a:rPr lang="en" b="1" dirty="0">
                <a:solidFill>
                  <a:schemeClr val="accent1"/>
                </a:solidFill>
              </a:rPr>
              <a:t>Smishing</a:t>
            </a:r>
            <a:endParaRPr b="1" dirty="0">
              <a:solidFill>
                <a:schemeClr val="accent1"/>
              </a:solidFill>
            </a:endParaRPr>
          </a:p>
          <a:p>
            <a:pPr marL="889000" lvl="1" indent="-457200" algn="l" rtl="0">
              <a:spcBef>
                <a:spcPts val="300"/>
              </a:spcBef>
              <a:spcAft>
                <a:spcPts val="0"/>
              </a:spcAft>
              <a:buSzPts val="1400"/>
              <a:buFont typeface="+mj-lt"/>
              <a:buAutoNum type="arabicPeriod"/>
            </a:pPr>
            <a:r>
              <a:rPr lang="en" dirty="0"/>
              <a:t>Vishing</a:t>
            </a:r>
            <a:endParaRPr dirty="0"/>
          </a:p>
          <a:p>
            <a:pPr marL="889000" lvl="1" indent="-457200" algn="l" rtl="0">
              <a:spcBef>
                <a:spcPts val="300"/>
              </a:spcBef>
              <a:spcAft>
                <a:spcPts val="0"/>
              </a:spcAft>
              <a:buSzPts val="1400"/>
              <a:buFont typeface="+mj-lt"/>
              <a:buAutoNum type="arabicPeriod"/>
            </a:pPr>
            <a:r>
              <a:rPr lang="en" dirty="0"/>
              <a:t>Evil twin</a:t>
            </a:r>
            <a:endParaRPr dirty="0"/>
          </a:p>
        </p:txBody>
      </p:sp>
      <p:pic>
        <p:nvPicPr>
          <p:cNvPr id="4" name="Picture 3" descr="Logo&#10;&#10;Description automatically generated">
            <a:extLst>
              <a:ext uri="{FF2B5EF4-FFF2-40B4-BE49-F238E27FC236}">
                <a16:creationId xmlns:a16="http://schemas.microsoft.com/office/drawing/2014/main" id="{71CA5FE5-ED22-491B-9E3F-A45FD920B3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9056" y="2052110"/>
            <a:ext cx="2406440" cy="2406440"/>
          </a:xfrm>
          <a:prstGeom prst="rect">
            <a:avLst/>
          </a:prstGeom>
        </p:spPr>
      </p:pic>
    </p:spTree>
    <p:extLst>
      <p:ext uri="{BB962C8B-B14F-4D97-AF65-F5344CB8AC3E}">
        <p14:creationId xmlns:p14="http://schemas.microsoft.com/office/powerpoint/2010/main" val="328985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26D1759-2AD9-47CC-B515-15FFAC707D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17813" y="2382911"/>
            <a:ext cx="2406440" cy="2406440"/>
          </a:xfrm>
          <a:prstGeom prst="rect">
            <a:avLst/>
          </a:prstGeom>
        </p:spPr>
      </p:pic>
      <p:sp>
        <p:nvSpPr>
          <p:cNvPr id="301" name="Google Shape;301;p50"/>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302" name="Google Shape;302;p50"/>
          <p:cNvSpPr txBox="1">
            <a:spLocks noGrp="1"/>
          </p:cNvSpPr>
          <p:nvPr>
            <p:ph type="body" idx="1"/>
          </p:nvPr>
        </p:nvSpPr>
        <p:spPr>
          <a:xfrm>
            <a:off x="286582" y="830461"/>
            <a:ext cx="636279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What type of call is almost always a vishing attack?</a:t>
            </a:r>
            <a:endParaRPr dirty="0"/>
          </a:p>
          <a:p>
            <a:pPr marL="889000" lvl="1" indent="-457200" algn="l" rtl="0">
              <a:spcBef>
                <a:spcPts val="300"/>
              </a:spcBef>
              <a:spcAft>
                <a:spcPts val="0"/>
              </a:spcAft>
              <a:buSzPts val="1400"/>
              <a:buFont typeface="+mj-lt"/>
              <a:buAutoNum type="arabicPeriod"/>
            </a:pPr>
            <a:r>
              <a:rPr lang="en-US" dirty="0"/>
              <a:t>A call from someone stating they are with a government agency</a:t>
            </a:r>
          </a:p>
          <a:p>
            <a:pPr marL="889000" lvl="1" indent="-457200" algn="l" rtl="0">
              <a:spcBef>
                <a:spcPts val="300"/>
              </a:spcBef>
              <a:spcAft>
                <a:spcPts val="0"/>
              </a:spcAft>
              <a:buSzPts val="1400"/>
              <a:buFont typeface="+mj-lt"/>
              <a:buAutoNum type="arabicPeriod"/>
            </a:pPr>
            <a:r>
              <a:rPr lang="en-US" dirty="0"/>
              <a:t>Any call made from a phone number that an individual does not recognize</a:t>
            </a:r>
          </a:p>
          <a:p>
            <a:pPr marL="889000" lvl="1" indent="-457200" algn="l" rtl="0">
              <a:lnSpc>
                <a:spcPct val="100000"/>
              </a:lnSpc>
              <a:spcBef>
                <a:spcPts val="300"/>
              </a:spcBef>
              <a:spcAft>
                <a:spcPts val="0"/>
              </a:spcAft>
              <a:buSzPts val="1400"/>
              <a:buFont typeface="+mj-lt"/>
              <a:buAutoNum type="arabicPeriod"/>
            </a:pPr>
            <a:r>
              <a:rPr lang="en-US" dirty="0"/>
              <a:t>A robocall </a:t>
            </a:r>
            <a:r>
              <a:rPr lang="en" dirty="0"/>
              <a:t>made to someone's personal cell phone number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26D1759-2AD9-47CC-B515-15FFAC707D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17813" y="2382911"/>
            <a:ext cx="2406440" cy="2406440"/>
          </a:xfrm>
          <a:prstGeom prst="rect">
            <a:avLst/>
          </a:prstGeom>
        </p:spPr>
      </p:pic>
      <p:sp>
        <p:nvSpPr>
          <p:cNvPr id="301" name="Google Shape;301;p50"/>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302" name="Google Shape;302;p50"/>
          <p:cNvSpPr txBox="1">
            <a:spLocks noGrp="1"/>
          </p:cNvSpPr>
          <p:nvPr>
            <p:ph type="body" idx="1"/>
          </p:nvPr>
        </p:nvSpPr>
        <p:spPr>
          <a:xfrm>
            <a:off x="286582" y="830461"/>
            <a:ext cx="6362792"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What type of call is almost always a vishing attack?</a:t>
            </a:r>
            <a:endParaRPr dirty="0"/>
          </a:p>
          <a:p>
            <a:pPr marL="889000" lvl="1" indent="-457200" algn="l" rtl="0">
              <a:spcBef>
                <a:spcPts val="300"/>
              </a:spcBef>
              <a:spcAft>
                <a:spcPts val="0"/>
              </a:spcAft>
              <a:buSzPts val="1400"/>
              <a:buFont typeface="+mj-lt"/>
              <a:buAutoNum type="arabicPeriod"/>
            </a:pPr>
            <a:r>
              <a:rPr lang="en-US" dirty="0"/>
              <a:t>A call from someone stating they are with a government agency</a:t>
            </a:r>
          </a:p>
          <a:p>
            <a:pPr marL="889000" lvl="1" indent="-457200" algn="l" rtl="0">
              <a:spcBef>
                <a:spcPts val="300"/>
              </a:spcBef>
              <a:spcAft>
                <a:spcPts val="0"/>
              </a:spcAft>
              <a:buSzPts val="1400"/>
              <a:buFont typeface="+mj-lt"/>
              <a:buAutoNum type="arabicPeriod"/>
            </a:pPr>
            <a:r>
              <a:rPr lang="en-US" dirty="0"/>
              <a:t>Any call made from a phone number that an individual does not recognize</a:t>
            </a:r>
          </a:p>
          <a:p>
            <a:pPr marL="889000" lvl="1" indent="-457200" algn="l" rtl="0">
              <a:lnSpc>
                <a:spcPct val="100000"/>
              </a:lnSpc>
              <a:spcBef>
                <a:spcPts val="300"/>
              </a:spcBef>
              <a:spcAft>
                <a:spcPts val="0"/>
              </a:spcAft>
              <a:buSzPts val="1400"/>
              <a:buFont typeface="+mj-lt"/>
              <a:buAutoNum type="arabicPeriod"/>
            </a:pPr>
            <a:r>
              <a:rPr lang="en-US" b="1" dirty="0">
                <a:solidFill>
                  <a:schemeClr val="accent1"/>
                </a:solidFill>
              </a:rPr>
              <a:t>A robocall </a:t>
            </a:r>
            <a:r>
              <a:rPr lang="en" b="1" dirty="0">
                <a:solidFill>
                  <a:schemeClr val="accent1"/>
                </a:solidFill>
              </a:rPr>
              <a:t>made to someone's personal cell phone number</a:t>
            </a:r>
            <a:endParaRPr b="1" dirty="0">
              <a:solidFill>
                <a:schemeClr val="accent1"/>
              </a:solidFill>
            </a:endParaRPr>
          </a:p>
        </p:txBody>
      </p:sp>
    </p:spTree>
    <p:extLst>
      <p:ext uri="{BB962C8B-B14F-4D97-AF65-F5344CB8AC3E}">
        <p14:creationId xmlns:p14="http://schemas.microsoft.com/office/powerpoint/2010/main" val="83212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Top Ten Password</a:t>
            </a:r>
            <a:endParaRPr/>
          </a:p>
        </p:txBody>
      </p:sp>
      <p:sp>
        <p:nvSpPr>
          <p:cNvPr id="145" name="Google Shape;145;p26"/>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fontScale="92500" lnSpcReduction="10000"/>
          </a:bodyPr>
          <a:lstStyle/>
          <a:p>
            <a:pPr marL="342900" lvl="0" indent="-247332" algn="l" rtl="0">
              <a:spcBef>
                <a:spcPts val="300"/>
              </a:spcBef>
              <a:spcAft>
                <a:spcPts val="0"/>
              </a:spcAft>
              <a:buSzPct val="60869"/>
              <a:buChar char="•"/>
            </a:pPr>
            <a:r>
              <a:rPr lang="en"/>
              <a:t>123456</a:t>
            </a:r>
            <a:endParaRPr/>
          </a:p>
          <a:p>
            <a:pPr marL="342900" lvl="0" indent="-247332" algn="l" rtl="0">
              <a:spcBef>
                <a:spcPts val="300"/>
              </a:spcBef>
              <a:spcAft>
                <a:spcPts val="0"/>
              </a:spcAft>
              <a:buSzPct val="60869"/>
              <a:buChar char="•"/>
            </a:pPr>
            <a:r>
              <a:rPr lang="en"/>
              <a:t>123456789</a:t>
            </a:r>
            <a:endParaRPr/>
          </a:p>
          <a:p>
            <a:pPr marL="342900" lvl="0" indent="-247332" algn="l" rtl="0">
              <a:spcBef>
                <a:spcPts val="300"/>
              </a:spcBef>
              <a:spcAft>
                <a:spcPts val="0"/>
              </a:spcAft>
              <a:buSzPct val="60869"/>
              <a:buChar char="•"/>
            </a:pPr>
            <a:r>
              <a:rPr lang="en"/>
              <a:t>Qwerty</a:t>
            </a:r>
            <a:endParaRPr/>
          </a:p>
          <a:p>
            <a:pPr marL="342900" lvl="0" indent="-247332" algn="l" rtl="0">
              <a:spcBef>
                <a:spcPts val="300"/>
              </a:spcBef>
              <a:spcAft>
                <a:spcPts val="0"/>
              </a:spcAft>
              <a:buSzPct val="60869"/>
              <a:buChar char="•"/>
            </a:pPr>
            <a:r>
              <a:rPr lang="en"/>
              <a:t>Password</a:t>
            </a:r>
            <a:endParaRPr/>
          </a:p>
          <a:p>
            <a:pPr marL="342900" lvl="0" indent="-247332" algn="l" rtl="0">
              <a:spcBef>
                <a:spcPts val="300"/>
              </a:spcBef>
              <a:spcAft>
                <a:spcPts val="0"/>
              </a:spcAft>
              <a:buSzPct val="60869"/>
              <a:buChar char="•"/>
            </a:pPr>
            <a:r>
              <a:rPr lang="en"/>
              <a:t>12345</a:t>
            </a:r>
            <a:endParaRPr/>
          </a:p>
          <a:p>
            <a:pPr marL="342900" lvl="0" indent="-247332" algn="l" rtl="0">
              <a:spcBef>
                <a:spcPts val="300"/>
              </a:spcBef>
              <a:spcAft>
                <a:spcPts val="0"/>
              </a:spcAft>
              <a:buSzPct val="60869"/>
              <a:buChar char="•"/>
            </a:pPr>
            <a:r>
              <a:rPr lang="en"/>
              <a:t>Qwerty123</a:t>
            </a:r>
            <a:endParaRPr/>
          </a:p>
          <a:p>
            <a:pPr marL="342900" lvl="0" indent="-247332" algn="l" rtl="0">
              <a:spcBef>
                <a:spcPts val="300"/>
              </a:spcBef>
              <a:spcAft>
                <a:spcPts val="0"/>
              </a:spcAft>
              <a:buSzPct val="60869"/>
              <a:buChar char="•"/>
            </a:pPr>
            <a:r>
              <a:rPr lang="en"/>
              <a:t>1q2w3e</a:t>
            </a:r>
            <a:endParaRPr/>
          </a:p>
          <a:p>
            <a:pPr marL="342900" lvl="0" indent="-247332" algn="l" rtl="0">
              <a:spcBef>
                <a:spcPts val="300"/>
              </a:spcBef>
              <a:spcAft>
                <a:spcPts val="0"/>
              </a:spcAft>
              <a:buSzPct val="60869"/>
              <a:buChar char="•"/>
            </a:pPr>
            <a:r>
              <a:rPr lang="en"/>
              <a:t>12345678</a:t>
            </a:r>
            <a:endParaRPr/>
          </a:p>
          <a:p>
            <a:pPr marL="342900" lvl="0" indent="-247332" algn="l" rtl="0">
              <a:spcBef>
                <a:spcPts val="300"/>
              </a:spcBef>
              <a:spcAft>
                <a:spcPts val="0"/>
              </a:spcAft>
              <a:buSzPct val="60869"/>
              <a:buChar char="•"/>
            </a:pPr>
            <a:r>
              <a:rPr lang="en"/>
              <a:t>111111</a:t>
            </a:r>
            <a:endParaRPr/>
          </a:p>
          <a:p>
            <a:pPr marL="342900" lvl="0" indent="-247332" algn="l" rtl="0">
              <a:spcBef>
                <a:spcPts val="300"/>
              </a:spcBef>
              <a:spcAft>
                <a:spcPts val="0"/>
              </a:spcAft>
              <a:buSzPct val="60869"/>
              <a:buChar char="•"/>
            </a:pPr>
            <a:r>
              <a:rPr lang="en"/>
              <a:t>1234567890</a:t>
            </a:r>
            <a:endParaRPr/>
          </a:p>
        </p:txBody>
      </p:sp>
      <p:pic>
        <p:nvPicPr>
          <p:cNvPr id="3" name="Picture 2" descr="Text&#10;&#10;Description automatically generated with medium confidence">
            <a:extLst>
              <a:ext uri="{FF2B5EF4-FFF2-40B4-BE49-F238E27FC236}">
                <a16:creationId xmlns:a16="http://schemas.microsoft.com/office/drawing/2014/main" id="{255142E2-FDAD-43CF-8500-46EF71E33C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04245" y="1313482"/>
            <a:ext cx="4938132" cy="2595146"/>
          </a:xfrm>
          <a:prstGeom prst="rect">
            <a:avLst/>
          </a:prstGeom>
        </p:spPr>
      </p:pic>
      <p:sp>
        <p:nvSpPr>
          <p:cNvPr id="4" name="TextBox 3">
            <a:extLst>
              <a:ext uri="{FF2B5EF4-FFF2-40B4-BE49-F238E27FC236}">
                <a16:creationId xmlns:a16="http://schemas.microsoft.com/office/drawing/2014/main" id="{C66507B0-FAFF-41B2-AA4D-75D4786250E3}"/>
              </a:ext>
            </a:extLst>
          </p:cNvPr>
          <p:cNvSpPr txBox="1"/>
          <p:nvPr/>
        </p:nvSpPr>
        <p:spPr>
          <a:xfrm>
            <a:off x="95250" y="4924425"/>
            <a:ext cx="8953500" cy="230832"/>
          </a:xfrm>
          <a:prstGeom prst="rect">
            <a:avLst/>
          </a:prstGeom>
          <a:noFill/>
        </p:spPr>
        <p:txBody>
          <a:bodyPr wrap="square" rtlCol="0">
            <a:spAutoFit/>
          </a:bodyPr>
          <a:lstStyle/>
          <a:p>
            <a:r>
              <a:rPr lang="en-US" sz="900">
                <a:hlinkClick r:id="rId4" tooltip="https://www.bauer-power.net/2019/01/protect-your-data-with-these-password.html"/>
              </a:rPr>
              <a:t>This Photo</a:t>
            </a:r>
            <a:r>
              <a:rPr lang="en-US" sz="900"/>
              <a:t> by Unknown Author is licensed under </a:t>
            </a:r>
            <a:r>
              <a:rPr lang="en-US" sz="900">
                <a:hlinkClick r:id="rId5" tooltip="https://creativecommons.org/licenses/by-nc-sa/3.0/"/>
              </a:rPr>
              <a:t>CC BY-SA-NC</a:t>
            </a:r>
            <a:endParaRPr lang="en-US"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FF9206A-13AA-4883-AECF-0A61AA0035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45137" y="1382594"/>
            <a:ext cx="1997476" cy="1997476"/>
          </a:xfrm>
          <a:prstGeom prst="rect">
            <a:avLst/>
          </a:prstGeom>
        </p:spPr>
      </p:pic>
      <p:sp>
        <p:nvSpPr>
          <p:cNvPr id="307" name="Google Shape;307;p51"/>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308" name="Google Shape;308;p51"/>
          <p:cNvSpPr txBox="1">
            <a:spLocks noGrp="1"/>
          </p:cNvSpPr>
          <p:nvPr>
            <p:ph type="body" idx="1"/>
          </p:nvPr>
        </p:nvSpPr>
        <p:spPr>
          <a:xfrm>
            <a:off x="277705" y="920954"/>
            <a:ext cx="6762287" cy="3828599"/>
          </a:xfrm>
          <a:prstGeom prst="rect">
            <a:avLst/>
          </a:prstGeom>
          <a:noFill/>
          <a:ln>
            <a:noFill/>
          </a:ln>
        </p:spPr>
        <p:txBody>
          <a:bodyPr spcFirstLastPara="1" wrap="square" lIns="68575" tIns="34275" rIns="68575" bIns="34275" anchor="t" anchorCtr="0">
            <a:noAutofit/>
          </a:bodyPr>
          <a:lstStyle/>
          <a:p>
            <a:pPr marL="88900" lvl="0" indent="0" algn="l" rtl="0">
              <a:spcBef>
                <a:spcPts val="300"/>
              </a:spcBef>
              <a:spcAft>
                <a:spcPts val="0"/>
              </a:spcAft>
              <a:buSzPts val="1400"/>
              <a:buNone/>
            </a:pPr>
            <a:r>
              <a:rPr lang="en" sz="2000" dirty="0"/>
              <a:t>Many people have detailed profiles of themselves and their family members on social media sites. How are they vulnerable to phishing attacks?</a:t>
            </a:r>
            <a:endParaRPr sz="2000" dirty="0"/>
          </a:p>
          <a:p>
            <a:pPr marL="889000" lvl="1" indent="-457200">
              <a:buFont typeface="+mj-lt"/>
              <a:buAutoNum type="arabicPeriod"/>
            </a:pPr>
            <a:r>
              <a:rPr lang="en" dirty="0"/>
              <a:t>Many people use family members' names as the answers to security questions on websites, such as their banks.</a:t>
            </a:r>
            <a:endParaRPr dirty="0"/>
          </a:p>
          <a:p>
            <a:pPr marL="889000" lvl="1" indent="-457200">
              <a:buFont typeface="+mj-lt"/>
              <a:buAutoNum type="arabicPeriod"/>
            </a:pPr>
            <a:r>
              <a:rPr lang="en" dirty="0"/>
              <a:t>The information on profiles can lead phishing attackers to the individuals' bank accounts and credit card information.</a:t>
            </a:r>
            <a:endParaRPr dirty="0"/>
          </a:p>
          <a:p>
            <a:pPr marL="889000" lvl="1" indent="-457200">
              <a:buFont typeface="+mj-lt"/>
              <a:buAutoNum type="arabicPeriod"/>
            </a:pPr>
            <a:r>
              <a:rPr lang="en" dirty="0"/>
              <a:t>The more contacts individuals have, the more likely the technologically sophisticated phishing attackers will target them.</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FF9206A-13AA-4883-AECF-0A61AA0035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45137" y="1382594"/>
            <a:ext cx="1997476" cy="1997476"/>
          </a:xfrm>
          <a:prstGeom prst="rect">
            <a:avLst/>
          </a:prstGeom>
        </p:spPr>
      </p:pic>
      <p:sp>
        <p:nvSpPr>
          <p:cNvPr id="307" name="Google Shape;307;p51"/>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Phishing Attack Quiz</a:t>
            </a:r>
            <a:endParaRPr/>
          </a:p>
        </p:txBody>
      </p:sp>
      <p:sp>
        <p:nvSpPr>
          <p:cNvPr id="308" name="Google Shape;308;p51"/>
          <p:cNvSpPr txBox="1">
            <a:spLocks noGrp="1"/>
          </p:cNvSpPr>
          <p:nvPr>
            <p:ph type="body" idx="1"/>
          </p:nvPr>
        </p:nvSpPr>
        <p:spPr>
          <a:xfrm>
            <a:off x="277705" y="920954"/>
            <a:ext cx="6762287" cy="3828599"/>
          </a:xfrm>
          <a:prstGeom prst="rect">
            <a:avLst/>
          </a:prstGeom>
          <a:noFill/>
          <a:ln>
            <a:noFill/>
          </a:ln>
        </p:spPr>
        <p:txBody>
          <a:bodyPr spcFirstLastPara="1" wrap="square" lIns="68575" tIns="34275" rIns="68575" bIns="34275" anchor="t" anchorCtr="0">
            <a:noAutofit/>
          </a:bodyPr>
          <a:lstStyle/>
          <a:p>
            <a:pPr marL="88900" lvl="0" indent="0" algn="l" rtl="0">
              <a:spcBef>
                <a:spcPts val="300"/>
              </a:spcBef>
              <a:spcAft>
                <a:spcPts val="0"/>
              </a:spcAft>
              <a:buSzPts val="1400"/>
              <a:buNone/>
            </a:pPr>
            <a:r>
              <a:rPr lang="en" sz="2000" dirty="0"/>
              <a:t>Many people have detailed profiles of themselves and their family members on social media sites. How are they vulnerable to phishing attacks?</a:t>
            </a:r>
            <a:endParaRPr sz="2000" dirty="0"/>
          </a:p>
          <a:p>
            <a:pPr marL="889000" lvl="1" indent="-457200">
              <a:buFont typeface="+mj-lt"/>
              <a:buAutoNum type="arabicPeriod"/>
            </a:pPr>
            <a:r>
              <a:rPr lang="en" b="1" dirty="0">
                <a:solidFill>
                  <a:schemeClr val="accent1"/>
                </a:solidFill>
              </a:rPr>
              <a:t>Many people use family members' names as the answers to security questions on websites, such as their banks.</a:t>
            </a:r>
            <a:endParaRPr b="1" dirty="0">
              <a:solidFill>
                <a:schemeClr val="accent1"/>
              </a:solidFill>
            </a:endParaRPr>
          </a:p>
          <a:p>
            <a:pPr marL="889000" lvl="1" indent="-457200">
              <a:buFont typeface="+mj-lt"/>
              <a:buAutoNum type="arabicPeriod"/>
            </a:pPr>
            <a:r>
              <a:rPr lang="en" dirty="0"/>
              <a:t>The information on profiles can lead phishing attackers to the individuals' bank accounts and credit card information.</a:t>
            </a:r>
            <a:endParaRPr dirty="0"/>
          </a:p>
          <a:p>
            <a:pPr marL="889000" lvl="1" indent="-457200">
              <a:buFont typeface="+mj-lt"/>
              <a:buAutoNum type="arabicPeriod"/>
            </a:pPr>
            <a:r>
              <a:rPr lang="en" dirty="0"/>
              <a:t>The more contacts individuals have, the more likely the technologically sophisticated phishing attackers will target them.</a:t>
            </a:r>
            <a:endParaRPr dirty="0"/>
          </a:p>
        </p:txBody>
      </p:sp>
    </p:spTree>
    <p:extLst>
      <p:ext uri="{BB962C8B-B14F-4D97-AF65-F5344CB8AC3E}">
        <p14:creationId xmlns:p14="http://schemas.microsoft.com/office/powerpoint/2010/main" val="14227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C5928-DD0B-421E-93FD-64581567D7E9}"/>
              </a:ext>
            </a:extLst>
          </p:cNvPr>
          <p:cNvSpPr>
            <a:spLocks noGrp="1"/>
          </p:cNvSpPr>
          <p:nvPr>
            <p:ph type="title"/>
          </p:nvPr>
        </p:nvSpPr>
        <p:spPr>
          <a:xfrm>
            <a:off x="428626" y="193105"/>
            <a:ext cx="4336349" cy="803672"/>
          </a:xfrm>
        </p:spPr>
        <p:txBody>
          <a:bodyPr/>
          <a:lstStyle/>
          <a:p>
            <a:r>
              <a:rPr lang="en-US" dirty="0"/>
              <a:t>Acknowledgement</a:t>
            </a:r>
          </a:p>
        </p:txBody>
      </p:sp>
      <p:sp>
        <p:nvSpPr>
          <p:cNvPr id="4" name="Content Placeholder 3">
            <a:extLst>
              <a:ext uri="{FF2B5EF4-FFF2-40B4-BE49-F238E27FC236}">
                <a16:creationId xmlns:a16="http://schemas.microsoft.com/office/drawing/2014/main" id="{F0DD627E-CB3D-4D11-B75B-CF0771F69F1F}"/>
              </a:ext>
            </a:extLst>
          </p:cNvPr>
          <p:cNvSpPr>
            <a:spLocks noGrp="1"/>
          </p:cNvSpPr>
          <p:nvPr>
            <p:ph idx="1"/>
          </p:nvPr>
        </p:nvSpPr>
        <p:spPr>
          <a:xfrm>
            <a:off x="428626" y="1125142"/>
            <a:ext cx="8638185" cy="3482578"/>
          </a:xfrm>
        </p:spPr>
        <p:txBody>
          <a:bodyPr>
            <a:normAutofit/>
          </a:bodyPr>
          <a:lstStyle/>
          <a:p>
            <a:pPr marL="0" indent="0">
              <a:buNone/>
            </a:pPr>
            <a:r>
              <a:rPr lang="en-US" sz="2400" dirty="0"/>
              <a:t>This material was developed by members of the National Digital Education Extension Team in support of the 4-H Tech Changemaker Project.  </a:t>
            </a:r>
          </a:p>
          <a:p>
            <a:pPr marL="0" indent="0">
              <a:buNone/>
            </a:pPr>
            <a:endParaRPr lang="en-US" sz="2400" dirty="0"/>
          </a:p>
          <a:p>
            <a:pPr marL="0" indent="0">
              <a:buNone/>
            </a:pPr>
            <a:r>
              <a:rPr lang="en-US" sz="2400" dirty="0"/>
              <a:t>Author:  Terrence Wolfork, Fort Valley State University</a:t>
            </a:r>
          </a:p>
          <a:p>
            <a:endParaRPr lang="en-US" sz="2400" dirty="0"/>
          </a:p>
          <a:p>
            <a:pPr marL="0" indent="0" algn="ctr">
              <a:buNone/>
            </a:pPr>
            <a:r>
              <a:rPr lang="en-US" sz="2400" dirty="0">
                <a:hlinkClick r:id="rId3"/>
              </a:rPr>
              <a:t>http://www.srdc.msstate.edu/ecommerce/index.html</a:t>
            </a:r>
            <a:r>
              <a:rPr lang="en-US" sz="2400" dirty="0"/>
              <a:t> </a:t>
            </a:r>
          </a:p>
        </p:txBody>
      </p:sp>
      <p:pic>
        <p:nvPicPr>
          <p:cNvPr id="6" name="Picture 5" descr="Logo, company name&#10;&#10;Description automatically generated">
            <a:extLst>
              <a:ext uri="{FF2B5EF4-FFF2-40B4-BE49-F238E27FC236}">
                <a16:creationId xmlns:a16="http://schemas.microsoft.com/office/drawing/2014/main" id="{53F5C117-81E6-42BC-9FBC-AD4F01112901}"/>
              </a:ext>
            </a:extLst>
          </p:cNvPr>
          <p:cNvPicPr>
            <a:picLocks noChangeAspect="1"/>
          </p:cNvPicPr>
          <p:nvPr/>
        </p:nvPicPr>
        <p:blipFill>
          <a:blip r:embed="rId4"/>
          <a:stretch>
            <a:fillRect/>
          </a:stretch>
        </p:blipFill>
        <p:spPr>
          <a:xfrm>
            <a:off x="6257459" y="23415"/>
            <a:ext cx="2646066" cy="1095708"/>
          </a:xfrm>
          <a:prstGeom prst="rect">
            <a:avLst/>
          </a:prstGeom>
        </p:spPr>
      </p:pic>
    </p:spTree>
    <p:extLst>
      <p:ext uri="{BB962C8B-B14F-4D97-AF65-F5344CB8AC3E}">
        <p14:creationId xmlns:p14="http://schemas.microsoft.com/office/powerpoint/2010/main" val="3621081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Resources</a:t>
            </a:r>
            <a:endParaRPr/>
          </a:p>
        </p:txBody>
      </p:sp>
      <p:sp>
        <p:nvSpPr>
          <p:cNvPr id="266" name="Google Shape;266;p44"/>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342900" lvl="0" indent="-254000" algn="l" rtl="0">
              <a:lnSpc>
                <a:spcPct val="100000"/>
              </a:lnSpc>
              <a:spcBef>
                <a:spcPts val="300"/>
              </a:spcBef>
              <a:spcAft>
                <a:spcPts val="0"/>
              </a:spcAft>
              <a:buClr>
                <a:schemeClr val="dk1"/>
              </a:buClr>
              <a:buSzPts val="1400"/>
              <a:buChar char="•"/>
            </a:pPr>
            <a:r>
              <a:rPr lang="en-US" dirty="0"/>
              <a:t>Texas A&amp;M - </a:t>
            </a:r>
            <a:r>
              <a:rPr lang="en-US" u="sng" dirty="0">
                <a:solidFill>
                  <a:schemeClr val="hlink"/>
                </a:solidFill>
                <a:hlinkClick r:id="rId3"/>
              </a:rPr>
              <a:t>https://keeptraditionsecure.tamu.edu</a:t>
            </a:r>
            <a:r>
              <a:rPr lang="en-US" dirty="0"/>
              <a:t>. </a:t>
            </a:r>
          </a:p>
          <a:p>
            <a:pPr marL="342900" lvl="0" indent="-254000" algn="l" rtl="0">
              <a:lnSpc>
                <a:spcPct val="100000"/>
              </a:lnSpc>
              <a:spcBef>
                <a:spcPts val="300"/>
              </a:spcBef>
              <a:spcAft>
                <a:spcPts val="0"/>
              </a:spcAft>
              <a:buClr>
                <a:schemeClr val="dk1"/>
              </a:buClr>
              <a:buSzPts val="1400"/>
              <a:buChar char="•"/>
            </a:pPr>
            <a:r>
              <a:rPr lang="en-US" dirty="0"/>
              <a:t>PBS - </a:t>
            </a:r>
            <a:r>
              <a:rPr lang="en-US" u="sng" dirty="0">
                <a:solidFill>
                  <a:schemeClr val="hlink"/>
                </a:solidFill>
                <a:hlinkClick r:id="rId4"/>
              </a:rPr>
              <a:t>https://www.pbs.org/wgbh/nova/labs/lab/cyber/</a:t>
            </a:r>
            <a:endParaRPr lang="en-US" dirty="0"/>
          </a:p>
          <a:p>
            <a:pPr marL="342900" lvl="0" indent="-260350" algn="l" rtl="0">
              <a:lnSpc>
                <a:spcPct val="100000"/>
              </a:lnSpc>
              <a:spcBef>
                <a:spcPts val="300"/>
              </a:spcBef>
              <a:spcAft>
                <a:spcPts val="0"/>
              </a:spcAft>
              <a:buClr>
                <a:schemeClr val="dk1"/>
              </a:buClr>
              <a:buSzPts val="1500"/>
              <a:buChar char="•"/>
            </a:pPr>
            <a:r>
              <a:rPr lang="en" dirty="0"/>
              <a:t>Techboomers - </a:t>
            </a:r>
            <a:r>
              <a:rPr lang="en" u="sng" dirty="0">
                <a:solidFill>
                  <a:schemeClr val="hlink"/>
                </a:solidFill>
                <a:hlinkClick r:id="rId5"/>
              </a:rPr>
              <a:t>https://techboomers.com/t/phishing-scams</a:t>
            </a:r>
            <a:endParaRPr dirty="0"/>
          </a:p>
          <a:p>
            <a:pPr marL="342900" lvl="0" indent="-260350" algn="l" rtl="0">
              <a:lnSpc>
                <a:spcPct val="100000"/>
              </a:lnSpc>
              <a:spcBef>
                <a:spcPts val="300"/>
              </a:spcBef>
              <a:spcAft>
                <a:spcPts val="0"/>
              </a:spcAft>
              <a:buClr>
                <a:schemeClr val="dk1"/>
              </a:buClr>
              <a:buSzPts val="1500"/>
              <a:buChar char="•"/>
            </a:pPr>
            <a:r>
              <a:rPr lang="en" dirty="0"/>
              <a:t>FTC - </a:t>
            </a:r>
            <a:r>
              <a:rPr lang="en" u="sng" dirty="0">
                <a:solidFill>
                  <a:schemeClr val="hlink"/>
                </a:solidFill>
                <a:hlinkClick r:id="rId6"/>
              </a:rPr>
              <a:t>https://consumer.ftc.gov/articles/how-recognize-and-avoid-phishing-scams</a:t>
            </a:r>
            <a:endParaRPr dirty="0"/>
          </a:p>
          <a:p>
            <a:pPr marL="342900" lvl="0" indent="-260350" algn="l" rtl="0">
              <a:lnSpc>
                <a:spcPct val="100000"/>
              </a:lnSpc>
              <a:spcBef>
                <a:spcPts val="300"/>
              </a:spcBef>
              <a:spcAft>
                <a:spcPts val="0"/>
              </a:spcAft>
              <a:buClr>
                <a:schemeClr val="dk1"/>
              </a:buClr>
              <a:buSzPts val="1500"/>
              <a:buChar char="•"/>
            </a:pPr>
            <a:r>
              <a:rPr lang="en" dirty="0"/>
              <a:t>Scamwatch - </a:t>
            </a:r>
            <a:r>
              <a:rPr lang="en" u="sng" dirty="0">
                <a:solidFill>
                  <a:schemeClr val="hlink"/>
                </a:solidFill>
                <a:hlinkClick r:id="rId7"/>
              </a:rPr>
              <a:t>https://www.scamwatch.gov.au/types-of-scams/attempts-to-gain-your-personal-information/phishing</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428625" y="193105"/>
            <a:ext cx="7715100" cy="8037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Resources</a:t>
            </a:r>
            <a:endParaRPr/>
          </a:p>
        </p:txBody>
      </p:sp>
      <p:sp>
        <p:nvSpPr>
          <p:cNvPr id="272" name="Google Shape;272;p45"/>
          <p:cNvSpPr txBox="1">
            <a:spLocks noGrp="1"/>
          </p:cNvSpPr>
          <p:nvPr>
            <p:ph type="body" idx="1"/>
          </p:nvPr>
        </p:nvSpPr>
        <p:spPr>
          <a:xfrm>
            <a:off x="428625" y="1125142"/>
            <a:ext cx="7947300" cy="3482700"/>
          </a:xfrm>
          <a:prstGeom prst="rect">
            <a:avLst/>
          </a:prstGeom>
          <a:noFill/>
          <a:ln>
            <a:noFill/>
          </a:ln>
        </p:spPr>
        <p:txBody>
          <a:bodyPr spcFirstLastPara="1" wrap="square" lIns="68575" tIns="34275" rIns="68575" bIns="34275" anchor="t" anchorCtr="0">
            <a:normAutofit/>
          </a:bodyPr>
          <a:lstStyle/>
          <a:p>
            <a:pPr marL="342900" lvl="0" indent="-260350" algn="l" rtl="0">
              <a:lnSpc>
                <a:spcPct val="100000"/>
              </a:lnSpc>
              <a:spcBef>
                <a:spcPts val="300"/>
              </a:spcBef>
              <a:spcAft>
                <a:spcPts val="0"/>
              </a:spcAft>
              <a:buClr>
                <a:schemeClr val="dk1"/>
              </a:buClr>
              <a:buSzPts val="1500"/>
              <a:buChar char="•"/>
            </a:pPr>
            <a:r>
              <a:rPr lang="en"/>
              <a:t>Microsoft - </a:t>
            </a:r>
            <a:r>
              <a:rPr lang="en" u="sng">
                <a:solidFill>
                  <a:schemeClr val="hlink"/>
                </a:solidFill>
                <a:hlinkClick r:id="rId3"/>
              </a:rPr>
              <a:t>https://support.microsoft.com/en-us/windows/protect-yourself-from-phishing-0c7ea947-ba98-3bd9-7184-430e1f860a44</a:t>
            </a:r>
            <a:endParaRPr/>
          </a:p>
          <a:p>
            <a:pPr marL="342900" lvl="0" indent="-260350" algn="l" rtl="0">
              <a:lnSpc>
                <a:spcPct val="100000"/>
              </a:lnSpc>
              <a:spcBef>
                <a:spcPts val="300"/>
              </a:spcBef>
              <a:spcAft>
                <a:spcPts val="0"/>
              </a:spcAft>
              <a:buClr>
                <a:schemeClr val="dk1"/>
              </a:buClr>
              <a:buSzPts val="1500"/>
              <a:buChar char="•"/>
            </a:pPr>
            <a:r>
              <a:rPr lang="en"/>
              <a:t>Google - </a:t>
            </a:r>
            <a:r>
              <a:rPr lang="en" u="sng">
                <a:solidFill>
                  <a:schemeClr val="hlink"/>
                </a:solidFill>
                <a:hlinkClick r:id="rId4"/>
              </a:rPr>
              <a:t>https://support.google.com/mail/answer/8253?hl=en</a:t>
            </a: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2"/>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US" dirty="0"/>
              <a:t>Resources</a:t>
            </a:r>
            <a:endParaRPr dirty="0"/>
          </a:p>
        </p:txBody>
      </p:sp>
      <p:sp>
        <p:nvSpPr>
          <p:cNvPr id="314" name="Google Shape;314;p52"/>
          <p:cNvSpPr txBox="1">
            <a:spLocks noGrp="1"/>
          </p:cNvSpPr>
          <p:nvPr>
            <p:ph type="body" idx="1"/>
          </p:nvPr>
        </p:nvSpPr>
        <p:spPr>
          <a:xfrm>
            <a:off x="428625" y="1125142"/>
            <a:ext cx="7947422" cy="3482578"/>
          </a:xfrm>
          <a:prstGeom prst="rect">
            <a:avLst/>
          </a:prstGeom>
          <a:noFill/>
          <a:ln>
            <a:noFill/>
          </a:ln>
        </p:spPr>
        <p:txBody>
          <a:bodyPr spcFirstLastPara="1" wrap="square" lIns="68575" tIns="34275" rIns="68575" bIns="34275" anchor="t" anchorCtr="0">
            <a:normAutofit/>
          </a:bodyPr>
          <a:lstStyle/>
          <a:p>
            <a:pPr marL="342900" lvl="0" indent="-254000" algn="l" rtl="0">
              <a:lnSpc>
                <a:spcPct val="100000"/>
              </a:lnSpc>
              <a:spcBef>
                <a:spcPts val="300"/>
              </a:spcBef>
              <a:spcAft>
                <a:spcPts val="0"/>
              </a:spcAft>
              <a:buClr>
                <a:schemeClr val="dk1"/>
              </a:buClr>
              <a:buSzPts val="1400"/>
              <a:buChar char="•"/>
            </a:pPr>
            <a:r>
              <a:rPr lang="en" dirty="0"/>
              <a:t>Palo Alto - </a:t>
            </a:r>
            <a:r>
              <a:rPr lang="en" u="sng" dirty="0">
                <a:solidFill>
                  <a:schemeClr val="hlink"/>
                </a:solidFill>
                <a:hlinkClick r:id="rId3"/>
              </a:rPr>
              <a:t>https://start.paloaltonetworks.com/cyber-aces-program-lessons.html?sfdcCampaignID=&amp;languageCode=com&amp;gtm=&amp;acc=granted</a:t>
            </a:r>
            <a:r>
              <a:rPr lang="en" dirty="0"/>
              <a:t> </a:t>
            </a:r>
            <a:endParaRPr dirty="0"/>
          </a:p>
          <a:p>
            <a:pPr marL="342900" lvl="0" indent="-254000" algn="l" rtl="0">
              <a:lnSpc>
                <a:spcPct val="100000"/>
              </a:lnSpc>
              <a:spcBef>
                <a:spcPts val="300"/>
              </a:spcBef>
              <a:spcAft>
                <a:spcPts val="0"/>
              </a:spcAft>
              <a:buClr>
                <a:schemeClr val="dk1"/>
              </a:buClr>
              <a:buSzPts val="1400"/>
              <a:buChar char="•"/>
            </a:pPr>
            <a:r>
              <a:rPr lang="en" u="sng" dirty="0">
                <a:solidFill>
                  <a:schemeClr val="hlink"/>
                </a:solidFill>
                <a:hlinkClick r:id="rId4"/>
              </a:rPr>
              <a:t>https://cyber.org/</a:t>
            </a:r>
            <a:endParaRPr dirty="0"/>
          </a:p>
          <a:p>
            <a:pPr marL="342900" lvl="0" indent="-254000" algn="l" rtl="0">
              <a:lnSpc>
                <a:spcPct val="100000"/>
              </a:lnSpc>
              <a:spcBef>
                <a:spcPts val="300"/>
              </a:spcBef>
              <a:spcAft>
                <a:spcPts val="0"/>
              </a:spcAft>
              <a:buClr>
                <a:schemeClr val="dk1"/>
              </a:buClr>
              <a:buSzPts val="1400"/>
              <a:buChar char="•"/>
            </a:pPr>
            <a:r>
              <a:rPr lang="en" u="sng" dirty="0">
                <a:solidFill>
                  <a:schemeClr val="hlink"/>
                </a:solidFill>
                <a:hlinkClick r:id="rId5"/>
              </a:rPr>
              <a:t>https://www.aauw.org/resources/programs/stempacks/</a:t>
            </a:r>
            <a:endParaRPr dirty="0"/>
          </a:p>
          <a:p>
            <a:pPr marL="342900" lvl="0" indent="-254000" algn="l" rtl="0">
              <a:lnSpc>
                <a:spcPct val="100000"/>
              </a:lnSpc>
              <a:spcBef>
                <a:spcPts val="300"/>
              </a:spcBef>
              <a:spcAft>
                <a:spcPts val="0"/>
              </a:spcAft>
              <a:buClr>
                <a:schemeClr val="dk1"/>
              </a:buClr>
              <a:buSzPts val="1400"/>
              <a:buChar char="•"/>
            </a:pPr>
            <a:r>
              <a:rPr lang="en" dirty="0"/>
              <a:t>TechBoomers - </a:t>
            </a:r>
            <a:r>
              <a:rPr lang="en" u="sng" dirty="0">
                <a:solidFill>
                  <a:schemeClr val="hlink"/>
                </a:solidFill>
                <a:hlinkClick r:id="rId6"/>
              </a:rPr>
              <a:t>https://techboomers.com/</a:t>
            </a:r>
            <a:endParaRPr dirty="0"/>
          </a:p>
          <a:p>
            <a:pPr marL="342900" lvl="0" indent="-254000" algn="l" rtl="0">
              <a:lnSpc>
                <a:spcPct val="100000"/>
              </a:lnSpc>
              <a:spcBef>
                <a:spcPts val="300"/>
              </a:spcBef>
              <a:spcAft>
                <a:spcPts val="0"/>
              </a:spcAft>
              <a:buClr>
                <a:schemeClr val="dk1"/>
              </a:buClr>
              <a:buSzPts val="1400"/>
              <a:buChar char="•"/>
            </a:pPr>
            <a:r>
              <a:rPr lang="en"/>
              <a:t>Center for Development of Security Excellence - </a:t>
            </a:r>
            <a:r>
              <a:rPr lang="en" u="sng">
                <a:solidFill>
                  <a:schemeClr val="hlink"/>
                </a:solidFill>
                <a:hlinkClick r:id="rId7"/>
              </a:rPr>
              <a:t>https://www.cdse.edu/</a:t>
            </a:r>
            <a:r>
              <a:rPr lang="en"/>
              <a:t> </a:t>
            </a:r>
            <a:endParaRPr/>
          </a:p>
          <a:p>
            <a:pPr marL="342900" lvl="0" indent="-165100" algn="l" rtl="0">
              <a:lnSpc>
                <a:spcPct val="100000"/>
              </a:lnSpc>
              <a:spcBef>
                <a:spcPts val="300"/>
              </a:spcBef>
              <a:spcAft>
                <a:spcPts val="0"/>
              </a:spcAft>
              <a:buClr>
                <a:schemeClr val="dk1"/>
              </a:buClr>
              <a:buSzPts val="1400"/>
              <a:buNone/>
            </a:pPr>
            <a:endParaRPr dirty="0"/>
          </a:p>
          <a:p>
            <a:pPr marL="342900" lvl="0" indent="-165100" algn="l" rtl="0">
              <a:lnSpc>
                <a:spcPct val="100000"/>
              </a:lnSpc>
              <a:spcBef>
                <a:spcPts val="300"/>
              </a:spcBef>
              <a:spcAft>
                <a:spcPts val="0"/>
              </a:spcAft>
              <a:buClr>
                <a:schemeClr val="dk1"/>
              </a:buClr>
              <a:buSzPts val="1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428625" y="228616"/>
            <a:ext cx="8353886" cy="803672"/>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ts val="1400"/>
              <a:buNone/>
            </a:pPr>
            <a:r>
              <a:rPr lang="en" dirty="0"/>
              <a:t>Password Safety Activity:  How Safe is Your Password?</a:t>
            </a:r>
            <a:endParaRPr dirty="0"/>
          </a:p>
        </p:txBody>
      </p:sp>
      <p:sp>
        <p:nvSpPr>
          <p:cNvPr id="151" name="Google Shape;151;p27"/>
          <p:cNvSpPr txBox="1">
            <a:spLocks noGrp="1"/>
          </p:cNvSpPr>
          <p:nvPr>
            <p:ph type="body" idx="1"/>
          </p:nvPr>
        </p:nvSpPr>
        <p:spPr>
          <a:xfrm>
            <a:off x="598289" y="4182309"/>
            <a:ext cx="7947422" cy="496507"/>
          </a:xfrm>
          <a:prstGeom prst="rect">
            <a:avLst/>
          </a:prstGeom>
          <a:noFill/>
          <a:ln>
            <a:noFill/>
          </a:ln>
        </p:spPr>
        <p:txBody>
          <a:bodyPr spcFirstLastPara="1" wrap="square" lIns="68575" tIns="34275" rIns="68575" bIns="34275" anchor="t" anchorCtr="0">
            <a:normAutofit/>
          </a:bodyPr>
          <a:lstStyle/>
          <a:p>
            <a:pPr marL="88900" lvl="0" indent="0" algn="ctr" rtl="0">
              <a:spcBef>
                <a:spcPts val="300"/>
              </a:spcBef>
              <a:spcAft>
                <a:spcPts val="0"/>
              </a:spcAft>
              <a:buSzPts val="1400"/>
              <a:buNone/>
            </a:pPr>
            <a:r>
              <a:rPr lang="en" u="sng" dirty="0">
                <a:solidFill>
                  <a:schemeClr val="hlink"/>
                </a:solidFill>
                <a:hlinkClick r:id="rId3"/>
              </a:rPr>
              <a:t>https://www.security.org/how-secure-is-my-password/</a:t>
            </a:r>
            <a:r>
              <a:rPr lang="en" dirty="0"/>
              <a:t> </a:t>
            </a:r>
            <a:endParaRPr dirty="0"/>
          </a:p>
        </p:txBody>
      </p:sp>
      <p:pic>
        <p:nvPicPr>
          <p:cNvPr id="3" name="Picture 2" descr="Text, letter&#10;&#10;Description automatically generated">
            <a:extLst>
              <a:ext uri="{FF2B5EF4-FFF2-40B4-BE49-F238E27FC236}">
                <a16:creationId xmlns:a16="http://schemas.microsoft.com/office/drawing/2014/main" id="{EF28F060-F601-45C2-9D45-EC489E70A61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92720" y="1061522"/>
            <a:ext cx="5158560" cy="2708244"/>
          </a:xfrm>
          <a:prstGeom prst="rect">
            <a:avLst/>
          </a:prstGeom>
        </p:spPr>
      </p:pic>
      <p:sp>
        <p:nvSpPr>
          <p:cNvPr id="4" name="TextBox 3">
            <a:extLst>
              <a:ext uri="{FF2B5EF4-FFF2-40B4-BE49-F238E27FC236}">
                <a16:creationId xmlns:a16="http://schemas.microsoft.com/office/drawing/2014/main" id="{4722A0AD-B571-4D9C-83FE-29C32D29695E}"/>
              </a:ext>
            </a:extLst>
          </p:cNvPr>
          <p:cNvSpPr txBox="1"/>
          <p:nvPr/>
        </p:nvSpPr>
        <p:spPr>
          <a:xfrm>
            <a:off x="3124940" y="3740784"/>
            <a:ext cx="4856085" cy="215444"/>
          </a:xfrm>
          <a:prstGeom prst="rect">
            <a:avLst/>
          </a:prstGeom>
          <a:noFill/>
        </p:spPr>
        <p:txBody>
          <a:bodyPr wrap="square" rtlCol="0">
            <a:spAutoFit/>
          </a:bodyPr>
          <a:lstStyle/>
          <a:p>
            <a:r>
              <a:rPr lang="en-US" sz="800" dirty="0">
                <a:hlinkClick r:id="rId5" tooltip="https://askleo.com/practical-password-techniques/"/>
              </a:rPr>
              <a:t>This Photo</a:t>
            </a:r>
            <a:r>
              <a:rPr lang="en-US" sz="800" dirty="0"/>
              <a:t> by Unknown Author is licensed under </a:t>
            </a:r>
            <a:r>
              <a:rPr lang="en-US" sz="800" dirty="0">
                <a:hlinkClick r:id="rId6" tooltip="https://creativecommons.org/licenses/by-nc-nd/3.0/"/>
              </a:rPr>
              <a:t>CC BY-NC-ND</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dirty="0"/>
              <a:t>Password Security Checklist</a:t>
            </a:r>
            <a:endParaRPr dirty="0"/>
          </a:p>
        </p:txBody>
      </p:sp>
      <p:sp>
        <p:nvSpPr>
          <p:cNvPr id="157" name="Google Shape;157;p28"/>
          <p:cNvSpPr txBox="1">
            <a:spLocks noGrp="1"/>
          </p:cNvSpPr>
          <p:nvPr>
            <p:ph type="body" idx="1"/>
          </p:nvPr>
        </p:nvSpPr>
        <p:spPr>
          <a:xfrm>
            <a:off x="4857752" y="996777"/>
            <a:ext cx="4043744" cy="3482578"/>
          </a:xfrm>
          <a:prstGeom prst="rect">
            <a:avLst/>
          </a:prstGeom>
          <a:noFill/>
          <a:ln>
            <a:noFill/>
          </a:ln>
        </p:spPr>
        <p:txBody>
          <a:bodyPr spcFirstLastPara="1" wrap="square" lIns="68575" tIns="34275" rIns="68575" bIns="34275" anchor="t" anchorCtr="0">
            <a:normAutofit/>
          </a:bodyPr>
          <a:lstStyle/>
          <a:p>
            <a:pPr marL="342900" lvl="0" indent="-254000" algn="l" rtl="0">
              <a:lnSpc>
                <a:spcPct val="100000"/>
              </a:lnSpc>
              <a:spcBef>
                <a:spcPts val="300"/>
              </a:spcBef>
              <a:spcAft>
                <a:spcPts val="0"/>
              </a:spcAft>
              <a:buClr>
                <a:schemeClr val="dk1"/>
              </a:buClr>
              <a:buSzPts val="1400"/>
              <a:buChar char="•"/>
            </a:pPr>
            <a:r>
              <a:rPr lang="en" dirty="0"/>
              <a:t>Never use personal information</a:t>
            </a:r>
            <a:endParaRPr dirty="0"/>
          </a:p>
          <a:p>
            <a:pPr marL="342900" lvl="0" indent="-254000" algn="l" rtl="0">
              <a:lnSpc>
                <a:spcPct val="100000"/>
              </a:lnSpc>
              <a:spcBef>
                <a:spcPts val="300"/>
              </a:spcBef>
              <a:spcAft>
                <a:spcPts val="0"/>
              </a:spcAft>
              <a:buClr>
                <a:schemeClr val="dk1"/>
              </a:buClr>
              <a:buSzPts val="1400"/>
              <a:buChar char="•"/>
            </a:pPr>
            <a:r>
              <a:rPr lang="en" dirty="0"/>
              <a:t>Include a combination of letters, numbers, and symbols</a:t>
            </a:r>
            <a:endParaRPr dirty="0"/>
          </a:p>
          <a:p>
            <a:pPr marL="342900" lvl="0" indent="-254000" algn="l" rtl="0">
              <a:lnSpc>
                <a:spcPct val="100000"/>
              </a:lnSpc>
              <a:spcBef>
                <a:spcPts val="300"/>
              </a:spcBef>
              <a:spcAft>
                <a:spcPts val="0"/>
              </a:spcAft>
              <a:buClr>
                <a:schemeClr val="dk1"/>
              </a:buClr>
              <a:buSzPts val="1400"/>
              <a:buChar char="•"/>
            </a:pPr>
            <a:r>
              <a:rPr lang="en" dirty="0"/>
              <a:t>Prioritize password length</a:t>
            </a:r>
            <a:endParaRPr dirty="0"/>
          </a:p>
          <a:p>
            <a:pPr marL="342900" lvl="0" indent="-254000" algn="l" rtl="0">
              <a:lnSpc>
                <a:spcPct val="100000"/>
              </a:lnSpc>
              <a:spcBef>
                <a:spcPts val="300"/>
              </a:spcBef>
              <a:spcAft>
                <a:spcPts val="0"/>
              </a:spcAft>
              <a:buClr>
                <a:schemeClr val="dk1"/>
              </a:buClr>
              <a:buSzPts val="1400"/>
              <a:buChar char="•"/>
            </a:pPr>
            <a:r>
              <a:rPr lang="en" dirty="0"/>
              <a:t>Never repeat passwords</a:t>
            </a:r>
            <a:endParaRPr dirty="0"/>
          </a:p>
          <a:p>
            <a:pPr marL="342900" lvl="0" indent="-254000" algn="l" rtl="0">
              <a:lnSpc>
                <a:spcPct val="100000"/>
              </a:lnSpc>
              <a:spcBef>
                <a:spcPts val="300"/>
              </a:spcBef>
              <a:spcAft>
                <a:spcPts val="0"/>
              </a:spcAft>
              <a:buClr>
                <a:schemeClr val="dk1"/>
              </a:buClr>
              <a:buSzPts val="1400"/>
              <a:buChar char="•"/>
            </a:pPr>
            <a:r>
              <a:rPr lang="en" dirty="0"/>
              <a:t>Avoid using real words</a:t>
            </a:r>
            <a:endParaRPr dirty="0"/>
          </a:p>
        </p:txBody>
      </p:sp>
      <p:pic>
        <p:nvPicPr>
          <p:cNvPr id="3" name="Picture 2" descr="A key on a keyboard&#10;&#10;Description automatically generated with low confidence">
            <a:extLst>
              <a:ext uri="{FF2B5EF4-FFF2-40B4-BE49-F238E27FC236}">
                <a16:creationId xmlns:a16="http://schemas.microsoft.com/office/drawing/2014/main" id="{90B94C07-1D2E-4424-95D6-1DCF3A1D216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7318" y="1285875"/>
            <a:ext cx="3937608" cy="2571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428625" y="193105"/>
            <a:ext cx="7715250" cy="517109"/>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ts val="1400"/>
              <a:buNone/>
            </a:pPr>
            <a:r>
              <a:rPr lang="en" dirty="0"/>
              <a:t>Impact of Stolen Passwords</a:t>
            </a:r>
            <a:endParaRPr dirty="0"/>
          </a:p>
        </p:txBody>
      </p:sp>
      <p:sp>
        <p:nvSpPr>
          <p:cNvPr id="163" name="Google Shape;163;p29"/>
          <p:cNvSpPr txBox="1">
            <a:spLocks noGrp="1"/>
          </p:cNvSpPr>
          <p:nvPr>
            <p:ph type="body" idx="1"/>
          </p:nvPr>
        </p:nvSpPr>
        <p:spPr>
          <a:xfrm>
            <a:off x="1606857" y="710214"/>
            <a:ext cx="7341834" cy="4027984"/>
          </a:xfrm>
          <a:prstGeom prst="rect">
            <a:avLst/>
          </a:prstGeom>
          <a:noFill/>
          <a:ln>
            <a:noFill/>
          </a:ln>
        </p:spPr>
        <p:txBody>
          <a:bodyPr spcFirstLastPara="1" wrap="square" lIns="68575" tIns="34275" rIns="68575" bIns="34275" anchor="t" anchorCtr="0">
            <a:noAutofit/>
          </a:bodyPr>
          <a:lstStyle/>
          <a:p>
            <a:pPr marL="108903" lvl="0" indent="0" algn="l" rtl="0">
              <a:spcBef>
                <a:spcPts val="300"/>
              </a:spcBef>
              <a:spcAft>
                <a:spcPts val="0"/>
              </a:spcAft>
              <a:buSzPct val="60869"/>
              <a:buNone/>
            </a:pPr>
            <a:r>
              <a:rPr lang="en" sz="1800" dirty="0"/>
              <a:t>Individuals:</a:t>
            </a:r>
            <a:endParaRPr sz="1800" dirty="0"/>
          </a:p>
          <a:p>
            <a:pPr marL="794703" lvl="1" indent="-342900">
              <a:buSzPct val="70000"/>
              <a:buFont typeface="Wingdings" panose="05000000000000000000" pitchFamily="2" charset="2"/>
              <a:buChar char="§"/>
            </a:pPr>
            <a:r>
              <a:rPr lang="en" sz="1800" dirty="0"/>
              <a:t>4 out of 10 people have had their data compromised online. </a:t>
            </a:r>
          </a:p>
          <a:p>
            <a:pPr marL="794703" lvl="1" indent="-342900">
              <a:buSzPct val="70000"/>
              <a:buFont typeface="Wingdings" panose="05000000000000000000" pitchFamily="2" charset="2"/>
              <a:buChar char="§"/>
            </a:pPr>
            <a:r>
              <a:rPr lang="en" sz="1800" dirty="0"/>
              <a:t>Over 240,000 phishing scam complaints reported to the FBI in 2020.</a:t>
            </a:r>
          </a:p>
          <a:p>
            <a:pPr marL="794703" lvl="1" indent="-342900">
              <a:buSzPct val="70000"/>
              <a:buFont typeface="Wingdings" panose="05000000000000000000" pitchFamily="2" charset="2"/>
              <a:buChar char="§"/>
            </a:pPr>
            <a:r>
              <a:rPr lang="en" sz="1800" dirty="0"/>
              <a:t>80% of data breaches involving hacking passwords.</a:t>
            </a:r>
            <a:endParaRPr sz="1800" dirty="0"/>
          </a:p>
          <a:p>
            <a:pPr marL="794703" lvl="1" indent="-342900">
              <a:buSzPct val="70000"/>
              <a:buFont typeface="Wingdings" panose="05000000000000000000" pitchFamily="2" charset="2"/>
              <a:buChar char="§"/>
            </a:pPr>
            <a:r>
              <a:rPr lang="en" sz="1800" dirty="0"/>
              <a:t>63% of consumers fear their identity will be stolen. </a:t>
            </a:r>
          </a:p>
          <a:p>
            <a:pPr marL="457200" lvl="1" indent="-5397">
              <a:buSzPct val="70000"/>
              <a:buNone/>
            </a:pPr>
            <a:endParaRPr sz="1800" dirty="0"/>
          </a:p>
          <a:p>
            <a:pPr marL="108903" lvl="0" indent="0" algn="l" rtl="0">
              <a:spcBef>
                <a:spcPts val="300"/>
              </a:spcBef>
              <a:spcAft>
                <a:spcPts val="0"/>
              </a:spcAft>
              <a:buSzPct val="60869"/>
              <a:buNone/>
            </a:pPr>
            <a:r>
              <a:rPr lang="en" sz="1800" dirty="0"/>
              <a:t>Businesses:</a:t>
            </a:r>
            <a:endParaRPr sz="1800" dirty="0"/>
          </a:p>
          <a:p>
            <a:pPr marL="794703" lvl="1" indent="-342900" algn="l" rtl="0">
              <a:spcBef>
                <a:spcPts val="300"/>
              </a:spcBef>
              <a:spcAft>
                <a:spcPts val="0"/>
              </a:spcAft>
              <a:buSzPct val="70000"/>
              <a:buFont typeface="Wingdings" panose="05000000000000000000" pitchFamily="2" charset="2"/>
              <a:buChar char="§"/>
            </a:pPr>
            <a:r>
              <a:rPr lang="en" sz="1800" dirty="0"/>
              <a:t>On average, it takes 280 days to identify and contain a data breach.</a:t>
            </a:r>
            <a:endParaRPr sz="1800" dirty="0"/>
          </a:p>
          <a:p>
            <a:pPr marL="794703" lvl="1" indent="-342900" algn="l" rtl="0">
              <a:spcBef>
                <a:spcPts val="300"/>
              </a:spcBef>
              <a:spcAft>
                <a:spcPts val="0"/>
              </a:spcAft>
              <a:buSzPct val="70000"/>
              <a:buFont typeface="Wingdings" panose="05000000000000000000" pitchFamily="2" charset="2"/>
              <a:buChar char="§"/>
            </a:pPr>
            <a:r>
              <a:rPr lang="en" sz="1800" dirty="0"/>
              <a:t>59% of U.S. consumers are likely to avoid businesses that have been a cyberattack victim within the past year. </a:t>
            </a:r>
          </a:p>
          <a:p>
            <a:pPr marL="794703" lvl="1" indent="-342900" algn="l" rtl="0">
              <a:spcBef>
                <a:spcPts val="300"/>
              </a:spcBef>
              <a:spcAft>
                <a:spcPts val="0"/>
              </a:spcAft>
              <a:buSzPct val="70000"/>
              <a:buFont typeface="Wingdings" panose="05000000000000000000" pitchFamily="2" charset="2"/>
              <a:buChar char="§"/>
            </a:pPr>
            <a:r>
              <a:rPr lang="en" sz="1800" dirty="0"/>
              <a:t>57% of all companies have experienced a mobile phishing incident.</a:t>
            </a:r>
            <a:endParaRPr sz="1800" dirty="0"/>
          </a:p>
          <a:p>
            <a:pPr marL="794703" lvl="1" indent="-342900" algn="l" rtl="0">
              <a:spcBef>
                <a:spcPts val="300"/>
              </a:spcBef>
              <a:spcAft>
                <a:spcPts val="0"/>
              </a:spcAft>
              <a:buSzPct val="70000"/>
              <a:buFont typeface="Wingdings" panose="05000000000000000000" pitchFamily="2" charset="2"/>
              <a:buChar char="§"/>
            </a:pPr>
            <a:r>
              <a:rPr lang="en" sz="1800" dirty="0"/>
              <a:t>68% of business leaders feel their risk of a cyberattack is increasing.</a:t>
            </a:r>
            <a:endParaRPr sz="1800" dirty="0"/>
          </a:p>
        </p:txBody>
      </p:sp>
      <p:pic>
        <p:nvPicPr>
          <p:cNvPr id="15" name="Picture 14" descr="Text&#10;&#10;Description automatically generated">
            <a:extLst>
              <a:ext uri="{FF2B5EF4-FFF2-40B4-BE49-F238E27FC236}">
                <a16:creationId xmlns:a16="http://schemas.microsoft.com/office/drawing/2014/main" id="{BED4DC89-A04F-4AEF-9E94-B8DF6093CB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0972" y="3084029"/>
            <a:ext cx="1733087" cy="1147142"/>
          </a:xfrm>
          <a:prstGeom prst="rect">
            <a:avLst/>
          </a:prstGeom>
        </p:spPr>
      </p:pic>
      <p:pic>
        <p:nvPicPr>
          <p:cNvPr id="21" name="Picture 20" descr="A person using a computer&#10;&#10;Description automatically generated with low confidence">
            <a:extLst>
              <a:ext uri="{FF2B5EF4-FFF2-40B4-BE49-F238E27FC236}">
                <a16:creationId xmlns:a16="http://schemas.microsoft.com/office/drawing/2014/main" id="{2D35DCE1-554B-4D75-8A0D-A4A042673A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837473B0-CC2E-450A-ABE3-18F120FF3D39}">
                <a1611:picAttrSrcUrl xmlns:a1611="http://schemas.microsoft.com/office/drawing/2016/11/main" r:id="rId7"/>
              </a:ext>
            </a:extLst>
          </a:blip>
          <a:stretch>
            <a:fillRect/>
          </a:stretch>
        </p:blipFill>
        <p:spPr>
          <a:xfrm>
            <a:off x="330972" y="1228447"/>
            <a:ext cx="1684260" cy="1066283"/>
          </a:xfrm>
          <a:prstGeom prst="rect">
            <a:avLst/>
          </a:prstGeom>
        </p:spPr>
      </p:pic>
      <p:sp>
        <p:nvSpPr>
          <p:cNvPr id="22" name="TextBox 21">
            <a:extLst>
              <a:ext uri="{FF2B5EF4-FFF2-40B4-BE49-F238E27FC236}">
                <a16:creationId xmlns:a16="http://schemas.microsoft.com/office/drawing/2014/main" id="{42658165-1B1E-4592-A742-73AFAA1BB48F}"/>
              </a:ext>
            </a:extLst>
          </p:cNvPr>
          <p:cNvSpPr txBox="1"/>
          <p:nvPr/>
        </p:nvSpPr>
        <p:spPr>
          <a:xfrm>
            <a:off x="1021894" y="5443500"/>
            <a:ext cx="7700211" cy="230832"/>
          </a:xfrm>
          <a:prstGeom prst="rect">
            <a:avLst/>
          </a:prstGeom>
          <a:noFill/>
        </p:spPr>
        <p:txBody>
          <a:bodyPr wrap="square" rtlCol="0">
            <a:spAutoFit/>
          </a:bodyPr>
          <a:lstStyle/>
          <a:p>
            <a:r>
              <a:rPr lang="en-US" sz="900">
                <a:hlinkClick r:id="rId7" tooltip="https://www.flickr.com/photos/156445661@N02/49953605211"/>
              </a:rPr>
              <a:t>This Photo</a:t>
            </a:r>
            <a:r>
              <a:rPr lang="en-US" sz="900"/>
              <a:t> by Unknown Author is licensed under </a:t>
            </a:r>
            <a:r>
              <a:rPr lang="en-US" sz="900">
                <a:hlinkClick r:id="rId8" tooltip="https://creativecommons.org/licenses/by/3.0/"/>
              </a:rPr>
              <a:t>CC BY</a:t>
            </a:r>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Social Engineering</a:t>
            </a:r>
            <a:endParaRPr/>
          </a:p>
        </p:txBody>
      </p:sp>
      <p:sp>
        <p:nvSpPr>
          <p:cNvPr id="170" name="Google Shape;170;p30"/>
          <p:cNvSpPr txBox="1">
            <a:spLocks noGrp="1"/>
          </p:cNvSpPr>
          <p:nvPr>
            <p:ph type="body" idx="1"/>
          </p:nvPr>
        </p:nvSpPr>
        <p:spPr>
          <a:xfrm>
            <a:off x="428625" y="1125142"/>
            <a:ext cx="3797146" cy="3482578"/>
          </a:xfrm>
          <a:prstGeom prst="rect">
            <a:avLst/>
          </a:prstGeom>
          <a:noFill/>
          <a:ln>
            <a:noFill/>
          </a:ln>
        </p:spPr>
        <p:txBody>
          <a:bodyPr spcFirstLastPara="1" wrap="square" lIns="68575" tIns="34275" rIns="68575" bIns="34275" anchor="t" anchorCtr="0">
            <a:normAutofit/>
          </a:bodyPr>
          <a:lstStyle/>
          <a:p>
            <a:pPr marL="88900" lvl="0" indent="0" algn="l" rtl="0">
              <a:spcBef>
                <a:spcPts val="300"/>
              </a:spcBef>
              <a:spcAft>
                <a:spcPts val="0"/>
              </a:spcAft>
              <a:buSzPts val="1400"/>
              <a:buNone/>
            </a:pPr>
            <a:r>
              <a:rPr lang="en" dirty="0"/>
              <a:t>Social engineering is a manipulation technique that exploits human error to gain private information, access, or valuables.</a:t>
            </a:r>
            <a:endParaRPr dirty="0"/>
          </a:p>
        </p:txBody>
      </p:sp>
      <p:pic>
        <p:nvPicPr>
          <p:cNvPr id="171" name="Google Shape;171;p30" descr="Smiling faces of three children with heads side-by-side, head in center appears upside-down"/>
          <p:cNvPicPr preferRelativeResize="0"/>
          <p:nvPr/>
        </p:nvPicPr>
        <p:blipFill rotWithShape="1">
          <a:blip r:embed="rId3">
            <a:alphaModFix/>
          </a:blip>
          <a:srcRect/>
          <a:stretch/>
        </p:blipFill>
        <p:spPr>
          <a:xfrm>
            <a:off x="4439645" y="1386469"/>
            <a:ext cx="4066851" cy="27063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Baiting</a:t>
            </a:r>
            <a:endParaRPr/>
          </a:p>
        </p:txBody>
      </p:sp>
      <p:sp>
        <p:nvSpPr>
          <p:cNvPr id="178" name="Google Shape;178;p31"/>
          <p:cNvSpPr txBox="1">
            <a:spLocks noGrp="1"/>
          </p:cNvSpPr>
          <p:nvPr>
            <p:ph type="body" idx="1"/>
          </p:nvPr>
        </p:nvSpPr>
        <p:spPr>
          <a:xfrm>
            <a:off x="428625" y="1125142"/>
            <a:ext cx="4143375" cy="3482578"/>
          </a:xfrm>
          <a:prstGeom prst="rect">
            <a:avLst/>
          </a:prstGeom>
          <a:noFill/>
          <a:ln>
            <a:noFill/>
          </a:ln>
        </p:spPr>
        <p:txBody>
          <a:bodyPr spcFirstLastPara="1" wrap="square" lIns="68575" tIns="34275" rIns="68575" bIns="34275" anchor="t" anchorCtr="0">
            <a:normAutofit/>
          </a:bodyPr>
          <a:lstStyle/>
          <a:p>
            <a:pPr marL="88900" lvl="0" indent="0" algn="l" rtl="0">
              <a:lnSpc>
                <a:spcPct val="100000"/>
              </a:lnSpc>
              <a:spcBef>
                <a:spcPts val="300"/>
              </a:spcBef>
              <a:spcAft>
                <a:spcPts val="0"/>
              </a:spcAft>
              <a:buClr>
                <a:schemeClr val="dk1"/>
              </a:buClr>
              <a:buSzPts val="1400"/>
              <a:buNone/>
            </a:pPr>
            <a:r>
              <a:rPr lang="en" dirty="0"/>
              <a:t>Baiting is a form of social engineering where an attacker actively or passively takes advantage of a person's greed or curiosity by promising some sort of incentive. </a:t>
            </a:r>
            <a:endParaRPr dirty="0"/>
          </a:p>
        </p:txBody>
      </p:sp>
      <p:pic>
        <p:nvPicPr>
          <p:cNvPr id="5" name="Picture 4">
            <a:extLst>
              <a:ext uri="{FF2B5EF4-FFF2-40B4-BE49-F238E27FC236}">
                <a16:creationId xmlns:a16="http://schemas.microsoft.com/office/drawing/2014/main" id="{BE5E505F-42CB-4EE6-84D2-E4AB37298A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01044" y="1036484"/>
            <a:ext cx="3714331" cy="2419296"/>
          </a:xfrm>
          <a:prstGeom prst="rect">
            <a:avLst/>
          </a:prstGeom>
        </p:spPr>
      </p:pic>
      <p:sp>
        <p:nvSpPr>
          <p:cNvPr id="6" name="TextBox 5">
            <a:extLst>
              <a:ext uri="{FF2B5EF4-FFF2-40B4-BE49-F238E27FC236}">
                <a16:creationId xmlns:a16="http://schemas.microsoft.com/office/drawing/2014/main" id="{A03CE685-AA12-4EC2-97DB-66E305581022}"/>
              </a:ext>
            </a:extLst>
          </p:cNvPr>
          <p:cNvSpPr txBox="1"/>
          <p:nvPr/>
        </p:nvSpPr>
        <p:spPr>
          <a:xfrm>
            <a:off x="2235975" y="4341000"/>
            <a:ext cx="4972050" cy="230832"/>
          </a:xfrm>
          <a:prstGeom prst="rect">
            <a:avLst/>
          </a:prstGeom>
          <a:noFill/>
        </p:spPr>
        <p:txBody>
          <a:bodyPr wrap="square" rtlCol="0">
            <a:spAutoFit/>
          </a:bodyPr>
          <a:lstStyle/>
          <a:p>
            <a:r>
              <a:rPr lang="en-US" sz="900">
                <a:hlinkClick r:id="rId4" tooltip="http://outdoors.stackexchange.com/questions/14044/what-do-fishing-regulations-mean-by-no-bait/14046"/>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428625" y="193105"/>
            <a:ext cx="7715250" cy="803672"/>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400"/>
              <a:buNone/>
            </a:pPr>
            <a:r>
              <a:rPr lang="en"/>
              <a:t>Tailgating and Shoulder Surfing</a:t>
            </a:r>
            <a:endParaRPr/>
          </a:p>
        </p:txBody>
      </p:sp>
      <p:sp>
        <p:nvSpPr>
          <p:cNvPr id="185" name="Google Shape;185;p32"/>
          <p:cNvSpPr txBox="1">
            <a:spLocks noGrp="1"/>
          </p:cNvSpPr>
          <p:nvPr>
            <p:ph type="body" idx="1"/>
          </p:nvPr>
        </p:nvSpPr>
        <p:spPr>
          <a:xfrm>
            <a:off x="3567390" y="1125141"/>
            <a:ext cx="4967022" cy="3482578"/>
          </a:xfrm>
          <a:prstGeom prst="rect">
            <a:avLst/>
          </a:prstGeom>
          <a:noFill/>
          <a:ln>
            <a:noFill/>
          </a:ln>
        </p:spPr>
        <p:txBody>
          <a:bodyPr spcFirstLastPara="1" wrap="square" lIns="68575" tIns="34275" rIns="68575" bIns="34275" anchor="t" anchorCtr="0">
            <a:normAutofit lnSpcReduction="10000"/>
          </a:bodyPr>
          <a:lstStyle/>
          <a:p>
            <a:pPr marL="342900" lvl="0" indent="-254000" algn="l" rtl="0">
              <a:lnSpc>
                <a:spcPct val="100000"/>
              </a:lnSpc>
              <a:spcBef>
                <a:spcPts val="300"/>
              </a:spcBef>
              <a:spcAft>
                <a:spcPts val="0"/>
              </a:spcAft>
              <a:buClr>
                <a:schemeClr val="dk1"/>
              </a:buClr>
              <a:buSzPts val="1400"/>
              <a:buChar char="•"/>
            </a:pPr>
            <a:r>
              <a:rPr lang="en" dirty="0"/>
              <a:t>Tailgating, when it comes to social engineering, is when a person gains unauthorized access to an area that requires authorization by using deceptive tactics.</a:t>
            </a:r>
          </a:p>
          <a:p>
            <a:pPr marL="88900" lvl="0" indent="0" algn="l" rtl="0">
              <a:lnSpc>
                <a:spcPct val="100000"/>
              </a:lnSpc>
              <a:spcBef>
                <a:spcPts val="300"/>
              </a:spcBef>
              <a:spcAft>
                <a:spcPts val="0"/>
              </a:spcAft>
              <a:buClr>
                <a:schemeClr val="dk1"/>
              </a:buClr>
              <a:buSzPts val="1400"/>
              <a:buNone/>
            </a:pPr>
            <a:endParaRPr dirty="0"/>
          </a:p>
          <a:p>
            <a:pPr marL="342900" lvl="0" indent="-254000" algn="l" rtl="0">
              <a:lnSpc>
                <a:spcPct val="100000"/>
              </a:lnSpc>
              <a:spcBef>
                <a:spcPts val="300"/>
              </a:spcBef>
              <a:spcAft>
                <a:spcPts val="0"/>
              </a:spcAft>
              <a:buClr>
                <a:schemeClr val="dk1"/>
              </a:buClr>
              <a:buSzPts val="1400"/>
              <a:buChar char="•"/>
            </a:pPr>
            <a:r>
              <a:rPr lang="en" dirty="0"/>
              <a:t>Shoulder surfing occurs when a person attempts to gather confidential information by simply looking over your shoulder.</a:t>
            </a:r>
            <a:endParaRPr dirty="0"/>
          </a:p>
        </p:txBody>
      </p:sp>
      <p:pic>
        <p:nvPicPr>
          <p:cNvPr id="3" name="Picture 2" descr="A picture containing person, outdoor, standing&#10;&#10;Description automatically generated">
            <a:extLst>
              <a:ext uri="{FF2B5EF4-FFF2-40B4-BE49-F238E27FC236}">
                <a16:creationId xmlns:a16="http://schemas.microsoft.com/office/drawing/2014/main" id="{C3616B33-1EDB-4314-91BA-2D9CCA1787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2912" y="2987433"/>
            <a:ext cx="2594478" cy="164469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CF55F4CA-21C8-4752-8AA2-DABA95E9D3D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2912" y="1125141"/>
            <a:ext cx="2594478" cy="1644691"/>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EET">
  <a:themeElements>
    <a:clrScheme name="Custom 5">
      <a:dk1>
        <a:srgbClr val="000000"/>
      </a:dk1>
      <a:lt1>
        <a:srgbClr val="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3898</Words>
  <Application>Microsoft Office PowerPoint</Application>
  <PresentationFormat>On-screen Show (16:9)</PresentationFormat>
  <Paragraphs>234</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Calibri</vt:lpstr>
      <vt:lpstr>League Spartan</vt:lpstr>
      <vt:lpstr>Arial</vt:lpstr>
      <vt:lpstr>Wingdings</vt:lpstr>
      <vt:lpstr>Simple Light</vt:lpstr>
      <vt:lpstr>NDEET</vt:lpstr>
      <vt:lpstr>Welcome!</vt:lpstr>
      <vt:lpstr>What is CyberSecurity</vt:lpstr>
      <vt:lpstr>Top Ten Password</vt:lpstr>
      <vt:lpstr>Password Safety Activity:  How Safe is Your Password?</vt:lpstr>
      <vt:lpstr>Password Security Checklist</vt:lpstr>
      <vt:lpstr>Impact of Stolen Passwords</vt:lpstr>
      <vt:lpstr>Social Engineering</vt:lpstr>
      <vt:lpstr>Baiting</vt:lpstr>
      <vt:lpstr>Tailgating and Shoulder Surfing</vt:lpstr>
      <vt:lpstr>Social Engineering Quiz</vt:lpstr>
      <vt:lpstr>Social Engineering Quiz</vt:lpstr>
      <vt:lpstr>Social Engineering Quiz:  Baiting</vt:lpstr>
      <vt:lpstr>Social Engineering Quiz:  Baiting</vt:lpstr>
      <vt:lpstr>Phishing, Smishing, and Vishing</vt:lpstr>
      <vt:lpstr>PowerPoint Presentation</vt:lpstr>
      <vt:lpstr>Spear Phishing</vt:lpstr>
      <vt:lpstr>Spear Phishing Example</vt:lpstr>
      <vt:lpstr>Whaling Attack or CEO Fraud</vt:lpstr>
      <vt:lpstr>Phishing Attack Example 1</vt:lpstr>
      <vt:lpstr>Phishing Attack Quiz</vt:lpstr>
      <vt:lpstr>Phishing Attack Quiz</vt:lpstr>
      <vt:lpstr>Social Engineering Quiz</vt:lpstr>
      <vt:lpstr>Social Engineering Quiz</vt:lpstr>
      <vt:lpstr>Social Engineering Quiz</vt:lpstr>
      <vt:lpstr>Social Engineering Quiz</vt:lpstr>
      <vt:lpstr>Phishing Attack Quiz</vt:lpstr>
      <vt:lpstr>Phishing Attack Quiz</vt:lpstr>
      <vt:lpstr>Phishing Attack Quiz</vt:lpstr>
      <vt:lpstr>Phishing Attack Quiz</vt:lpstr>
      <vt:lpstr>Phishing Attack Quiz</vt:lpstr>
      <vt:lpstr>Phishing Attack Quiz</vt:lpstr>
      <vt:lpstr>Acknowledgement</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rcw33</dc:creator>
  <cp:lastModifiedBy>Kelly, Carmen</cp:lastModifiedBy>
  <cp:revision>18</cp:revision>
  <dcterms:modified xsi:type="dcterms:W3CDTF">2022-06-23T14:34:53Z</dcterms:modified>
</cp:coreProperties>
</file>